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Lst>
  <p:notesMasterIdLst>
    <p:notesMasterId r:id="rId74"/>
  </p:notesMasterIdLst>
  <p:sldIdLst>
    <p:sldId id="288" r:id="rId4"/>
    <p:sldId id="257" r:id="rId5"/>
    <p:sldId id="332" r:id="rId6"/>
    <p:sldId id="331" r:id="rId7"/>
    <p:sldId id="292" r:id="rId8"/>
    <p:sldId id="334" r:id="rId9"/>
    <p:sldId id="380" r:id="rId10"/>
    <p:sldId id="392" r:id="rId11"/>
    <p:sldId id="393" r:id="rId12"/>
    <p:sldId id="391" r:id="rId13"/>
    <p:sldId id="379" r:id="rId14"/>
    <p:sldId id="378" r:id="rId15"/>
    <p:sldId id="335" r:id="rId16"/>
    <p:sldId id="296" r:id="rId17"/>
    <p:sldId id="264" r:id="rId18"/>
    <p:sldId id="265" r:id="rId19"/>
    <p:sldId id="381" r:id="rId20"/>
    <p:sldId id="297" r:id="rId21"/>
    <p:sldId id="425" r:id="rId22"/>
    <p:sldId id="267" r:id="rId23"/>
    <p:sldId id="268" r:id="rId24"/>
    <p:sldId id="387" r:id="rId25"/>
    <p:sldId id="386" r:id="rId26"/>
    <p:sldId id="269" r:id="rId27"/>
    <p:sldId id="436" r:id="rId28"/>
    <p:sldId id="437" r:id="rId29"/>
    <p:sldId id="438" r:id="rId30"/>
    <p:sldId id="439" r:id="rId31"/>
    <p:sldId id="440" r:id="rId32"/>
    <p:sldId id="441" r:id="rId33"/>
    <p:sldId id="442" r:id="rId34"/>
    <p:sldId id="443" r:id="rId35"/>
    <p:sldId id="445" r:id="rId36"/>
    <p:sldId id="447" r:id="rId37"/>
    <p:sldId id="451" r:id="rId38"/>
    <p:sldId id="452" r:id="rId39"/>
    <p:sldId id="339" r:id="rId40"/>
    <p:sldId id="342" r:id="rId41"/>
    <p:sldId id="343" r:id="rId42"/>
    <p:sldId id="340" r:id="rId43"/>
    <p:sldId id="341" r:id="rId44"/>
    <p:sldId id="345" r:id="rId45"/>
    <p:sldId id="374" r:id="rId46"/>
    <p:sldId id="375" r:id="rId47"/>
    <p:sldId id="351" r:id="rId48"/>
    <p:sldId id="429" r:id="rId49"/>
    <p:sldId id="430" r:id="rId50"/>
    <p:sldId id="431" r:id="rId51"/>
    <p:sldId id="432" r:id="rId52"/>
    <p:sldId id="353" r:id="rId53"/>
    <p:sldId id="354" r:id="rId54"/>
    <p:sldId id="355" r:id="rId55"/>
    <p:sldId id="356" r:id="rId56"/>
    <p:sldId id="411" r:id="rId57"/>
    <p:sldId id="357" r:id="rId58"/>
    <p:sldId id="453" r:id="rId59"/>
    <p:sldId id="388" r:id="rId60"/>
    <p:sldId id="389" r:id="rId61"/>
    <p:sldId id="390" r:id="rId62"/>
    <p:sldId id="413" r:id="rId63"/>
    <p:sldId id="424" r:id="rId64"/>
    <p:sldId id="454" r:id="rId65"/>
    <p:sldId id="455" r:id="rId66"/>
    <p:sldId id="426" r:id="rId67"/>
    <p:sldId id="427" r:id="rId68"/>
    <p:sldId id="420" r:id="rId69"/>
    <p:sldId id="421" r:id="rId70"/>
    <p:sldId id="428" r:id="rId71"/>
    <p:sldId id="456" r:id="rId72"/>
    <p:sldId id="457" r:id="rId73"/>
  </p:sldIdLst>
  <p:sldSz cx="9144000" cy="6858000" type="screen4x3"/>
  <p:notesSz cx="6858000" cy="9144000"/>
  <p:defaultTextStyle>
    <a:defPPr>
      <a:defRPr lang="he-IL"/>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a:cs typeface="Times New Roman (Hebrew)"/>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a:cs typeface="Times New Roman (Hebrew)"/>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a:cs typeface="Times New Roman (Hebrew)"/>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a:cs typeface="Times New Roman (Hebrew)"/>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a:cs typeface="Times New Roman (Hebrew)"/>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99"/>
    <a:srgbClr val="339933"/>
    <a:srgbClr val="3366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65" autoAdjust="0"/>
    <p:restoredTop sz="81508" autoAdjust="0"/>
  </p:normalViewPr>
  <p:slideViewPr>
    <p:cSldViewPr snapToGrid="0">
      <p:cViewPr varScale="1">
        <p:scale>
          <a:sx n="57" d="100"/>
          <a:sy n="57" d="100"/>
        </p:scale>
        <p:origin x="178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38915" name="Rectangle 3"/>
          <p:cNvSpPr>
            <a:spLocks noGrp="1" noChangeArrowheads="1"/>
          </p:cNvSpPr>
          <p:nvPr>
            <p:ph type="dt"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Hebrew)"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38918" name="Rectangle 6"/>
          <p:cNvSpPr>
            <a:spLocks noGrp="1" noChangeArrowheads="1"/>
          </p:cNvSpPr>
          <p:nvPr>
            <p:ph type="ftr" sz="quarter" idx="4"/>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38919" name="Rectangle 7"/>
          <p:cNvSpPr>
            <a:spLocks noGrp="1" noChangeArrowheads="1"/>
          </p:cNvSpPr>
          <p:nvPr>
            <p:ph type="sldNum" sz="quarter" idx="5"/>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Hebrew)" charset="0"/>
              </a:defRPr>
            </a:lvl1pPr>
          </a:lstStyle>
          <a:p>
            <a:pPr>
              <a:defRPr/>
            </a:pPr>
            <a:fld id="{DE728385-1154-40C2-A44A-4BD1236AD941}" type="slidenum">
              <a:rPr lang="en-US" altLang="en-US"/>
              <a:pPr>
                <a:defRPr/>
              </a:pPr>
              <a:t>‹#›</a:t>
            </a:fld>
            <a:endParaRPr lang="en-US" altLang="en-US"/>
          </a:p>
        </p:txBody>
      </p:sp>
    </p:spTree>
    <p:extLst>
      <p:ext uri="{BB962C8B-B14F-4D97-AF65-F5344CB8AC3E}">
        <p14:creationId xmlns:p14="http://schemas.microsoft.com/office/powerpoint/2010/main" val="2925896607"/>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a:defRPr/>
            </a:pPr>
            <a:fld id="{DE728385-1154-40C2-A44A-4BD1236AD941}" type="slidenum">
              <a:rPr lang="en-US" altLang="en-US" smtClean="0"/>
              <a:pPr>
                <a:defRPr/>
              </a:pPr>
              <a:t>1</a:t>
            </a:fld>
            <a:endParaRPr lang="en-US" altLang="en-US"/>
          </a:p>
        </p:txBody>
      </p:sp>
    </p:spTree>
    <p:extLst>
      <p:ext uri="{BB962C8B-B14F-4D97-AF65-F5344CB8AC3E}">
        <p14:creationId xmlns:p14="http://schemas.microsoft.com/office/powerpoint/2010/main" val="270208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8197162-A4A3-49E0-AC7E-745253F4C716}" type="slidenum">
              <a:rPr lang="en-US" altLang="en-US" smtClean="0">
                <a:ea typeface="Times New Roman (Hebrew)"/>
                <a:cs typeface="Times New Roman (Hebrew)"/>
              </a:rPr>
              <a:pPr algn="l">
                <a:spcBef>
                  <a:spcPct val="0"/>
                </a:spcBef>
              </a:pPr>
              <a:t>10</a:t>
            </a:fld>
            <a:endParaRPr lang="en-US" altLang="en-US" smtClean="0">
              <a:ea typeface="Times New Roman (Hebrew)"/>
              <a:cs typeface="Times New Roman (Hebrew)"/>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t>Actually, Linus Pauling preceded Monod in suggesting a pre-existing equilibrium; In 1940 he proposed that antibodies might acquire different configurations with identical energies. This implied that proteins could undergo conformational changes in the absence of bound ligand or substrate. Unfortunately, Pauling did not turn his idea into a detailed model.</a:t>
            </a:r>
          </a:p>
          <a:p>
            <a:pPr marL="171450" indent="-171450" algn="l" rtl="0" eaLnBrk="1" hangingPunct="1">
              <a:buFontTx/>
              <a:buChar char="•"/>
            </a:pPr>
            <a:endParaRPr lang="en-US" altLang="en-US" dirty="0" smtClean="0"/>
          </a:p>
          <a:p>
            <a:pPr marL="171450" indent="-171450" algn="l" rtl="0" eaLnBrk="1" hangingPunct="1">
              <a:buFontTx/>
              <a:buChar char="•"/>
            </a:pPr>
            <a:r>
              <a:rPr lang="en-US" altLang="en-US" b="1" dirty="0" smtClean="0"/>
              <a:t>Figure 5.5. Backbone dynamics of folded proteins.</a:t>
            </a:r>
            <a:r>
              <a:rPr lang="en-US" altLang="en-US" dirty="0" smtClean="0"/>
              <a:t> The conformational dynamics of chemotaxis Y protein is illustrated by superimposing 46 allowed conformations of the single protein, solved by NMR (PDB entry 1cey). The structures are colored according to secondary structure (helices are red, sheets are yellow, and loops are green). </a:t>
            </a:r>
          </a:p>
        </p:txBody>
      </p:sp>
    </p:spTree>
    <p:extLst>
      <p:ext uri="{BB962C8B-B14F-4D97-AF65-F5344CB8AC3E}">
        <p14:creationId xmlns:p14="http://schemas.microsoft.com/office/powerpoint/2010/main" val="73805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2FD03F9-D202-48B6-B1E4-B7773DFD4F68}" type="slidenum">
              <a:rPr lang="en-US" altLang="en-US" smtClean="0">
                <a:ea typeface="Times New Roman (Hebrew)"/>
                <a:cs typeface="Times New Roman (Hebrew)"/>
              </a:rPr>
              <a:pPr algn="l">
                <a:spcBef>
                  <a:spcPct val="0"/>
                </a:spcBef>
              </a:pPr>
              <a:t>11</a:t>
            </a:fld>
            <a:endParaRPr lang="en-US" altLang="en-US" smtClean="0">
              <a:ea typeface="Times New Roman (Hebrew)"/>
              <a:cs typeface="Times New Roman (Hebrew)"/>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More accurately, in monatomic ideal gases: </a:t>
            </a:r>
            <a:r>
              <a:rPr lang="en-US" altLang="en-US" b="1" i="1" smtClean="0"/>
              <a:t>K</a:t>
            </a:r>
            <a:r>
              <a:rPr lang="en-US" altLang="en-US" b="1" smtClean="0"/>
              <a:t>=3/2</a:t>
            </a:r>
            <a:r>
              <a:rPr lang="en-US" altLang="en-US" b="1" i="1" smtClean="0"/>
              <a:t>k</a:t>
            </a:r>
            <a:r>
              <a:rPr lang="en-US" altLang="en-US" b="1" i="1" baseline="-25000" smtClean="0"/>
              <a:t>B</a:t>
            </a:r>
            <a:r>
              <a:rPr lang="en-US" altLang="en-US" b="1" i="1" smtClean="0"/>
              <a:t>T</a:t>
            </a:r>
            <a:r>
              <a:rPr lang="en-US" altLang="en-US" smtClean="0"/>
              <a:t>. This is because there are three independent directions a molecule can move, for each the average energy is ½ k</a:t>
            </a:r>
            <a:r>
              <a:rPr lang="en-US" altLang="en-US" baseline="-25000" smtClean="0"/>
              <a:t>B</a:t>
            </a:r>
            <a:r>
              <a:rPr lang="en-US" altLang="en-US" smtClean="0"/>
              <a:t>T.</a:t>
            </a:r>
          </a:p>
          <a:p>
            <a:pPr marL="171450" indent="-171450" algn="l" rtl="0" eaLnBrk="1" hangingPunct="1">
              <a:buFontTx/>
              <a:buChar char="•"/>
            </a:pPr>
            <a:r>
              <a:rPr lang="en-US" altLang="en-US" smtClean="0"/>
              <a:t>The Boltzmann constant (k</a:t>
            </a:r>
            <a:r>
              <a:rPr lang="en-US" altLang="en-US" baseline="-25000" smtClean="0"/>
              <a:t>B</a:t>
            </a:r>
            <a:r>
              <a:rPr lang="en-US" altLang="en-US" smtClean="0"/>
              <a:t>) is 3.3∙10</a:t>
            </a:r>
            <a:r>
              <a:rPr lang="en-US" altLang="en-US" baseline="30000" smtClean="0"/>
              <a:t>–24</a:t>
            </a:r>
            <a:r>
              <a:rPr lang="en-US" altLang="en-US" smtClean="0"/>
              <a:t> cal·K</a:t>
            </a:r>
            <a:r>
              <a:rPr lang="en-US" altLang="en-US" baseline="30000" smtClean="0"/>
              <a:t>−1</a:t>
            </a:r>
            <a:r>
              <a:rPr lang="en-US" altLang="en-US" smtClean="0"/>
              <a:t>. The corresponding constant for one mol (R) is 1.989 cal·mol</a:t>
            </a:r>
            <a:r>
              <a:rPr lang="en-US" altLang="en-US" baseline="30000" smtClean="0"/>
              <a:t>−1</a:t>
            </a:r>
            <a:r>
              <a:rPr lang="en-US" altLang="en-US" smtClean="0"/>
              <a:t>·K</a:t>
            </a:r>
            <a:r>
              <a:rPr lang="en-US" altLang="en-US" baseline="30000" smtClean="0"/>
              <a:t>−1</a:t>
            </a:r>
            <a:r>
              <a:rPr lang="en-US" altLang="en-US" smtClean="0"/>
              <a:t>. It is, in fact, k</a:t>
            </a:r>
            <a:r>
              <a:rPr lang="en-US" altLang="en-US" baseline="-25000" smtClean="0"/>
              <a:t>B</a:t>
            </a:r>
            <a:r>
              <a:rPr lang="en-US" altLang="en-US" smtClean="0"/>
              <a:t> multiplied by Avogadro’s number (6.022×10</a:t>
            </a:r>
            <a:r>
              <a:rPr lang="en-US" altLang="en-US" baseline="30000" smtClean="0"/>
              <a:t>23</a:t>
            </a:r>
            <a:r>
              <a:rPr lang="en-US" altLang="en-US" smtClean="0"/>
              <a:t> mol</a:t>
            </a:r>
            <a:r>
              <a:rPr lang="en-US" altLang="en-US" baseline="30000" smtClean="0"/>
              <a:t>−1</a:t>
            </a:r>
            <a:r>
              <a:rPr lang="en-US" altLang="en-US" smtClean="0"/>
              <a:t>).</a:t>
            </a:r>
          </a:p>
        </p:txBody>
      </p:sp>
    </p:spTree>
    <p:extLst>
      <p:ext uri="{BB962C8B-B14F-4D97-AF65-F5344CB8AC3E}">
        <p14:creationId xmlns:p14="http://schemas.microsoft.com/office/powerpoint/2010/main" val="1387622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45C0F88-A625-4ECA-A816-CD076D3DB3BF}" type="slidenum">
              <a:rPr lang="en-US" altLang="en-US" smtClean="0">
                <a:ea typeface="Times New Roman (Hebrew)"/>
                <a:cs typeface="Times New Roman (Hebrew)"/>
              </a:rPr>
              <a:pPr algn="l">
                <a:spcBef>
                  <a:spcPct val="0"/>
                </a:spcBef>
              </a:pPr>
              <a:t>12</a:t>
            </a:fld>
            <a:endParaRPr lang="en-US" altLang="en-US" smtClean="0">
              <a:ea typeface="Times New Roman (Hebrew)"/>
              <a:cs typeface="Times New Roman (Hebrew)"/>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l-GR" altLang="en-US" dirty="0" smtClean="0"/>
              <a:t>Δ</a:t>
            </a:r>
            <a:r>
              <a:rPr lang="en-US" altLang="en-US" dirty="0" smtClean="0"/>
              <a:t>G is the energy difference between the current conformation and the energy of a reference conformation (e.g. the previous one). Thus, it represents the probability of the transition process from the previous to the current conformation.</a:t>
            </a:r>
          </a:p>
          <a:p>
            <a:pPr marL="171450" indent="-171450" algn="l" rtl="0" eaLnBrk="1" hangingPunct="1">
              <a:buFontTx/>
              <a:buChar char="•"/>
            </a:pPr>
            <a:r>
              <a:rPr lang="en-US" altLang="en-US" dirty="0" smtClean="0"/>
              <a:t>The assumption that the native state has the lowest energy relies on the fact that different methods and conditions produce the same structure for any specific protein.</a:t>
            </a:r>
          </a:p>
          <a:p>
            <a:pPr marL="171450" indent="-171450" algn="l" rtl="0" eaLnBrk="1" hangingPunct="1">
              <a:buFontTx/>
              <a:buChar char="•"/>
            </a:pPr>
            <a:endParaRPr lang="en-US" altLang="en-US" dirty="0" smtClean="0"/>
          </a:p>
        </p:txBody>
      </p:sp>
    </p:spTree>
    <p:extLst>
      <p:ext uri="{BB962C8B-B14F-4D97-AF65-F5344CB8AC3E}">
        <p14:creationId xmlns:p14="http://schemas.microsoft.com/office/powerpoint/2010/main" val="213361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E616EA8-EE6D-4546-999C-053D6BBB767F}" type="slidenum">
              <a:rPr lang="en-US" altLang="en-US" smtClean="0">
                <a:ea typeface="Times New Roman (Hebrew)"/>
                <a:cs typeface="Times New Roman (Hebrew)"/>
              </a:rPr>
              <a:pPr algn="l">
                <a:spcBef>
                  <a:spcPct val="0"/>
                </a:spcBef>
              </a:pPr>
              <a:t>13</a:t>
            </a:fld>
            <a:endParaRPr lang="en-US" altLang="en-US" smtClean="0">
              <a:ea typeface="Times New Roman (Hebrew)"/>
              <a:cs typeface="Times New Roman (Hebrew)"/>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dirty="0" smtClean="0"/>
              <a:t>Thermally induced motions are often small (compared to those induced by ligand binding or PTM),</a:t>
            </a:r>
            <a:r>
              <a:rPr lang="en-US" altLang="en-US" b="0" baseline="0" dirty="0" smtClean="0"/>
              <a:t> but they can still affect biological properties of the proteins. </a:t>
            </a:r>
            <a:endParaRPr lang="en-US" altLang="en-US" b="0" dirty="0" smtClean="0"/>
          </a:p>
          <a:p>
            <a:pPr algn="l" rtl="0" eaLnBrk="1" hangingPunct="1"/>
            <a:endParaRPr lang="en-US" altLang="en-US" b="1" dirty="0" smtClean="0"/>
          </a:p>
          <a:p>
            <a:pPr algn="l" rtl="0" eaLnBrk="1" hangingPunct="1"/>
            <a:r>
              <a:rPr lang="en-US" altLang="en-US" b="1" dirty="0" smtClean="0"/>
              <a:t>Figure 5-6. Electrostatic differences between two similar microstates.</a:t>
            </a:r>
            <a:r>
              <a:rPr lang="en-US" altLang="en-US" dirty="0" smtClean="0"/>
              <a:t> The figure shows the electrostatic potential of two microstates of cytochrome c, generated using molecular dynamics simulations. Although highly similar in conformation, the potential of certain regions may differ significantly (e.g. see circled region).</a:t>
            </a:r>
          </a:p>
        </p:txBody>
      </p:sp>
    </p:spTree>
    <p:extLst>
      <p:ext uri="{BB962C8B-B14F-4D97-AF65-F5344CB8AC3E}">
        <p14:creationId xmlns:p14="http://schemas.microsoft.com/office/powerpoint/2010/main" val="3403310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E9FF05B-F774-4FE1-9CC4-A6532B22CB5F}" type="slidenum">
              <a:rPr lang="en-US" altLang="en-US" smtClean="0">
                <a:ea typeface="Times New Roman (Hebrew)"/>
                <a:cs typeface="Times New Roman (Hebrew)"/>
              </a:rPr>
              <a:pPr algn="l">
                <a:spcBef>
                  <a:spcPct val="0"/>
                </a:spcBef>
              </a:pPr>
              <a:t>14</a:t>
            </a:fld>
            <a:endParaRPr lang="en-US" altLang="en-US" smtClean="0">
              <a:ea typeface="Times New Roman (Hebrew)"/>
              <a:cs typeface="Times New Roman (Hebrew)"/>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4249156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E60546A-B87C-4BA8-BA98-1F0E007DC262}" type="slidenum">
              <a:rPr lang="en-US" altLang="en-US" smtClean="0">
                <a:ea typeface="Times New Roman (Hebrew)"/>
                <a:cs typeface="Times New Roman (Hebrew)"/>
              </a:rPr>
              <a:pPr algn="l">
                <a:spcBef>
                  <a:spcPct val="0"/>
                </a:spcBef>
              </a:pPr>
              <a:t>15</a:t>
            </a:fld>
            <a:endParaRPr lang="en-US" altLang="en-US" smtClean="0">
              <a:ea typeface="Times New Roman (Hebrew)"/>
              <a:cs typeface="Times New Roman (Hebrew)"/>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5-7. Quantum tunneling.</a:t>
            </a:r>
            <a:r>
              <a:rPr lang="en-US" altLang="en-US" smtClean="0"/>
              <a:t> (a) Quantum tunneling vs. classical movement of a hydrogen atom between a hypothetical protein donor (X) and an acceptor (Y), depicted as the crossing of an energy barrier. </a:t>
            </a:r>
          </a:p>
        </p:txBody>
      </p:sp>
    </p:spTree>
    <p:extLst>
      <p:ext uri="{BB962C8B-B14F-4D97-AF65-F5344CB8AC3E}">
        <p14:creationId xmlns:p14="http://schemas.microsoft.com/office/powerpoint/2010/main" val="4228536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4F8B713-E69A-4009-9F4D-517EACD1059E}" type="slidenum">
              <a:rPr lang="en-US" altLang="en-US" smtClean="0">
                <a:ea typeface="Times New Roman (Hebrew)"/>
                <a:cs typeface="Times New Roman (Hebrew)"/>
              </a:rPr>
              <a:pPr algn="l">
                <a:spcBef>
                  <a:spcPct val="0"/>
                </a:spcBef>
              </a:pPr>
              <a:t>16</a:t>
            </a:fld>
            <a:endParaRPr lang="en-US" altLang="en-US" smtClean="0">
              <a:ea typeface="Times New Roman (Hebrew)"/>
              <a:cs typeface="Times New Roman (Hebrew)"/>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dirty="0" smtClean="0"/>
              <a:t>(b) Explanation of quantum tunneling based on the wave properties of the reactant (i.e., the transferred hydrogen). The potential energy of a hydrogen reaction is depicted along the reaction coordinate (R - reactants, TS - transition state, P - products). The mean, most probable location of the hydrogen particle along the reaction coordinate is specified by the red sphere, and its probability distribution is represented by the green curve. As the plot shows, even when the hydrogen particle has only enough energy for 'climbing' halfway to the top of the energy barrier, it has a finite probability to appear at the other side of the barrier and complete the transfer. </a:t>
            </a:r>
          </a:p>
        </p:txBody>
      </p:sp>
    </p:spTree>
    <p:extLst>
      <p:ext uri="{BB962C8B-B14F-4D97-AF65-F5344CB8AC3E}">
        <p14:creationId xmlns:p14="http://schemas.microsoft.com/office/powerpoint/2010/main" val="61215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FAC6538-A67A-48F9-A52C-6288F0AA0CE8}" type="slidenum">
              <a:rPr lang="en-US" altLang="en-US" smtClean="0">
                <a:ea typeface="Times New Roman (Hebrew)"/>
                <a:cs typeface="Times New Roman (Hebrew)"/>
              </a:rPr>
              <a:pPr algn="l">
                <a:spcBef>
                  <a:spcPct val="0"/>
                </a:spcBef>
              </a:pPr>
              <a:t>17</a:t>
            </a:fld>
            <a:endParaRPr lang="en-US" altLang="en-US" smtClean="0">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(b) Explanation of quantum tunneling based on the wave properties of the reactant (i.e., the transferred hydrogen). The potential energy of a hydrogen reaction is depicted along the reaction coordinate (R - reactants, TS - transition state, P - products). The mean, most probable location of the hydrogen particle along the reaction coordinate is specified by the red sphere, and its probability distribution is represented by the green curve. As the plot shows, even when the hydrogen particle has only enough energy for 'climbing' halfway to the top of the energy barrier, it has a finite probability to appear at the other side of the barrier and complete the transfer. </a:t>
            </a:r>
          </a:p>
        </p:txBody>
      </p:sp>
    </p:spTree>
    <p:extLst>
      <p:ext uri="{BB962C8B-B14F-4D97-AF65-F5344CB8AC3E}">
        <p14:creationId xmlns:p14="http://schemas.microsoft.com/office/powerpoint/2010/main" val="384837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3539387-4419-44C6-9EA8-4F20BADA7683}" type="slidenum">
              <a:rPr lang="en-US" altLang="en-US" smtClean="0">
                <a:ea typeface="Times New Roman (Hebrew)"/>
                <a:cs typeface="Times New Roman (Hebrew)"/>
              </a:rPr>
              <a:pPr algn="l">
                <a:spcBef>
                  <a:spcPct val="0"/>
                </a:spcBef>
              </a:pPr>
              <a:t>20</a:t>
            </a:fld>
            <a:endParaRPr lang="en-US" altLang="en-US" smtClean="0">
              <a:ea typeface="Times New Roman (Hebrew)"/>
              <a:cs typeface="Times New Roman (Hebrew)"/>
            </a:endParaRPr>
          </a:p>
        </p:txBody>
      </p:sp>
      <p:sp>
        <p:nvSpPr>
          <p:cNvPr id="36867"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selective binding of the ligand to a certain conformation results from the fact that this conformation has a lower energy when ligand-bound, whereas others have lower energy when unbound.</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5-9. Schematic illustration of the mechanism of allosteric ligands.</a:t>
            </a:r>
            <a:r>
              <a:rPr lang="en-US" altLang="en-US" dirty="0" smtClean="0"/>
              <a:t> (b) A thermodynamic cycle describing the path from the free low-affinity conformation (T</a:t>
            </a:r>
            <a:r>
              <a:rPr lang="en-US" altLang="en-US" baseline="-30000" dirty="0" smtClean="0"/>
              <a:t>0</a:t>
            </a:r>
            <a:r>
              <a:rPr lang="en-US" altLang="en-US" dirty="0" smtClean="0"/>
              <a:t>) to the ligand-bound, high-affinity conformation (R</a:t>
            </a:r>
            <a:r>
              <a:rPr lang="en-US" altLang="en-US" baseline="-30000" dirty="0" smtClean="0"/>
              <a:t>1</a:t>
            </a:r>
            <a:r>
              <a:rPr lang="en-US" altLang="en-US" dirty="0" smtClean="0"/>
              <a:t>) (orange path). T and R are the low-affinity and high-affinity conformations, respectively. L is the ligand. 0 and 1 note the ligand-free and ligand-bound states, respectively. The path may proceed </a:t>
            </a:r>
            <a:r>
              <a:rPr lang="en-US" altLang="en-US" i="1" dirty="0" smtClean="0"/>
              <a:t>via</a:t>
            </a:r>
            <a:r>
              <a:rPr lang="en-US" altLang="en-US" dirty="0" smtClean="0"/>
              <a:t> the ligand-bound low-affinity conformation (T</a:t>
            </a:r>
            <a:r>
              <a:rPr lang="en-US" altLang="en-US" baseline="-30000" dirty="0" smtClean="0"/>
              <a:t>1</a:t>
            </a:r>
            <a:r>
              <a:rPr lang="en-US" altLang="en-US" dirty="0" smtClean="0"/>
              <a:t>) (orange path) or the free high-affinity conformation (R</a:t>
            </a:r>
            <a:r>
              <a:rPr lang="en-US" altLang="en-US" baseline="-30000" dirty="0" smtClean="0"/>
              <a:t>1</a:t>
            </a:r>
            <a:r>
              <a:rPr lang="en-US" altLang="en-US" dirty="0" smtClean="0"/>
              <a:t>) (magenta path). The equilibrium constants (K) and related free energy changes (ΔG) associated with each step of the cycle are noted in different colors. </a:t>
            </a:r>
          </a:p>
        </p:txBody>
      </p:sp>
    </p:spTree>
    <p:extLst>
      <p:ext uri="{BB962C8B-B14F-4D97-AF65-F5344CB8AC3E}">
        <p14:creationId xmlns:p14="http://schemas.microsoft.com/office/powerpoint/2010/main" val="1145581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C6E5661-7279-4573-B0DB-7BE8BF418607}" type="slidenum">
              <a:rPr lang="en-US" altLang="en-US" smtClean="0">
                <a:ea typeface="Times New Roman (Hebrew)"/>
                <a:cs typeface="Times New Roman (Hebrew)"/>
              </a:rPr>
              <a:pPr algn="l">
                <a:spcBef>
                  <a:spcPct val="0"/>
                </a:spcBef>
              </a:pPr>
              <a:t>21</a:t>
            </a:fld>
            <a:endParaRPr lang="en-US" altLang="en-US" smtClean="0">
              <a:ea typeface="Times New Roman (Hebrew)"/>
              <a:cs typeface="Times New Roman (Hebrew)"/>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8.1. </a:t>
            </a:r>
            <a:r>
              <a:rPr lang="en-US" altLang="en-US" smtClean="0"/>
              <a:t>(b) Allosteric regulators. The figure shows the protein fructose-1,6-bisphosphatase with 2,5-anhydro-D-glucitol-1,6-bisphosphate (AHG, an analogue of its substrate), and AMP (an allosteric inhibitor) (PDB entry 1fpd). As can be clearly seen, the allosteric ligand occupies a distinct binding site, which is quite distant from the catalytic site.</a:t>
            </a:r>
          </a:p>
        </p:txBody>
      </p:sp>
    </p:spTree>
    <p:extLst>
      <p:ext uri="{BB962C8B-B14F-4D97-AF65-F5344CB8AC3E}">
        <p14:creationId xmlns:p14="http://schemas.microsoft.com/office/powerpoint/2010/main" val="12055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C2BE71E-180A-4139-A102-13F5980D233D}" type="slidenum">
              <a:rPr lang="en-US" altLang="en-US" smtClean="0">
                <a:ea typeface="Times New Roman (Hebrew)"/>
                <a:cs typeface="Times New Roman (Hebrew)"/>
              </a:rPr>
              <a:pPr algn="l">
                <a:spcBef>
                  <a:spcPct val="0"/>
                </a:spcBef>
              </a:pPr>
              <a:t>2</a:t>
            </a:fld>
            <a:endParaRPr lang="en-US" altLang="en-US" smtClean="0">
              <a:ea typeface="Times New Roman (Hebrew)"/>
              <a:cs typeface="Times New Roman (Hebrew)"/>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5.5. Backbone dynamics of folded proteins.</a:t>
            </a:r>
            <a:r>
              <a:rPr lang="en-US" altLang="en-US" smtClean="0"/>
              <a:t> The conformational dynamics of chemotaxis Y protein is illustrated by superimposing 46 allowed conformations of the single protein, solved by NMR (PDB entry 1cey). The structures are colored according to secondary structure (helices are red, sheets are yellow, and loops are green). </a:t>
            </a:r>
          </a:p>
        </p:txBody>
      </p:sp>
    </p:spTree>
    <p:extLst>
      <p:ext uri="{BB962C8B-B14F-4D97-AF65-F5344CB8AC3E}">
        <p14:creationId xmlns:p14="http://schemas.microsoft.com/office/powerpoint/2010/main" val="412613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2391943-32A4-415D-AAD0-B129661F4B0A}" type="slidenum">
              <a:rPr lang="en-US" altLang="en-US" smtClean="0">
                <a:ea typeface="Times New Roman (Hebrew)"/>
                <a:cs typeface="Times New Roman (Hebrew)"/>
              </a:rPr>
              <a:pPr algn="l">
                <a:spcBef>
                  <a:spcPct val="0"/>
                </a:spcBef>
              </a:pPr>
              <a:t>22</a:t>
            </a:fld>
            <a:endParaRPr lang="en-US" altLang="en-US" smtClean="0">
              <a:ea typeface="Times New Roman (Hebrew)"/>
              <a:cs typeface="Times New Roman (Hebrew)"/>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5-9. Schematic illustration of the mechanism of allosteric ligands.</a:t>
            </a:r>
            <a:r>
              <a:rPr lang="en-US" altLang="en-US" smtClean="0"/>
              <a:t> (c) The effect of positive and negative allosteric ligands. Both types of ligands act as in </a:t>
            </a:r>
            <a:r>
              <a:rPr lang="en-US" altLang="en-US" i="1" smtClean="0"/>
              <a:t>(a)</a:t>
            </a:r>
            <a:r>
              <a:rPr lang="en-US" altLang="en-US" smtClean="0"/>
              <a:t>, but they bind to different conformations, the first is inactive due to a substrate-incompatible binding site, and the second is active due to a substrate-compatible binding site, respectively. </a:t>
            </a:r>
          </a:p>
        </p:txBody>
      </p:sp>
    </p:spTree>
    <p:extLst>
      <p:ext uri="{BB962C8B-B14F-4D97-AF65-F5344CB8AC3E}">
        <p14:creationId xmlns:p14="http://schemas.microsoft.com/office/powerpoint/2010/main" val="3605805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65C1669-6DD0-41FC-9484-431615D30819}" type="slidenum">
              <a:rPr lang="en-US" altLang="en-US" smtClean="0">
                <a:ea typeface="Times New Roman (Hebrew)"/>
                <a:cs typeface="Times New Roman (Hebrew)"/>
              </a:rPr>
              <a:pPr algn="l">
                <a:spcBef>
                  <a:spcPct val="0"/>
                </a:spcBef>
              </a:pPr>
              <a:t>23</a:t>
            </a:fld>
            <a:endParaRPr lang="en-US" altLang="en-US" smtClean="0">
              <a:ea typeface="Times New Roman (Hebrew)"/>
              <a:cs typeface="Times New Roman (Hebrew)"/>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a:p>
            <a:pPr algn="l" rtl="0" eaLnBrk="1" hangingPunct="1"/>
            <a:endParaRPr lang="en-US" altLang="en-US" smtClean="0"/>
          </a:p>
          <a:p>
            <a:pPr algn="l" rtl="0" eaLnBrk="1" hangingPunct="1"/>
            <a:endParaRPr lang="en-US" altLang="en-US" smtClean="0"/>
          </a:p>
        </p:txBody>
      </p:sp>
    </p:spTree>
    <p:extLst>
      <p:ext uri="{BB962C8B-B14F-4D97-AF65-F5344CB8AC3E}">
        <p14:creationId xmlns:p14="http://schemas.microsoft.com/office/powerpoint/2010/main" val="133994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DADE0A3-E402-4E48-A002-4452BDF5262F}" type="slidenum">
              <a:rPr lang="en-US" altLang="en-US" smtClean="0">
                <a:ea typeface="Times New Roman (Hebrew)"/>
                <a:cs typeface="Times New Roman (Hebrew)"/>
              </a:rPr>
              <a:pPr algn="l">
                <a:spcBef>
                  <a:spcPct val="0"/>
                </a:spcBef>
              </a:pPr>
              <a:t>24</a:t>
            </a:fld>
            <a:endParaRPr lang="en-US" altLang="en-US" smtClean="0">
              <a:ea typeface="Times New Roman (Hebrew)"/>
              <a:cs typeface="Times New Roman (Hebrew)"/>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5-9. Schematic illustration of the mechanism of allosteric ligands.</a:t>
            </a:r>
            <a:r>
              <a:rPr lang="en-US" altLang="en-US" smtClean="0"/>
              <a:t> (d) Specific mechanisms of allosteric activators and inhibitors, affecting active site accessibility, active site shape, and oligomerization capability.</a:t>
            </a:r>
          </a:p>
          <a:p>
            <a:pPr algn="l" rtl="0" eaLnBrk="1" hangingPunct="1"/>
            <a:endParaRPr lang="en-US" altLang="en-US" smtClean="0"/>
          </a:p>
          <a:p>
            <a:pPr algn="l" rtl="0" eaLnBrk="1" hangingPunct="1"/>
            <a:endParaRPr lang="en-US" altLang="en-US" smtClean="0"/>
          </a:p>
          <a:p>
            <a:pPr algn="l" rtl="0" eaLnBrk="1" hangingPunct="1"/>
            <a:endParaRPr lang="en-US" altLang="en-US" smtClean="0"/>
          </a:p>
        </p:txBody>
      </p:sp>
    </p:spTree>
    <p:extLst>
      <p:ext uri="{BB962C8B-B14F-4D97-AF65-F5344CB8AC3E}">
        <p14:creationId xmlns:p14="http://schemas.microsoft.com/office/powerpoint/2010/main" val="919213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7FBE2D7-24AF-415C-AD69-C3EAB6794A5D}" type="slidenum">
              <a:rPr lang="en-US" altLang="en-US" smtClean="0"/>
              <a:pPr algn="l">
                <a:spcBef>
                  <a:spcPct val="0"/>
                </a:spcBef>
              </a:pPr>
              <a:t>25</a:t>
            </a:fld>
            <a:endParaRPr lang="en-US"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5-3 Figure 2. Hemoglobin-oxygen binding curve.</a:t>
            </a:r>
            <a:r>
              <a:rPr lang="en-US" altLang="en-US" smtClean="0"/>
              <a:t> The curve describes the dependence of the binding (represented by the % saturation) on the oxygen's concentration (represented by its partial pressure). In the lungs, high oxygen concentration leads to strong binding, whereas in peripheral tissues the binding is weak due to low oxygen concentrations. Furthermore, the sigmoid shape of the curve indicates positive cooperativity in oxygen binding.</a:t>
            </a:r>
          </a:p>
        </p:txBody>
      </p:sp>
    </p:spTree>
    <p:extLst>
      <p:ext uri="{BB962C8B-B14F-4D97-AF65-F5344CB8AC3E}">
        <p14:creationId xmlns:p14="http://schemas.microsoft.com/office/powerpoint/2010/main" val="1211077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E8488B6-AB33-4958-8BE8-2F3F3BAE1A73}" type="slidenum">
              <a:rPr lang="en-US" altLang="en-US" smtClean="0"/>
              <a:pPr algn="l">
                <a:spcBef>
                  <a:spcPct val="0"/>
                </a:spcBef>
              </a:pPr>
              <a:t>26</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5-3 Figure 3. Hemoglobin structure.</a:t>
            </a:r>
            <a:r>
              <a:rPr lang="en-US" altLang="en-US" smtClean="0"/>
              <a:t> (a) The four subunits are marked with different colors and the heme groups are shown in bond-sticks models. (PDB, entry 1sfx).</a:t>
            </a:r>
          </a:p>
        </p:txBody>
      </p:sp>
    </p:spTree>
    <p:extLst>
      <p:ext uri="{BB962C8B-B14F-4D97-AF65-F5344CB8AC3E}">
        <p14:creationId xmlns:p14="http://schemas.microsoft.com/office/powerpoint/2010/main" val="111172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AC3A8F6-DC76-4D87-A339-DABABBD130A2}" type="slidenum">
              <a:rPr lang="en-US" altLang="en-US" smtClean="0"/>
              <a:pPr algn="l">
                <a:spcBef>
                  <a:spcPct val="0"/>
                </a:spcBef>
              </a:pPr>
              <a:t>27</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(b) Structure of the heme group (PDB entry 1hho). Atoms are colored by type, with the Fe</a:t>
            </a:r>
            <a:r>
              <a:rPr lang="en-US" altLang="en-US" baseline="30000" smtClean="0"/>
              <a:t>2+</a:t>
            </a:r>
            <a:r>
              <a:rPr lang="en-US" altLang="en-US" smtClean="0"/>
              <a:t> ion colored in gray. The location of the bound oxygen molecule is marked. </a:t>
            </a:r>
          </a:p>
        </p:txBody>
      </p:sp>
    </p:spTree>
    <p:extLst>
      <p:ext uri="{BB962C8B-B14F-4D97-AF65-F5344CB8AC3E}">
        <p14:creationId xmlns:p14="http://schemas.microsoft.com/office/powerpoint/2010/main" val="3602339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5A394EF-10D7-4B57-9A7A-B5AC30084DBE}" type="slidenum">
              <a:rPr lang="en-US" altLang="en-US" smtClean="0"/>
              <a:pPr algn="l">
                <a:spcBef>
                  <a:spcPct val="0"/>
                </a:spcBef>
              </a:pPr>
              <a:t>28</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(c) Proximal and distal histidine residues in hemoglobin.</a:t>
            </a:r>
          </a:p>
          <a:p>
            <a:pPr algn="l" rtl="0" eaLnBrk="1" hangingPunct="1"/>
            <a:endParaRPr lang="en-US" altLang="en-US" smtClean="0"/>
          </a:p>
        </p:txBody>
      </p:sp>
    </p:spTree>
    <p:extLst>
      <p:ext uri="{BB962C8B-B14F-4D97-AF65-F5344CB8AC3E}">
        <p14:creationId xmlns:p14="http://schemas.microsoft.com/office/powerpoint/2010/main" val="2207172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84700E4-A0D7-406C-BBF8-51E7EDCDD276}" type="slidenum">
              <a:rPr lang="en-US" altLang="en-US" smtClean="0"/>
              <a:pPr algn="l">
                <a:spcBef>
                  <a:spcPct val="0"/>
                </a:spcBef>
              </a:pPr>
              <a:t>29</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5-3 Figure 4. Max Ferdinand Perutz (1914-2002), Nobel Prize laureate in Chemistry, 1962. </a:t>
            </a:r>
            <a:r>
              <a:rPr lang="en-US" altLang="en-US" smtClean="0"/>
              <a:t>Perutz, who determined the structure of hemoglobin by using X-ray diffraction, found that the </a:t>
            </a:r>
            <a:r>
              <a:rPr lang="en-US" altLang="en-US" i="1" smtClean="0"/>
              <a:t>oxy</a:t>
            </a:r>
            <a:r>
              <a:rPr lang="en-US" altLang="en-US" smtClean="0"/>
              <a:t> and </a:t>
            </a:r>
            <a:r>
              <a:rPr lang="en-US" altLang="en-US" i="1" smtClean="0"/>
              <a:t>deoxy</a:t>
            </a:r>
            <a:r>
              <a:rPr lang="en-US" altLang="en-US" smtClean="0"/>
              <a:t> states of hemoglobin have different quaternary structures </a:t>
            </a:r>
          </a:p>
        </p:txBody>
      </p:sp>
    </p:spTree>
    <p:extLst>
      <p:ext uri="{BB962C8B-B14F-4D97-AF65-F5344CB8AC3E}">
        <p14:creationId xmlns:p14="http://schemas.microsoft.com/office/powerpoint/2010/main" val="326331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F303D38-AB26-4467-98C4-DE69375EFE92}" type="slidenum">
              <a:rPr lang="en-US" altLang="en-US" smtClean="0"/>
              <a:pPr algn="l">
                <a:spcBef>
                  <a:spcPct val="0"/>
                </a:spcBef>
              </a:pPr>
              <a:t>30</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5-3 Figure 5. Salt bridges that stabilize the T state of hemoglobin.</a:t>
            </a:r>
            <a:endParaRPr lang="en-US" altLang="en-US" smtClean="0"/>
          </a:p>
        </p:txBody>
      </p:sp>
    </p:spTree>
    <p:extLst>
      <p:ext uri="{BB962C8B-B14F-4D97-AF65-F5344CB8AC3E}">
        <p14:creationId xmlns:p14="http://schemas.microsoft.com/office/powerpoint/2010/main" val="4028809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5446F5B-AC07-4DDD-A389-CF84E660BD8C}" type="slidenum">
              <a:rPr lang="en-US" altLang="en-US" smtClean="0"/>
              <a:pPr algn="l">
                <a:spcBef>
                  <a:spcPct val="0"/>
                </a:spcBef>
              </a:pPr>
              <a:t>32</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5-3 Figure 6. Hemoglobin dynamics.</a:t>
            </a:r>
            <a:r>
              <a:rPr lang="en-US" altLang="en-US" smtClean="0"/>
              <a:t> The figure shows the effect of oxygen binding to hemoglobin on various regions of the molecule. The induced motions are demonstrated by superimposition of the oxy (red) and deoxy (blue) states. The dashed green arrow marks the direction of the motions. (a) Motion of the iron atom (green) from below- into the middle of the heme plane, and of the proximal histidine in the same direction. </a:t>
            </a:r>
          </a:p>
        </p:txBody>
      </p:sp>
    </p:spTree>
    <p:extLst>
      <p:ext uri="{BB962C8B-B14F-4D97-AF65-F5344CB8AC3E}">
        <p14:creationId xmlns:p14="http://schemas.microsoft.com/office/powerpoint/2010/main" val="215892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DD44F3B-DF55-4A6C-86DD-87C3666F15E9}" type="slidenum">
              <a:rPr lang="en-US" altLang="en-US" smtClean="0">
                <a:ea typeface="Times New Roman (Hebrew)"/>
                <a:cs typeface="Times New Roman (Hebrew)"/>
              </a:rPr>
              <a:pPr algn="l">
                <a:spcBef>
                  <a:spcPct val="0"/>
                </a:spcBef>
              </a:pPr>
              <a:t>3</a:t>
            </a:fld>
            <a:endParaRPr lang="en-US" altLang="en-US" smtClean="0">
              <a:ea typeface="Times New Roman (Hebrew)"/>
              <a:cs typeface="Times New Roman (Hebrew)"/>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2107112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4530935-1920-408C-A40C-19B585EEF3C9}" type="slidenum">
              <a:rPr lang="en-US" altLang="en-US" smtClean="0"/>
              <a:pPr algn="l">
                <a:spcBef>
                  <a:spcPct val="0"/>
                </a:spcBef>
              </a:pPr>
              <a:t>33</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5-3 Figure 6. Hemoglobin dynamics.</a:t>
            </a:r>
            <a:r>
              <a:rPr lang="en-US" altLang="en-US" smtClean="0"/>
              <a:t> (b) The motion of the F helix. </a:t>
            </a:r>
          </a:p>
        </p:txBody>
      </p:sp>
    </p:spTree>
    <p:extLst>
      <p:ext uri="{BB962C8B-B14F-4D97-AF65-F5344CB8AC3E}">
        <p14:creationId xmlns:p14="http://schemas.microsoft.com/office/powerpoint/2010/main" val="2548079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80EB8E2-2117-47A5-90A1-06528E12029E}" type="slidenum">
              <a:rPr lang="en-US" altLang="en-US" smtClean="0"/>
              <a:pPr algn="l">
                <a:spcBef>
                  <a:spcPct val="0"/>
                </a:spcBef>
              </a:pPr>
              <a:t>34</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5-3 Figure 6. Hemoglobin dynamics.</a:t>
            </a:r>
            <a:r>
              <a:rPr lang="en-US" altLang="en-US" smtClean="0"/>
              <a:t> (c) Motions at the level of the entire molecule. Here the motions are complex, so we present the two structures and refer the reader to the global change in conformation. For example, notice the change in the size of the central cavity between the two structures.</a:t>
            </a:r>
          </a:p>
          <a:p>
            <a:pPr algn="l" rtl="0" eaLnBrk="1" hangingPunct="1"/>
            <a:endParaRPr lang="en-US" altLang="en-US" smtClean="0"/>
          </a:p>
        </p:txBody>
      </p:sp>
    </p:spTree>
    <p:extLst>
      <p:ext uri="{BB962C8B-B14F-4D97-AF65-F5344CB8AC3E}">
        <p14:creationId xmlns:p14="http://schemas.microsoft.com/office/powerpoint/2010/main" val="644949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defRPr/>
            </a:pPr>
            <a:r>
              <a:rPr lang="en-US" altLang="en-US" dirty="0" smtClean="0"/>
              <a:t>Whereas the </a:t>
            </a:r>
            <a:r>
              <a:rPr lang="en-US" altLang="en-US" dirty="0" err="1" smtClean="0"/>
              <a:t>Glu</a:t>
            </a:r>
            <a:r>
              <a:rPr lang="en-US" altLang="en-US" dirty="0" smtClean="0"/>
              <a:t>/Asp side-chains are almost always charged under physiological pH, those of His are only charged part of the time, because their </a:t>
            </a:r>
            <a:r>
              <a:rPr lang="en-US" altLang="en-US" dirty="0" err="1" smtClean="0"/>
              <a:t>pKa</a:t>
            </a:r>
            <a:r>
              <a:rPr lang="en-US" altLang="en-US" dirty="0" smtClean="0"/>
              <a:t> is close to the neutral </a:t>
            </a:r>
            <a:r>
              <a:rPr lang="en-US" altLang="en-US" dirty="0" err="1" smtClean="0"/>
              <a:t>pH.</a:t>
            </a:r>
            <a:r>
              <a:rPr lang="en-US" altLang="en-US" dirty="0" smtClean="0"/>
              <a:t> In peripheral tissues His-146 is protonated (positively charged) and forms a salt bridge with Asp-94, that stabilizes the T conformation. In the lung the bond breaks. </a:t>
            </a:r>
          </a:p>
          <a:p>
            <a:pPr marL="171450" indent="-171450" algn="l" rtl="0">
              <a:buFontTx/>
              <a:buChar char="•"/>
              <a:defRPr/>
            </a:pPr>
            <a:r>
              <a:rPr lang="en-US" altLang="en-US" dirty="0" smtClean="0"/>
              <a:t>Thus, the R→T change happens due to </a:t>
            </a:r>
            <a:r>
              <a:rPr lang="en-US" altLang="en-US" b="1" dirty="0" smtClean="0"/>
              <a:t>a drop in both oxygen concentration and the pH </a:t>
            </a:r>
            <a:r>
              <a:rPr lang="en-US" altLang="en-US" dirty="0" smtClean="0"/>
              <a:t>when hemoglobin transports from the lungs to peripheral tissues.</a:t>
            </a:r>
          </a:p>
          <a:p>
            <a:pPr marL="171450" indent="-171450" algn="l" rtl="0">
              <a:buFontTx/>
              <a:buChar char="•"/>
              <a:defRPr/>
            </a:pPr>
            <a:endParaRPr lang="en-US" altLang="en-US" dirty="0" smtClean="0"/>
          </a:p>
          <a:p>
            <a:pPr algn="l" rtl="0">
              <a:defRPr/>
            </a:pPr>
            <a:r>
              <a:rPr lang="en-US" altLang="en-US" b="1" dirty="0" smtClean="0"/>
              <a:t>Box 5-3 </a:t>
            </a:r>
            <a:r>
              <a:rPr lang="en-US" b="1" dirty="0" smtClean="0"/>
              <a:t>Figure 7. The salt bridge between His-146 and Asp -94, which makes the largest contribution to the Bohr effect </a:t>
            </a:r>
            <a:r>
              <a:rPr lang="en-US" b="1" baseline="30000" dirty="0" smtClean="0"/>
              <a:t>[279]</a:t>
            </a:r>
            <a:r>
              <a:rPr lang="en-US" dirty="0" smtClean="0"/>
              <a:t>. The salt bridge is present in the deoxy state (PDB entry 2dn2, colored in blue) and absent in the oxy state (PDB entry 2dn3, colored in red). </a:t>
            </a:r>
            <a:endParaRPr lang="en-US" altLang="en-US" dirty="0"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A5D8A6E-28D6-4023-AC22-364EFB1BABEA}" type="slidenum">
              <a:rPr lang="en-US" altLang="en-US" smtClean="0"/>
              <a:pPr algn="l">
                <a:spcBef>
                  <a:spcPct val="0"/>
                </a:spcBef>
              </a:pPr>
              <a:t>36</a:t>
            </a:fld>
            <a:endParaRPr lang="en-US" altLang="en-US" smtClean="0"/>
          </a:p>
        </p:txBody>
      </p:sp>
    </p:spTree>
    <p:extLst>
      <p:ext uri="{BB962C8B-B14F-4D97-AF65-F5344CB8AC3E}">
        <p14:creationId xmlns:p14="http://schemas.microsoft.com/office/powerpoint/2010/main" val="2939125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DE728385-1154-40C2-A44A-4BD1236AD941}" type="slidenum">
              <a:rPr lang="en-US" altLang="en-US" smtClean="0"/>
              <a:pPr>
                <a:defRPr/>
              </a:pPr>
              <a:t>38</a:t>
            </a:fld>
            <a:endParaRPr lang="en-US" altLang="en-US"/>
          </a:p>
        </p:txBody>
      </p:sp>
    </p:spTree>
    <p:extLst>
      <p:ext uri="{BB962C8B-B14F-4D97-AF65-F5344CB8AC3E}">
        <p14:creationId xmlns:p14="http://schemas.microsoft.com/office/powerpoint/2010/main" val="1206058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1" kern="1200" dirty="0" smtClean="0">
                <a:solidFill>
                  <a:schemeClr val="tx1"/>
                </a:solidFill>
                <a:effectLst/>
                <a:latin typeface="Times New Roman" pitchFamily="18" charset="0"/>
                <a:ea typeface="+mn-ea"/>
                <a:cs typeface="Times New Roman" pitchFamily="18" charset="0"/>
              </a:rPr>
              <a:t>Figure 5.2. The folding energy landscape in three dimensions</a:t>
            </a:r>
            <a:r>
              <a:rPr lang="en-US" sz="1200" kern="1200" dirty="0" smtClean="0">
                <a:solidFill>
                  <a:schemeClr val="tx1"/>
                </a:solidFill>
                <a:effectLst/>
                <a:latin typeface="Times New Roman" pitchFamily="18" charset="0"/>
                <a:ea typeface="+mn-ea"/>
                <a:cs typeface="Times New Roman" pitchFamily="18" charset="0"/>
              </a:rPr>
              <a:t>. </a:t>
            </a:r>
            <a:endParaRPr lang="en-US" dirty="0"/>
          </a:p>
        </p:txBody>
      </p:sp>
      <p:sp>
        <p:nvSpPr>
          <p:cNvPr id="4" name="Slide Number Placeholder 3"/>
          <p:cNvSpPr>
            <a:spLocks noGrp="1"/>
          </p:cNvSpPr>
          <p:nvPr>
            <p:ph type="sldNum" sz="quarter" idx="10"/>
          </p:nvPr>
        </p:nvSpPr>
        <p:spPr/>
        <p:txBody>
          <a:bodyPr/>
          <a:lstStyle/>
          <a:p>
            <a:pPr>
              <a:defRPr/>
            </a:pPr>
            <a:fld id="{DE728385-1154-40C2-A44A-4BD1236AD941}" type="slidenum">
              <a:rPr lang="en-US" altLang="en-US" smtClean="0"/>
              <a:pPr>
                <a:defRPr/>
              </a:pPr>
              <a:t>39</a:t>
            </a:fld>
            <a:endParaRPr lang="en-US" altLang="en-US"/>
          </a:p>
        </p:txBody>
      </p:sp>
    </p:spTree>
    <p:extLst>
      <p:ext uri="{BB962C8B-B14F-4D97-AF65-F5344CB8AC3E}">
        <p14:creationId xmlns:p14="http://schemas.microsoft.com/office/powerpoint/2010/main" val="1381105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3CD742D-4E00-4784-BA19-CD24C031D990}" type="slidenum">
              <a:rPr lang="en-US" altLang="en-US" smtClean="0">
                <a:ea typeface="Times New Roman (Hebrew)"/>
                <a:cs typeface="Times New Roman (Hebrew)"/>
              </a:rPr>
              <a:pPr algn="l">
                <a:spcBef>
                  <a:spcPct val="0"/>
                </a:spcBef>
              </a:pPr>
              <a:t>40</a:t>
            </a:fld>
            <a:endParaRPr lang="en-US" altLang="en-US" smtClean="0">
              <a:ea typeface="Times New Roman (Hebrew)"/>
              <a:cs typeface="Times New Roman (Hebrew)"/>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5-2. The folding energy landscape in two (a) and three (b) dimensions</a:t>
            </a:r>
            <a:r>
              <a:rPr lang="en-US" altLang="en-US" dirty="0" smtClean="0"/>
              <a:t>. The green shapes in (a) represent the polypeptide chain of the folding protein. The funnel shape of the curve reflects the simultaneous decrease in energy and entropy of the protein during its folding</a:t>
            </a:r>
            <a:r>
              <a:rPr lang="en-US" altLang="en-US" dirty="0" smtClean="0"/>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smtClean="0">
                <a:solidFill>
                  <a:schemeClr val="tx1"/>
                </a:solidFill>
                <a:effectLst/>
                <a:latin typeface="Times New Roman" pitchFamily="18" charset="0"/>
                <a:ea typeface="+mn-ea"/>
                <a:cs typeface="Times New Roman" pitchFamily="18" charset="0"/>
              </a:rPr>
              <a:t>The</a:t>
            </a:r>
            <a:r>
              <a:rPr lang="en-US" sz="1200" kern="1200" baseline="0" smtClean="0">
                <a:solidFill>
                  <a:schemeClr val="tx1"/>
                </a:solidFill>
                <a:effectLst/>
                <a:latin typeface="Times New Roman" pitchFamily="18" charset="0"/>
                <a:ea typeface="+mn-ea"/>
                <a:cs typeface="Times New Roman" pitchFamily="18" charset="0"/>
              </a:rPr>
              <a:t> </a:t>
            </a:r>
            <a:r>
              <a:rPr lang="en-US" sz="1200" kern="1200" smtClean="0">
                <a:solidFill>
                  <a:schemeClr val="tx1"/>
                </a:solidFill>
                <a:effectLst/>
                <a:latin typeface="Times New Roman" pitchFamily="18" charset="0"/>
                <a:ea typeface="+mn-ea"/>
                <a:cs typeface="Times New Roman" pitchFamily="18" charset="0"/>
              </a:rPr>
              <a:t>shape of the global minimum determines the flexibility of the folded protein;</a:t>
            </a:r>
            <a:r>
              <a:rPr lang="en-US" sz="1200" kern="1200" baseline="0" smtClean="0">
                <a:solidFill>
                  <a:schemeClr val="tx1"/>
                </a:solidFill>
                <a:effectLst/>
                <a:latin typeface="Times New Roman" pitchFamily="18" charset="0"/>
                <a:ea typeface="+mn-ea"/>
                <a:cs typeface="Times New Roman" pitchFamily="18" charset="0"/>
              </a:rPr>
              <a:t> i</a:t>
            </a:r>
            <a:r>
              <a:rPr lang="en-US" sz="1200" kern="1200" smtClean="0">
                <a:solidFill>
                  <a:schemeClr val="tx1"/>
                </a:solidFill>
                <a:effectLst/>
                <a:latin typeface="Times New Roman" pitchFamily="18" charset="0"/>
                <a:ea typeface="+mn-ea"/>
                <a:cs typeface="Times New Roman" pitchFamily="18" charset="0"/>
              </a:rPr>
              <a:t>f the shape is</a:t>
            </a:r>
            <a:r>
              <a:rPr lang="en-US" sz="1200" kern="1200" baseline="0" smtClean="0">
                <a:solidFill>
                  <a:schemeClr val="tx1"/>
                </a:solidFill>
                <a:effectLst/>
                <a:latin typeface="Times New Roman" pitchFamily="18" charset="0"/>
                <a:ea typeface="+mn-ea"/>
                <a:cs typeface="Times New Roman" pitchFamily="18" charset="0"/>
              </a:rPr>
              <a:t> </a:t>
            </a:r>
            <a:r>
              <a:rPr lang="en-US" sz="1200" kern="1200" smtClean="0">
                <a:solidFill>
                  <a:schemeClr val="tx1"/>
                </a:solidFill>
                <a:effectLst/>
                <a:latin typeface="Times New Roman" pitchFamily="18" charset="0"/>
                <a:ea typeface="+mn-ea"/>
                <a:cs typeface="Times New Roman" pitchFamily="18" charset="0"/>
              </a:rPr>
              <a:t>flatter, the protein is more flexible. </a:t>
            </a:r>
            <a:endParaRPr lang="en-US" altLang="en-US" smtClean="0"/>
          </a:p>
        </p:txBody>
      </p:sp>
    </p:spTree>
    <p:extLst>
      <p:ext uri="{BB962C8B-B14F-4D97-AF65-F5344CB8AC3E}">
        <p14:creationId xmlns:p14="http://schemas.microsoft.com/office/powerpoint/2010/main" val="3342622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0845553-D40A-435E-B1A4-F1A354F9F3BA}" type="slidenum">
              <a:rPr lang="en-US" altLang="en-US" smtClean="0">
                <a:ea typeface="Times New Roman (Hebrew)"/>
                <a:cs typeface="Times New Roman (Hebrew)"/>
              </a:rPr>
              <a:pPr algn="l">
                <a:spcBef>
                  <a:spcPct val="0"/>
                </a:spcBef>
              </a:pPr>
              <a:t>41</a:t>
            </a:fld>
            <a:endParaRPr lang="en-US" altLang="en-US" smtClean="0">
              <a:ea typeface="Times New Roman (Hebrew)"/>
              <a:cs typeface="Times New Roman (Hebrew)"/>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5-2. The folding energy landscape in two (a) and three (b) dimensions</a:t>
            </a:r>
            <a:r>
              <a:rPr lang="en-US" altLang="en-US" dirty="0" smtClean="0"/>
              <a:t>. The green shapes in (a) represent the polypeptide chain of the folding protein. The funnel shape of the curve reflects the simultaneous decrease in energy and entropy of the protein during its folding.</a:t>
            </a:r>
          </a:p>
        </p:txBody>
      </p:sp>
    </p:spTree>
    <p:extLst>
      <p:ext uri="{BB962C8B-B14F-4D97-AF65-F5344CB8AC3E}">
        <p14:creationId xmlns:p14="http://schemas.microsoft.com/office/powerpoint/2010/main" val="1011235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6184A33-5275-4ED2-843D-E99B07BC821C}" type="slidenum">
              <a:rPr lang="en-US" altLang="en-US" smtClean="0">
                <a:ea typeface="Times New Roman (Hebrew)"/>
                <a:cs typeface="Times New Roman (Hebrew)"/>
              </a:rPr>
              <a:pPr algn="l">
                <a:spcBef>
                  <a:spcPct val="0"/>
                </a:spcBef>
              </a:pPr>
              <a:t>43</a:t>
            </a:fld>
            <a:endParaRPr lang="en-US" altLang="en-US" smtClean="0">
              <a:ea typeface="Times New Roman (Hebrew)"/>
              <a:cs typeface="Times New Roman (Hebrew)"/>
            </a:endParaRPr>
          </a:p>
        </p:txBody>
      </p:sp>
    </p:spTree>
    <p:extLst>
      <p:ext uri="{BB962C8B-B14F-4D97-AF65-F5344CB8AC3E}">
        <p14:creationId xmlns:p14="http://schemas.microsoft.com/office/powerpoint/2010/main" val="2100406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FEB3478-94FC-48BD-ADA3-AC7B2BDF9D9B}" type="slidenum">
              <a:rPr lang="en-US" altLang="en-US" smtClean="0">
                <a:ea typeface="Times New Roman (Hebrew)"/>
                <a:cs typeface="Times New Roman (Hebrew)"/>
              </a:rPr>
              <a:pPr algn="l">
                <a:spcBef>
                  <a:spcPct val="0"/>
                </a:spcBef>
              </a:pPr>
              <a:t>44</a:t>
            </a:fld>
            <a:endParaRPr lang="en-US" altLang="en-US" smtClean="0">
              <a:ea typeface="Times New Roman (Hebrew)"/>
              <a:cs typeface="Times New Roman (Hebrew)"/>
            </a:endParaRPr>
          </a:p>
        </p:txBody>
      </p:sp>
    </p:spTree>
    <p:extLst>
      <p:ext uri="{BB962C8B-B14F-4D97-AF65-F5344CB8AC3E}">
        <p14:creationId xmlns:p14="http://schemas.microsoft.com/office/powerpoint/2010/main" val="179525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A59399B-D0E4-4467-9E06-063AF1BE70B7}" type="slidenum">
              <a:rPr lang="en-US" altLang="en-US" smtClean="0">
                <a:ea typeface="Times New Roman (Hebrew)"/>
                <a:cs typeface="Times New Roman (Hebrew)"/>
              </a:rPr>
              <a:pPr algn="l">
                <a:spcBef>
                  <a:spcPct val="0"/>
                </a:spcBef>
              </a:pPr>
              <a:t>45</a:t>
            </a:fld>
            <a:endParaRPr lang="en-US" altLang="en-US" smtClean="0">
              <a:ea typeface="Times New Roman (Hebrew)"/>
              <a:cs typeface="Times New Roman (Hebrew)"/>
            </a:endParaRPr>
          </a:p>
        </p:txBody>
      </p:sp>
      <p:sp>
        <p:nvSpPr>
          <p:cNvPr id="61443"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altLang="en-US" b="1" dirty="0" smtClean="0"/>
              <a:t>Figure 5-3. Proposed models for protein folding.</a:t>
            </a:r>
            <a:r>
              <a:rPr lang="en-US" altLang="en-US" dirty="0" smtClean="0"/>
              <a:t> (a) The framework model. (b) The hydrophobic collapse model. (c) The nucleation-condensation model. The green shapes represent the polypeptide chain, whereas the black cylinders are α-helices, representing here secondary structure.</a:t>
            </a:r>
          </a:p>
        </p:txBody>
      </p:sp>
    </p:spTree>
    <p:extLst>
      <p:ext uri="{BB962C8B-B14F-4D97-AF65-F5344CB8AC3E}">
        <p14:creationId xmlns:p14="http://schemas.microsoft.com/office/powerpoint/2010/main" val="319230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7717DF4-A8B8-4AF3-A8E1-ADD90A5AB0C8}" type="slidenum">
              <a:rPr lang="en-US" altLang="en-US" smtClean="0">
                <a:ea typeface="Times New Roman (Hebrew)"/>
                <a:cs typeface="Times New Roman (Hebrew)"/>
              </a:rPr>
              <a:pPr algn="l">
                <a:spcBef>
                  <a:spcPct val="0"/>
                </a:spcBef>
              </a:pPr>
              <a:t>4</a:t>
            </a:fld>
            <a:endParaRPr lang="en-US" altLang="en-US" smtClean="0">
              <a:ea typeface="Times New Roman (Hebrew)"/>
              <a:cs typeface="Times New Roman (Hebrew)"/>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Table 5-1. Timescales of motions in proteins. </a:t>
            </a:r>
            <a:r>
              <a:rPr lang="en-US" altLang="en-US" smtClean="0"/>
              <a:t>The data is taken from:</a:t>
            </a:r>
          </a:p>
          <a:p>
            <a:pPr algn="l" rtl="0" eaLnBrk="1" hangingPunct="1"/>
            <a:r>
              <a:rPr lang="en-US" altLang="en-US" smtClean="0"/>
              <a:t>1. Zhong, D. (2007) Ultrafast catalytic processes in enzymes. Curr Opin Chem Biol. 11: 174-81.</a:t>
            </a:r>
          </a:p>
          <a:p>
            <a:pPr algn="l" rtl="0" eaLnBrk="1" hangingPunct="1"/>
            <a:r>
              <a:rPr lang="en-US" altLang="en-US" smtClean="0"/>
              <a:t>2. Benkovic, S.J. and Hammes-Schiffer, S. (2003) A perspective on enzyme catalysis. Science. 301: 1196-202.</a:t>
            </a:r>
          </a:p>
          <a:p>
            <a:pPr algn="l" rtl="0" eaLnBrk="1" hangingPunct="1"/>
            <a:r>
              <a:rPr lang="en-US" altLang="en-US" smtClean="0"/>
              <a:t>3. Akke, M. (2002) NMR methods for characterizing microsecond to millisecond dynamics in recognition and catalysis. Curr Opin Struct Biol. 12: 642-7.</a:t>
            </a:r>
          </a:p>
          <a:p>
            <a:pPr algn="l" rtl="0" eaLnBrk="1" hangingPunct="1"/>
            <a:endParaRPr lang="en-US" altLang="en-US" smtClean="0"/>
          </a:p>
        </p:txBody>
      </p:sp>
    </p:spTree>
    <p:extLst>
      <p:ext uri="{BB962C8B-B14F-4D97-AF65-F5344CB8AC3E}">
        <p14:creationId xmlns:p14="http://schemas.microsoft.com/office/powerpoint/2010/main" val="985577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pPr>
            <a:r>
              <a:rPr lang="en-US" altLang="en-US" dirty="0" smtClean="0"/>
              <a:t>The Framework</a:t>
            </a:r>
            <a:r>
              <a:rPr lang="en-US" altLang="en-US" baseline="0" dirty="0" smtClean="0"/>
              <a:t> model can be rationalized in proteins that contain only alpha-helices, because such structures can form locally. However, the formation of beta-sheets requires more global contacts, and its hard to imagine how such structures can form without a collapse of the chain. </a:t>
            </a:r>
            <a:endParaRPr lang="en-US" altLang="en-US" dirty="0"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16627DB-62A1-4778-B0ED-CBEB0AD48D26}" type="slidenum">
              <a:rPr lang="en-US" altLang="en-US" smtClean="0"/>
              <a:pPr algn="l">
                <a:spcBef>
                  <a:spcPct val="0"/>
                </a:spcBef>
              </a:pPr>
              <a:t>46</a:t>
            </a:fld>
            <a:endParaRPr lang="en-US" altLang="en-US" smtClean="0"/>
          </a:p>
        </p:txBody>
      </p:sp>
    </p:spTree>
    <p:extLst>
      <p:ext uri="{BB962C8B-B14F-4D97-AF65-F5344CB8AC3E}">
        <p14:creationId xmlns:p14="http://schemas.microsoft.com/office/powerpoint/2010/main" val="3263918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pPr>
            <a:r>
              <a:rPr lang="en-US" altLang="en-US" dirty="0" smtClean="0"/>
              <a:t>The</a:t>
            </a:r>
            <a:r>
              <a:rPr lang="en-US" altLang="en-US" baseline="0" dirty="0" smtClean="0"/>
              <a:t> biggest problem of the hydrophobic collapse model is that in involves the burial of polar backbone groups inside the hydrophobic core of the protein, without pairing them in hydrogen bonds. Such process should have a large </a:t>
            </a:r>
            <a:r>
              <a:rPr lang="en-US" altLang="en-US" baseline="0" dirty="0" err="1" smtClean="0"/>
              <a:t>desolvation</a:t>
            </a:r>
            <a:r>
              <a:rPr lang="en-US" altLang="en-US" baseline="0" dirty="0" smtClean="0"/>
              <a:t> penalty, preventing it from happening.</a:t>
            </a:r>
            <a:endParaRPr lang="en-US" altLang="en-US" dirty="0"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2DA68D2-57B2-4F60-B7D5-3B768982E766}" type="slidenum">
              <a:rPr lang="en-US" altLang="en-US" smtClean="0"/>
              <a:pPr algn="l">
                <a:spcBef>
                  <a:spcPct val="0"/>
                </a:spcBef>
              </a:pPr>
              <a:t>47</a:t>
            </a:fld>
            <a:endParaRPr lang="en-US" altLang="en-US" smtClean="0"/>
          </a:p>
        </p:txBody>
      </p:sp>
    </p:spTree>
    <p:extLst>
      <p:ext uri="{BB962C8B-B14F-4D97-AF65-F5344CB8AC3E}">
        <p14:creationId xmlns:p14="http://schemas.microsoft.com/office/powerpoint/2010/main" val="559070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E34DE2D-F943-45F2-B7C1-3D2447E3C776}" type="slidenum">
              <a:rPr lang="en-US" altLang="en-US" smtClean="0"/>
              <a:pPr algn="l">
                <a:spcBef>
                  <a:spcPct val="0"/>
                </a:spcBef>
              </a:pPr>
              <a:t>48</a:t>
            </a:fld>
            <a:endParaRPr lang="en-US" altLang="en-US" smtClean="0"/>
          </a:p>
        </p:txBody>
      </p:sp>
    </p:spTree>
    <p:extLst>
      <p:ext uri="{BB962C8B-B14F-4D97-AF65-F5344CB8AC3E}">
        <p14:creationId xmlns:p14="http://schemas.microsoft.com/office/powerpoint/2010/main" val="2870674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9559907-DAE1-477C-B39A-AAB168459B82}" type="slidenum">
              <a:rPr lang="en-US" altLang="en-US" smtClean="0"/>
              <a:pPr algn="l">
                <a:spcBef>
                  <a:spcPct val="0"/>
                </a:spcBef>
              </a:pPr>
              <a:t>49</a:t>
            </a:fld>
            <a:endParaRPr lang="en-US" alt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5-3. Proposed models for protein folding.</a:t>
            </a:r>
            <a:r>
              <a:rPr lang="en-US" altLang="en-US" smtClean="0"/>
              <a:t> (a) The framework model. (b) The hydrophobic collapse model. (c) The nucleation-condensation model. The green shapes represent the polypeptide chain, whereas the black cylinders are α-helices, representing here secondary structure.</a:t>
            </a:r>
          </a:p>
        </p:txBody>
      </p:sp>
    </p:spTree>
    <p:extLst>
      <p:ext uri="{BB962C8B-B14F-4D97-AF65-F5344CB8AC3E}">
        <p14:creationId xmlns:p14="http://schemas.microsoft.com/office/powerpoint/2010/main" val="3201742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DA47807-B69B-4AD6-B35F-59837821E40C}" type="slidenum">
              <a:rPr lang="en-US" altLang="en-US" smtClean="0">
                <a:ea typeface="Times New Roman (Hebrew)"/>
                <a:cs typeface="Times New Roman (Hebrew)"/>
              </a:rPr>
              <a:pPr algn="l">
                <a:spcBef>
                  <a:spcPct val="0"/>
                </a:spcBef>
              </a:pPr>
              <a:t>50</a:t>
            </a:fld>
            <a:endParaRPr lang="en-US" altLang="en-US" smtClean="0">
              <a:ea typeface="Times New Roman (Hebrew)"/>
              <a:cs typeface="Times New Roman (Hebrew)"/>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0" eaLnBrk="1" hangingPunct="1"/>
            <a:r>
              <a:rPr lang="en-US" altLang="en-US" b="1" dirty="0" smtClean="0"/>
              <a:t>Figure 5-4. The energy landscape of protein folding and aggregation.</a:t>
            </a:r>
            <a:endParaRPr lang="en-US" altLang="en-US" dirty="0" smtClean="0"/>
          </a:p>
          <a:p>
            <a:pPr algn="l" rtl="0" eaLnBrk="1" hangingPunct="1"/>
            <a:r>
              <a:rPr lang="en-US" altLang="en-US" dirty="0" smtClean="0"/>
              <a:t>The purple surface represents the folding process of single-chain proteins, via intramolecular contacts, to form their native structure. It is equivalent to the scheme shown in Figure 5-2.  The pink area shows a similar process, but one, which involves intermolecular contacts between different polypeptide chains, and results in amorphous aggregates, oligomers, or amyloid ﬁbrils (see Box 5-1). Notice that parts of both energy landscapes overlap. That is, aggregates and amyloid fibrils may be formed during </a:t>
            </a:r>
            <a:r>
              <a:rPr lang="en-US" altLang="en-US" i="1" dirty="0" smtClean="0"/>
              <a:t>de novo</a:t>
            </a:r>
            <a:r>
              <a:rPr lang="en-US" altLang="en-US" dirty="0" smtClean="0"/>
              <a:t> folding, but also by destabilization of the native state into partially folded states. Cell-toxic oligomers may occur as off-pathway intermediates of amyloid ﬁbril formation.</a:t>
            </a:r>
          </a:p>
        </p:txBody>
      </p:sp>
    </p:spTree>
    <p:extLst>
      <p:ext uri="{BB962C8B-B14F-4D97-AF65-F5344CB8AC3E}">
        <p14:creationId xmlns:p14="http://schemas.microsoft.com/office/powerpoint/2010/main" val="2276002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0C52A11-D15C-4117-A878-216F7AEE4F40}" type="slidenum">
              <a:rPr lang="en-US" altLang="en-US" smtClean="0">
                <a:ea typeface="Times New Roman (Hebrew)"/>
                <a:cs typeface="Times New Roman (Hebrew)"/>
              </a:rPr>
              <a:pPr algn="l">
                <a:spcBef>
                  <a:spcPct val="0"/>
                </a:spcBef>
              </a:pPr>
              <a:t>51</a:t>
            </a:fld>
            <a:endParaRPr lang="en-US" altLang="en-US" smtClean="0">
              <a:ea typeface="Times New Roman (Hebrew)"/>
              <a:cs typeface="Times New Roman (Hebrew)"/>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dirty="0" smtClean="0"/>
              <a:t>Amyloids are associated with over 20 different diseases, in most of which a different</a:t>
            </a:r>
            <a:r>
              <a:rPr lang="en-US" altLang="en-US" b="0" baseline="0" dirty="0" smtClean="0"/>
              <a:t> protein creates the fibers (overall 18 different proteins). For example, </a:t>
            </a:r>
            <a:r>
              <a:rPr lang="en-US" altLang="en-US" b="1" baseline="0" dirty="0" smtClean="0"/>
              <a:t>amyloid-</a:t>
            </a:r>
            <a:r>
              <a:rPr lang="el-GR" altLang="en-US" b="1" baseline="0" dirty="0" smtClean="0"/>
              <a:t>β</a:t>
            </a:r>
            <a:r>
              <a:rPr lang="en-US" altLang="en-US" b="0" baseline="0" dirty="0" smtClean="0"/>
              <a:t> (outside the cell) and </a:t>
            </a:r>
            <a:r>
              <a:rPr lang="en-US" altLang="en-US" b="1" baseline="0" dirty="0" smtClean="0"/>
              <a:t>tau</a:t>
            </a:r>
            <a:r>
              <a:rPr lang="en-US" altLang="en-US" b="0" baseline="0" dirty="0" smtClean="0"/>
              <a:t> (inside the cell) in Alzheimer’s disease, </a:t>
            </a:r>
            <a:r>
              <a:rPr lang="en-US" sz="1200" b="1" i="1" kern="1200" dirty="0" smtClean="0">
                <a:solidFill>
                  <a:schemeClr val="tx1"/>
                </a:solidFill>
                <a:effectLst/>
                <a:latin typeface="Times New Roman" pitchFamily="18" charset="0"/>
                <a:ea typeface="+mn-ea"/>
                <a:cs typeface="Times New Roman" pitchFamily="18" charset="0"/>
              </a:rPr>
              <a:t>α-</a:t>
            </a:r>
            <a:r>
              <a:rPr lang="en-US" sz="1200" b="1" i="1" kern="1200" dirty="0" err="1" smtClean="0">
                <a:solidFill>
                  <a:schemeClr val="tx1"/>
                </a:solidFill>
                <a:effectLst/>
                <a:latin typeface="Times New Roman" pitchFamily="18" charset="0"/>
                <a:ea typeface="+mn-ea"/>
                <a:cs typeface="Times New Roman" pitchFamily="18" charset="0"/>
              </a:rPr>
              <a:t>synuclein</a:t>
            </a:r>
            <a:r>
              <a:rPr lang="en-US" altLang="en-US" b="0" baseline="0" dirty="0" smtClean="0"/>
              <a:t> in Parkinson’s disease, </a:t>
            </a:r>
            <a:r>
              <a:rPr lang="en-US" sz="1200" b="1" i="1" kern="1200" dirty="0" smtClean="0">
                <a:solidFill>
                  <a:schemeClr val="tx1"/>
                </a:solidFill>
                <a:effectLst/>
                <a:latin typeface="Times New Roman" pitchFamily="18" charset="0"/>
                <a:ea typeface="+mn-ea"/>
                <a:cs typeface="Times New Roman" pitchFamily="18" charset="0"/>
              </a:rPr>
              <a:t>huntingtin </a:t>
            </a:r>
            <a:r>
              <a:rPr lang="en-US" altLang="en-US" b="0" baseline="0" dirty="0" smtClean="0"/>
              <a:t>in Huntington’s disease, </a:t>
            </a:r>
            <a:r>
              <a:rPr lang="en-US" altLang="en-US" b="1" baseline="0" dirty="0" smtClean="0"/>
              <a:t>superoxide dismutase </a:t>
            </a:r>
            <a:r>
              <a:rPr lang="en-US" altLang="en-US" b="0" baseline="0" dirty="0" smtClean="0"/>
              <a:t>in ALS, and prion in mad cow disease.</a:t>
            </a:r>
          </a:p>
          <a:p>
            <a:pPr algn="l" rtl="0" eaLnBrk="1" hangingPunct="1"/>
            <a:endParaRPr lang="en-US" altLang="en-US" b="1" dirty="0" smtClean="0"/>
          </a:p>
          <a:p>
            <a:pPr algn="l" rtl="0" eaLnBrk="1" hangingPunct="1"/>
            <a:r>
              <a:rPr lang="en-US" altLang="en-US" b="1" dirty="0" smtClean="0"/>
              <a:t>Box 5-1 Figure 1. A transmission electron micrograph of amyloid fibrils.</a:t>
            </a:r>
            <a:endParaRPr lang="en-US" altLang="en-US" dirty="0" smtClean="0"/>
          </a:p>
        </p:txBody>
      </p:sp>
    </p:spTree>
    <p:extLst>
      <p:ext uri="{BB962C8B-B14F-4D97-AF65-F5344CB8AC3E}">
        <p14:creationId xmlns:p14="http://schemas.microsoft.com/office/powerpoint/2010/main" val="1466810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633F8D3-0B01-420A-8CBE-5523C7BF38E4}" type="slidenum">
              <a:rPr lang="en-US" altLang="en-US" smtClean="0">
                <a:ea typeface="Times New Roman (Hebrew)"/>
                <a:cs typeface="Times New Roman (Hebrew)"/>
              </a:rPr>
              <a:pPr algn="l">
                <a:spcBef>
                  <a:spcPct val="0"/>
                </a:spcBef>
              </a:pPr>
              <a:t>52</a:t>
            </a:fld>
            <a:endParaRPr lang="en-US" altLang="en-US" smtClean="0">
              <a:ea typeface="Times New Roman (Hebrew)"/>
              <a:cs typeface="Times New Roman (Hebrew)"/>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baseline="0" dirty="0" smtClean="0"/>
              <a:t>The deposits may appear in the ECM (plaques), as happens with amyloid-</a:t>
            </a:r>
            <a:r>
              <a:rPr lang="el-GR" altLang="en-US" b="0" baseline="0" dirty="0" smtClean="0"/>
              <a:t>β</a:t>
            </a:r>
            <a:r>
              <a:rPr lang="en-US" altLang="en-US" b="0" baseline="0" dirty="0" smtClean="0"/>
              <a:t> in Alzheimer’s disease, or inside the cell (inclusions), as happens with </a:t>
            </a:r>
            <a:r>
              <a:rPr lang="el-GR" altLang="en-US" b="0" baseline="0" dirty="0" smtClean="0"/>
              <a:t>α</a:t>
            </a:r>
            <a:r>
              <a:rPr lang="en-US" altLang="en-US" b="0" baseline="0" dirty="0" smtClean="0"/>
              <a:t>-</a:t>
            </a:r>
            <a:r>
              <a:rPr lang="en-US" altLang="en-US" b="0" baseline="0" dirty="0" err="1" smtClean="0"/>
              <a:t>synuclein</a:t>
            </a:r>
            <a:r>
              <a:rPr lang="en-US" altLang="en-US" b="0" baseline="0" dirty="0" smtClean="0"/>
              <a:t> in Parkinson’s disease.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dirty="0" smtClean="0"/>
              <a:t>The mechanism of toxicity</a:t>
            </a:r>
            <a:r>
              <a:rPr lang="en-US" altLang="en-US" b="0" baseline="0" dirty="0" smtClean="0"/>
              <a:t> is unknown; it was believed to involved the insoluble fibrils, but today it is thought to involve the soluble (amorphous) units, which are released from the fibers.</a:t>
            </a:r>
          </a:p>
          <a:p>
            <a:pPr algn="l" rtl="0" eaLnBrk="1" hangingPunct="1"/>
            <a:r>
              <a:rPr lang="en-US" altLang="en-US" b="1" dirty="0" smtClean="0"/>
              <a:t>Box 5-1 Figure 2. A schematic representation of the general mechanism of aggregation to form amyloid fibrils.</a:t>
            </a:r>
            <a:r>
              <a:rPr lang="en-US" altLang="en-US" dirty="0" smtClean="0"/>
              <a:t> Unfolded or partially unfolded proteins associate with each other to form small, soluble aggregates that undergo further assembly into proto-fibrils or proto-filaments (a) and then mature fibrils (b). The fibrils often accumulate in plaques or other structures such as the Lewy bodies associated with Parkinson’s disease (c). Some of the early aggregates seem to be amorphous or micellar in nature, although others form ring-shaped species with diameters of approximately 10 nm (d)</a:t>
            </a:r>
          </a:p>
        </p:txBody>
      </p:sp>
    </p:spTree>
    <p:extLst>
      <p:ext uri="{BB962C8B-B14F-4D97-AF65-F5344CB8AC3E}">
        <p14:creationId xmlns:p14="http://schemas.microsoft.com/office/powerpoint/2010/main" val="471007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C47D854-9B40-4AA7-A460-61DBE4E967AB}" type="slidenum">
              <a:rPr lang="en-US" altLang="en-US" smtClean="0">
                <a:ea typeface="Times New Roman (Hebrew)"/>
                <a:cs typeface="Times New Roman (Hebrew)"/>
              </a:rPr>
              <a:pPr algn="l">
                <a:spcBef>
                  <a:spcPct val="0"/>
                </a:spcBef>
              </a:pPr>
              <a:t>53</a:t>
            </a:fld>
            <a:endParaRPr lang="en-US" altLang="en-US" smtClean="0">
              <a:ea typeface="Times New Roman (Hebrew)"/>
              <a:cs typeface="Times New Roman (Hebrew)"/>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1780056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C47D854-9B40-4AA7-A460-61DBE4E967AB}" type="slidenum">
              <a:rPr lang="en-US" altLang="en-US" smtClean="0">
                <a:ea typeface="Times New Roman (Hebrew)"/>
                <a:cs typeface="Times New Roman (Hebrew)"/>
              </a:rPr>
              <a:pPr algn="l">
                <a:spcBef>
                  <a:spcPct val="0"/>
                </a:spcBef>
              </a:pPr>
              <a:t>54</a:t>
            </a:fld>
            <a:endParaRPr lang="en-US" altLang="en-US" smtClean="0">
              <a:ea typeface="Times New Roman (Hebrew)"/>
              <a:cs typeface="Times New Roman (Hebrew)"/>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Box 5-1 Figure 3. </a:t>
            </a:r>
            <a:r>
              <a:rPr lang="en-US" sz="1200" b="1" i="0" kern="1200" dirty="0" smtClean="0">
                <a:solidFill>
                  <a:schemeClr val="tx1"/>
                </a:solidFill>
                <a:effectLst/>
                <a:latin typeface="Times New Roman" pitchFamily="18" charset="0"/>
                <a:ea typeface="+mn-ea"/>
                <a:cs typeface="Times New Roman" pitchFamily="18" charset="0"/>
              </a:rPr>
              <a:t>The structures of amyloid </a:t>
            </a:r>
            <a:r>
              <a:rPr lang="en-US" sz="1200" b="1" i="0" kern="1200" dirty="0" err="1" smtClean="0">
                <a:solidFill>
                  <a:schemeClr val="tx1"/>
                </a:solidFill>
                <a:effectLst/>
                <a:latin typeface="Times New Roman" pitchFamily="18" charset="0"/>
                <a:ea typeface="+mn-ea"/>
                <a:cs typeface="Times New Roman" pitchFamily="18" charset="0"/>
              </a:rPr>
              <a:t>fbrils</a:t>
            </a:r>
            <a:r>
              <a:rPr lang="en-US" sz="1200" b="1" i="0" kern="1200" dirty="0" smtClean="0">
                <a:solidFill>
                  <a:schemeClr val="tx1"/>
                </a:solidFill>
                <a:effectLst/>
                <a:latin typeface="Times New Roman" pitchFamily="18" charset="0"/>
                <a:ea typeface="+mn-ea"/>
                <a:cs typeface="Times New Roman" pitchFamily="18" charset="0"/>
              </a:rPr>
              <a:t> </a:t>
            </a:r>
            <a:r>
              <a:rPr lang="en-US" sz="1200" b="0" i="0" kern="1200" dirty="0" smtClean="0">
                <a:solidFill>
                  <a:schemeClr val="tx1"/>
                </a:solidFill>
                <a:effectLst/>
                <a:latin typeface="Times New Roman" pitchFamily="18" charset="0"/>
                <a:ea typeface="+mn-ea"/>
                <a:cs typeface="Times New Roman" pitchFamily="18" charset="0"/>
              </a:rPr>
              <a:t>(curtesy of </a:t>
            </a:r>
            <a:r>
              <a:rPr lang="en-US" sz="1200" b="0" i="0" kern="1200" dirty="0" err="1" smtClean="0">
                <a:solidFill>
                  <a:schemeClr val="tx1"/>
                </a:solidFill>
                <a:effectLst/>
                <a:latin typeface="Times New Roman" pitchFamily="18" charset="0"/>
                <a:ea typeface="+mn-ea"/>
                <a:cs typeface="Times New Roman" pitchFamily="18" charset="0"/>
              </a:rPr>
              <a:t>Meytal</a:t>
            </a:r>
            <a:r>
              <a:rPr lang="en-US" sz="1200" b="0" i="0" kern="1200" dirty="0" smtClean="0">
                <a:solidFill>
                  <a:schemeClr val="tx1"/>
                </a:solidFill>
                <a:effectLst/>
                <a:latin typeface="Times New Roman" pitchFamily="18" charset="0"/>
                <a:ea typeface="+mn-ea"/>
                <a:cs typeface="Times New Roman" pitchFamily="18" charset="0"/>
              </a:rPr>
              <a:t> Landau and </a:t>
            </a:r>
            <a:r>
              <a:rPr lang="en-US" sz="1200" b="0" i="0" kern="1200" dirty="0" err="1" smtClean="0">
                <a:solidFill>
                  <a:schemeClr val="tx1"/>
                </a:solidFill>
                <a:effectLst/>
                <a:latin typeface="Times New Roman" pitchFamily="18" charset="0"/>
                <a:ea typeface="+mn-ea"/>
                <a:cs typeface="Times New Roman" pitchFamily="18" charset="0"/>
              </a:rPr>
              <a:t>Einav</a:t>
            </a:r>
            <a:r>
              <a:rPr lang="en-US" sz="1200" b="0" i="0" kern="1200" dirty="0" smtClean="0">
                <a:solidFill>
                  <a:schemeClr val="tx1"/>
                </a:solidFill>
                <a:effectLst/>
                <a:latin typeface="Times New Roman" pitchFamily="18" charset="0"/>
                <a:ea typeface="+mn-ea"/>
                <a:cs typeface="Times New Roman" pitchFamily="18" charset="0"/>
              </a:rPr>
              <a:t> </a:t>
            </a:r>
            <a:r>
              <a:rPr lang="en-US" sz="1200" b="0" i="0" kern="1200" dirty="0" err="1" smtClean="0">
                <a:solidFill>
                  <a:schemeClr val="tx1"/>
                </a:solidFill>
                <a:effectLst/>
                <a:latin typeface="Times New Roman" pitchFamily="18" charset="0"/>
                <a:ea typeface="+mn-ea"/>
                <a:cs typeface="Times New Roman" pitchFamily="18" charset="0"/>
              </a:rPr>
              <a:t>Tayeb-Fligelman</a:t>
            </a:r>
            <a:r>
              <a:rPr lang="en-US" sz="1200" b="0" i="0" kern="1200" dirty="0" smtClean="0">
                <a:solidFill>
                  <a:schemeClr val="tx1"/>
                </a:solidFill>
                <a:effectLst/>
                <a:latin typeface="Times New Roman" pitchFamily="18" charset="0"/>
                <a:ea typeface="+mn-ea"/>
                <a:cs typeface="Times New Roman" pitchFamily="18" charset="0"/>
              </a:rPr>
              <a:t>). The cross-</a:t>
            </a:r>
            <a:r>
              <a:rPr lang="en-US" sz="1200" b="0" i="1" kern="1200" dirty="0" smtClean="0">
                <a:solidFill>
                  <a:schemeClr val="tx1"/>
                </a:solidFill>
                <a:effectLst/>
                <a:latin typeface="Times New Roman" pitchFamily="18" charset="0"/>
                <a:ea typeface="+mn-ea"/>
                <a:cs typeface="Times New Roman" pitchFamily="18" charset="0"/>
              </a:rPr>
              <a:t>β </a:t>
            </a:r>
            <a:r>
              <a:rPr lang="en-US" sz="1200" b="0" i="0" kern="1200" dirty="0" smtClean="0">
                <a:solidFill>
                  <a:schemeClr val="tx1"/>
                </a:solidFill>
                <a:effectLst/>
                <a:latin typeface="Times New Roman" pitchFamily="18" charset="0"/>
                <a:ea typeface="+mn-ea"/>
                <a:cs typeface="Times New Roman" pitchFamily="18" charset="0"/>
              </a:rPr>
              <a:t>structure of the amyloid forming peptide KLVFFA from amyloid </a:t>
            </a:r>
            <a:r>
              <a:rPr lang="en-US" sz="1200" b="0" i="1" kern="1200" dirty="0" smtClean="0">
                <a:solidFill>
                  <a:schemeClr val="tx1"/>
                </a:solidFill>
                <a:effectLst/>
                <a:latin typeface="Times New Roman" pitchFamily="18" charset="0"/>
                <a:ea typeface="+mn-ea"/>
                <a:cs typeface="Times New Roman" pitchFamily="18" charset="0"/>
              </a:rPr>
              <a:t>β</a:t>
            </a:r>
            <a:r>
              <a:rPr lang="en-US" sz="1200" b="0" i="0" kern="1200" dirty="0" smtClean="0">
                <a:solidFill>
                  <a:schemeClr val="tx1"/>
                </a:solidFill>
                <a:effectLst/>
                <a:latin typeface="Times New Roman" pitchFamily="18" charset="0"/>
                <a:ea typeface="+mn-ea"/>
                <a:cs typeface="Times New Roman" pitchFamily="18" charset="0"/>
              </a:rPr>
              <a:t>. In the structure, the </a:t>
            </a:r>
            <a:r>
              <a:rPr lang="en-US" sz="1200" b="0" i="1" kern="1200" dirty="0" smtClean="0">
                <a:solidFill>
                  <a:schemeClr val="tx1"/>
                </a:solidFill>
                <a:effectLst/>
                <a:latin typeface="Times New Roman" pitchFamily="18" charset="0"/>
                <a:ea typeface="+mn-ea"/>
                <a:cs typeface="Times New Roman" pitchFamily="18" charset="0"/>
              </a:rPr>
              <a:t>β </a:t>
            </a:r>
            <a:r>
              <a:rPr lang="en-US" sz="1200" b="0" i="0" kern="1200" dirty="0" smtClean="0">
                <a:solidFill>
                  <a:schemeClr val="tx1"/>
                </a:solidFill>
                <a:effectLst/>
                <a:latin typeface="Times New Roman" pitchFamily="18" charset="0"/>
                <a:ea typeface="+mn-ea"/>
                <a:cs typeface="Times New Roman" pitchFamily="18" charset="0"/>
              </a:rPr>
              <a:t>strands are positioned perpendicularly to the fibril axis (PDB entry 3ow9). The image on </a:t>
            </a:r>
            <a:r>
              <a:rPr lang="en-US" sz="1200" b="0" i="0" kern="1200" smtClean="0">
                <a:solidFill>
                  <a:schemeClr val="tx1"/>
                </a:solidFill>
                <a:effectLst/>
                <a:latin typeface="Times New Roman" pitchFamily="18" charset="0"/>
                <a:ea typeface="+mn-ea"/>
                <a:cs typeface="Times New Roman" pitchFamily="18" charset="0"/>
              </a:rPr>
              <a:t>the left </a:t>
            </a:r>
            <a:r>
              <a:rPr lang="en-US" sz="1200" b="0" i="0" kern="1200" dirty="0" smtClean="0">
                <a:solidFill>
                  <a:schemeClr val="tx1"/>
                </a:solidFill>
                <a:effectLst/>
                <a:latin typeface="Times New Roman" pitchFamily="18" charset="0"/>
                <a:ea typeface="+mn-ea"/>
                <a:cs typeface="Times New Roman" pitchFamily="18" charset="0"/>
              </a:rPr>
              <a:t>shows the supersecondary structure of the fiber, whereas the right image shows the surface of the structure, colored by the Kessel-Ben-Tal Scale of hydrophobicity</a:t>
            </a:r>
            <a:r>
              <a:rPr lang="en-US" dirty="0" smtClean="0"/>
              <a:t> </a:t>
            </a:r>
            <a:br>
              <a:rPr lang="en-US" dirty="0" smtClean="0"/>
            </a:br>
            <a:endParaRPr lang="en-US" altLang="en-US" dirty="0" smtClean="0"/>
          </a:p>
        </p:txBody>
      </p:sp>
    </p:spTree>
    <p:extLst>
      <p:ext uri="{BB962C8B-B14F-4D97-AF65-F5344CB8AC3E}">
        <p14:creationId xmlns:p14="http://schemas.microsoft.com/office/powerpoint/2010/main" val="16098160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dirty="0" smtClean="0"/>
              <a:t>Some amyloidosis, like Alzheimer’s and Parkinson’s</a:t>
            </a:r>
            <a:r>
              <a:rPr lang="en-US" baseline="0" dirty="0" smtClean="0"/>
              <a:t> are spontaneous (e.g. due to mutation or overproduction), whereas others, like MCD, CJD and scrapie, are caused by infection. The latter involve a protein – prion (</a:t>
            </a:r>
            <a:r>
              <a:rPr lang="en-US" baseline="0" dirty="0" err="1" smtClean="0"/>
              <a:t>PrP</a:t>
            </a:r>
            <a:r>
              <a:rPr lang="en-US" baseline="0" dirty="0" smtClean="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The prion exists in two forms. The first form (</a:t>
            </a:r>
            <a:r>
              <a:rPr lang="en-US" altLang="en-US" dirty="0" err="1" smtClean="0"/>
              <a:t>PrP</a:t>
            </a:r>
            <a:r>
              <a:rPr lang="en-US" altLang="en-US" baseline="30000" dirty="0" err="1" smtClean="0"/>
              <a:t>c</a:t>
            </a:r>
            <a:r>
              <a:rPr lang="en-US" altLang="en-US" dirty="0" smtClean="0"/>
              <a:t>) is a normal membrane protein (anchored or TM) that is thought to function in cell-cell adhesion and communication. The infectious form (</a:t>
            </a:r>
            <a:r>
              <a:rPr lang="en-US" altLang="en-US" dirty="0" err="1" smtClean="0"/>
              <a:t>PrP</a:t>
            </a:r>
            <a:r>
              <a:rPr lang="en-US" altLang="en-US" baseline="30000" dirty="0" err="1" smtClean="0"/>
              <a:t>Sc</a:t>
            </a:r>
            <a:r>
              <a:rPr lang="en-US" altLang="en-US" dirty="0" smtClean="0"/>
              <a:t>) is mutated, protease-resistant, has a large </a:t>
            </a:r>
            <a:r>
              <a:rPr lang="el-GR" altLang="en-US" dirty="0" smtClean="0"/>
              <a:t>β</a:t>
            </a:r>
            <a:r>
              <a:rPr lang="en-US" altLang="en-US" dirty="0" smtClean="0"/>
              <a:t> content, and when it binds to </a:t>
            </a:r>
            <a:r>
              <a:rPr lang="en-US" altLang="en-US" dirty="0" err="1" smtClean="0"/>
              <a:t>PrP</a:t>
            </a:r>
            <a:r>
              <a:rPr lang="en-US" altLang="en-US" baseline="30000" dirty="0" err="1" smtClean="0"/>
              <a:t>c</a:t>
            </a:r>
            <a:r>
              <a:rPr lang="en-US" altLang="en-US" baseline="0" dirty="0" smtClean="0"/>
              <a:t> , it catalyzes the conformational change of </a:t>
            </a:r>
            <a:r>
              <a:rPr lang="en-US" altLang="en-US" dirty="0" err="1" smtClean="0"/>
              <a:t>PrP</a:t>
            </a:r>
            <a:r>
              <a:rPr lang="en-US" altLang="en-US" baseline="30000" dirty="0" err="1" smtClean="0"/>
              <a:t>c</a:t>
            </a:r>
            <a:r>
              <a:rPr lang="en-US" altLang="en-US" baseline="30000" dirty="0" smtClean="0"/>
              <a:t> </a:t>
            </a:r>
            <a:r>
              <a:rPr lang="en-US" altLang="en-US" dirty="0" smtClean="0"/>
              <a:t>to </a:t>
            </a:r>
            <a:r>
              <a:rPr lang="en-US" altLang="en-US" dirty="0" err="1" smtClean="0"/>
              <a:t>PrP</a:t>
            </a:r>
            <a:r>
              <a:rPr lang="en-US" altLang="en-US" baseline="30000" dirty="0" err="1" smtClean="0"/>
              <a:t>sc</a:t>
            </a:r>
            <a:r>
              <a:rPr lang="en-US" altLang="en-US" baseline="30000" dirty="0" smtClean="0"/>
              <a:t> </a:t>
            </a:r>
            <a:r>
              <a:rPr lang="en-US" altLang="en-US" dirty="0" smtClean="0"/>
              <a:t>(i.e. amyloid-forming).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Prion can infect people by ingesting contaminated food because they are</a:t>
            </a:r>
            <a:r>
              <a:rPr lang="en-US" altLang="en-US" baseline="0" dirty="0" smtClean="0"/>
              <a:t> resistant to GI proteolysis. There is evidence that the resistance has to do with their ability to </a:t>
            </a:r>
            <a:r>
              <a:rPr lang="en-US" altLang="en-US" baseline="0" dirty="0" err="1" smtClean="0"/>
              <a:t>oligomerize</a:t>
            </a:r>
            <a:r>
              <a:rPr lang="en-US" altLang="en-US" baseline="0" dirty="0" smtClean="0"/>
              <a:t>.</a:t>
            </a:r>
            <a:endParaRPr lang="en-US" altLang="en-US" dirty="0" smtClean="0"/>
          </a:p>
        </p:txBody>
      </p:sp>
      <p:sp>
        <p:nvSpPr>
          <p:cNvPr id="4" name="Slide Number Placeholder 3"/>
          <p:cNvSpPr>
            <a:spLocks noGrp="1"/>
          </p:cNvSpPr>
          <p:nvPr>
            <p:ph type="sldNum" sz="quarter" idx="10"/>
          </p:nvPr>
        </p:nvSpPr>
        <p:spPr/>
        <p:txBody>
          <a:bodyPr/>
          <a:lstStyle/>
          <a:p>
            <a:pPr>
              <a:defRPr/>
            </a:pPr>
            <a:fld id="{DE728385-1154-40C2-A44A-4BD1236AD941}" type="slidenum">
              <a:rPr lang="en-US" altLang="en-US" smtClean="0"/>
              <a:pPr>
                <a:defRPr/>
              </a:pPr>
              <a:t>55</a:t>
            </a:fld>
            <a:endParaRPr lang="en-US" altLang="en-US"/>
          </a:p>
        </p:txBody>
      </p:sp>
    </p:spTree>
    <p:extLst>
      <p:ext uri="{BB962C8B-B14F-4D97-AF65-F5344CB8AC3E}">
        <p14:creationId xmlns:p14="http://schemas.microsoft.com/office/powerpoint/2010/main" val="31458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2C4BB9B-E315-493B-A186-36B2F57C953B}" type="slidenum">
              <a:rPr lang="en-US" altLang="en-US" smtClean="0">
                <a:ea typeface="Times New Roman (Hebrew)"/>
                <a:cs typeface="Times New Roman (Hebrew)"/>
              </a:rPr>
              <a:pPr algn="l">
                <a:spcBef>
                  <a:spcPct val="0"/>
                </a:spcBef>
              </a:pPr>
              <a:t>5</a:t>
            </a:fld>
            <a:endParaRPr lang="en-US" altLang="en-US" smtClean="0">
              <a:ea typeface="Times New Roman (Hebrew)"/>
              <a:cs typeface="Times New Roman (Hebrew)"/>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defRPr/>
            </a:pPr>
            <a:r>
              <a:rPr lang="en-US" altLang="en-US" dirty="0" smtClean="0"/>
              <a:t>The simplest</a:t>
            </a:r>
            <a:r>
              <a:rPr lang="en-US" altLang="en-US" baseline="0" dirty="0" smtClean="0"/>
              <a:t> proof that dynamics is crucial for protein activity is that cooling the protein diminishes activity. In addition, discrete motions of residues and larger protein parts are deeded for specific events in protein activity, such as opening/closing of binding/active sites, reorientations of sidechains for catalysis, etc.</a:t>
            </a:r>
            <a:endParaRPr lang="en-US" altLang="en-US" dirty="0" smtClean="0"/>
          </a:p>
          <a:p>
            <a:pPr marL="171450" indent="-171450" algn="l" rtl="0" eaLnBrk="1" hangingPunct="1">
              <a:buFontTx/>
              <a:buChar char="•"/>
              <a:defRPr/>
            </a:pPr>
            <a:endParaRPr lang="en-US" altLang="en-US" dirty="0" smtClean="0"/>
          </a:p>
          <a:p>
            <a:pPr marL="171450" indent="-171450" algn="l" rtl="0" eaLnBrk="1" hangingPunct="1">
              <a:buFontTx/>
              <a:buChar char="•"/>
            </a:pPr>
            <a:endParaRPr lang="en-US" altLang="en-US" dirty="0" smtClean="0"/>
          </a:p>
        </p:txBody>
      </p:sp>
    </p:spTree>
    <p:extLst>
      <p:ext uri="{BB962C8B-B14F-4D97-AF65-F5344CB8AC3E}">
        <p14:creationId xmlns:p14="http://schemas.microsoft.com/office/powerpoint/2010/main" val="3822250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dirty="0" smtClean="0"/>
              <a:t>Some amyloidosis, like Alzheimer’s and Parkinson’s</a:t>
            </a:r>
            <a:r>
              <a:rPr lang="en-US" baseline="0" dirty="0" smtClean="0"/>
              <a:t> are spontaneous (e.g. due to mutation or overproduction), whereas others, like MCD, CJD and scrapie, are caused by infection. The latter involve a protein – prion (</a:t>
            </a:r>
            <a:r>
              <a:rPr lang="en-US" baseline="0" dirty="0" err="1" smtClean="0"/>
              <a:t>PrP</a:t>
            </a:r>
            <a:r>
              <a:rPr lang="en-US" baseline="0" dirty="0" smtClean="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The prion exists in two forms. The first form (</a:t>
            </a:r>
            <a:r>
              <a:rPr lang="en-US" altLang="en-US" dirty="0" err="1" smtClean="0"/>
              <a:t>PrP</a:t>
            </a:r>
            <a:r>
              <a:rPr lang="en-US" altLang="en-US" baseline="30000" dirty="0" err="1" smtClean="0"/>
              <a:t>c</a:t>
            </a:r>
            <a:r>
              <a:rPr lang="en-US" altLang="en-US" dirty="0" smtClean="0"/>
              <a:t>) is a normal membrane protein (anchored or TM) that is thought to function in cell-cell adhesion and communication. The infectious form (</a:t>
            </a:r>
            <a:r>
              <a:rPr lang="en-US" altLang="en-US" dirty="0" err="1" smtClean="0"/>
              <a:t>PrP</a:t>
            </a:r>
            <a:r>
              <a:rPr lang="en-US" altLang="en-US" baseline="30000" dirty="0" err="1" smtClean="0"/>
              <a:t>Sc</a:t>
            </a:r>
            <a:r>
              <a:rPr lang="en-US" altLang="en-US" dirty="0" smtClean="0"/>
              <a:t>) is mutated, protease-resistant, has a large </a:t>
            </a:r>
            <a:r>
              <a:rPr lang="el-GR" altLang="en-US" dirty="0" smtClean="0"/>
              <a:t>β</a:t>
            </a:r>
            <a:r>
              <a:rPr lang="en-US" altLang="en-US" dirty="0" smtClean="0"/>
              <a:t> content, and when it binds to </a:t>
            </a:r>
            <a:r>
              <a:rPr lang="en-US" altLang="en-US" dirty="0" err="1" smtClean="0"/>
              <a:t>PrP</a:t>
            </a:r>
            <a:r>
              <a:rPr lang="en-US" altLang="en-US" baseline="30000" dirty="0" err="1" smtClean="0"/>
              <a:t>c</a:t>
            </a:r>
            <a:r>
              <a:rPr lang="en-US" altLang="en-US" baseline="0" dirty="0" smtClean="0"/>
              <a:t> , it catalyzes the conformational change of </a:t>
            </a:r>
            <a:r>
              <a:rPr lang="en-US" altLang="en-US" dirty="0" err="1" smtClean="0"/>
              <a:t>PrP</a:t>
            </a:r>
            <a:r>
              <a:rPr lang="en-US" altLang="en-US" baseline="30000" dirty="0" err="1" smtClean="0"/>
              <a:t>c</a:t>
            </a:r>
            <a:r>
              <a:rPr lang="en-US" altLang="en-US" baseline="30000" dirty="0" smtClean="0"/>
              <a:t> </a:t>
            </a:r>
            <a:r>
              <a:rPr lang="en-US" altLang="en-US" dirty="0" smtClean="0"/>
              <a:t>to </a:t>
            </a:r>
            <a:r>
              <a:rPr lang="en-US" altLang="en-US" dirty="0" err="1" smtClean="0"/>
              <a:t>PrP</a:t>
            </a:r>
            <a:r>
              <a:rPr lang="en-US" altLang="en-US" baseline="30000" dirty="0" err="1" smtClean="0"/>
              <a:t>sc</a:t>
            </a:r>
            <a:r>
              <a:rPr lang="en-US" altLang="en-US" baseline="30000" dirty="0" smtClean="0"/>
              <a:t> </a:t>
            </a:r>
            <a:r>
              <a:rPr lang="en-US" altLang="en-US" dirty="0" smtClean="0"/>
              <a:t>(i.e. amyloid-forming). </a:t>
            </a:r>
          </a:p>
        </p:txBody>
      </p:sp>
      <p:sp>
        <p:nvSpPr>
          <p:cNvPr id="4" name="Slide Number Placeholder 3"/>
          <p:cNvSpPr>
            <a:spLocks noGrp="1"/>
          </p:cNvSpPr>
          <p:nvPr>
            <p:ph type="sldNum" sz="quarter" idx="10"/>
          </p:nvPr>
        </p:nvSpPr>
        <p:spPr/>
        <p:txBody>
          <a:bodyPr/>
          <a:lstStyle/>
          <a:p>
            <a:pPr>
              <a:defRPr/>
            </a:pPr>
            <a:fld id="{DE728385-1154-40C2-A44A-4BD1236AD941}" type="slidenum">
              <a:rPr lang="en-US" altLang="en-US" smtClean="0"/>
              <a:pPr>
                <a:defRPr/>
              </a:pPr>
              <a:t>56</a:t>
            </a:fld>
            <a:endParaRPr lang="en-US" altLang="en-US"/>
          </a:p>
        </p:txBody>
      </p:sp>
    </p:spTree>
    <p:extLst>
      <p:ext uri="{BB962C8B-B14F-4D97-AF65-F5344CB8AC3E}">
        <p14:creationId xmlns:p14="http://schemas.microsoft.com/office/powerpoint/2010/main" val="3712116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dirty="0" smtClean="0"/>
              <a:t>Even in the absence of genetic abnormalities cellular proteins may unfold/</a:t>
            </a:r>
            <a:r>
              <a:rPr lang="en-US" altLang="en-US" dirty="0" err="1" smtClean="0"/>
              <a:t>misfold</a:t>
            </a:r>
            <a:r>
              <a:rPr lang="en-US" altLang="en-US" dirty="0" smtClean="0"/>
              <a:t>. This may happen in large and/or complex proteins, during heat shock or as a result of exposure to certain chemicals. </a:t>
            </a:r>
          </a:p>
          <a:p>
            <a:pPr marL="171450" indent="-171450" algn="l" rtl="0">
              <a:buFontTx/>
              <a:buChar char="•"/>
            </a:pPr>
            <a:r>
              <a:rPr lang="en-US" altLang="en-US" dirty="0" smtClean="0"/>
              <a:t>Proteins with complex topologies require assistance in folding because their architecture includes numerous long-range interactions, and they are therefore likely to get trapped in local minima during folding.</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a:cs typeface="Times New Roman (Hebrew)"/>
              </a:defRPr>
            </a:lvl1pPr>
            <a:lvl2pPr marL="742950" indent="-285750">
              <a:defRPr sz="2400">
                <a:solidFill>
                  <a:schemeClr val="tx1"/>
                </a:solidFill>
                <a:latin typeface="Times New Roman" panose="02020603050405020304" pitchFamily="18" charset="0"/>
                <a:ea typeface="Times New Roman (Hebrew)"/>
                <a:cs typeface="Times New Roman (Hebrew)"/>
              </a:defRPr>
            </a:lvl2pPr>
            <a:lvl3pPr marL="1143000" indent="-228600">
              <a:defRPr sz="2400">
                <a:solidFill>
                  <a:schemeClr val="tx1"/>
                </a:solidFill>
                <a:latin typeface="Times New Roman" panose="02020603050405020304" pitchFamily="18" charset="0"/>
                <a:ea typeface="Times New Roman (Hebrew)"/>
                <a:cs typeface="Times New Roman (Hebrew)"/>
              </a:defRPr>
            </a:lvl3pPr>
            <a:lvl4pPr marL="1600200" indent="-228600">
              <a:defRPr sz="2400">
                <a:solidFill>
                  <a:schemeClr val="tx1"/>
                </a:solidFill>
                <a:latin typeface="Times New Roman" panose="02020603050405020304" pitchFamily="18" charset="0"/>
                <a:ea typeface="Times New Roman (Hebrew)"/>
                <a:cs typeface="Times New Roman (Hebrew)"/>
              </a:defRPr>
            </a:lvl4pPr>
            <a:lvl5pPr marL="2057400" indent="-228600">
              <a:defRPr sz="2400">
                <a:solidFill>
                  <a:schemeClr val="tx1"/>
                </a:solidFill>
                <a:latin typeface="Times New Roman" panose="02020603050405020304" pitchFamily="18" charset="0"/>
                <a:ea typeface="Times New Roman (Hebrew)"/>
                <a:cs typeface="Times New Roman (Hebrew)"/>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9pPr>
          </a:lstStyle>
          <a:p>
            <a:fld id="{DDE4D4AA-1BF9-42AF-9B72-2D9AF8853C6A}" type="slidenum">
              <a:rPr lang="en-US" altLang="en-US" sz="1200" smtClean="0">
                <a:solidFill>
                  <a:srgbClr val="000000"/>
                </a:solidFill>
              </a:rPr>
              <a:pPr/>
              <a:t>57</a:t>
            </a:fld>
            <a:endParaRPr lang="en-US" altLang="en-US" sz="1200" smtClean="0">
              <a:solidFill>
                <a:srgbClr val="000000"/>
              </a:solidFill>
            </a:endParaRPr>
          </a:p>
        </p:txBody>
      </p:sp>
    </p:spTree>
    <p:extLst>
      <p:ext uri="{BB962C8B-B14F-4D97-AF65-F5344CB8AC3E}">
        <p14:creationId xmlns:p14="http://schemas.microsoft.com/office/powerpoint/2010/main" val="3259731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The cytoplasm is very dense, which increases the probability of unfolded/misfolded proteins to interact with each other non-specifically via their exposed nonpolar residues and aggregate.</a:t>
            </a:r>
          </a:p>
          <a:p>
            <a:pPr marL="171450" indent="-171450" algn="l" rtl="0">
              <a:buFontTx/>
              <a:buChar char="•"/>
            </a:pPr>
            <a:endParaRPr lang="en-US" alt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a:cs typeface="Times New Roman (Hebrew)"/>
              </a:defRPr>
            </a:lvl1pPr>
            <a:lvl2pPr marL="742950" indent="-285750">
              <a:defRPr sz="2400">
                <a:solidFill>
                  <a:schemeClr val="tx1"/>
                </a:solidFill>
                <a:latin typeface="Times New Roman" panose="02020603050405020304" pitchFamily="18" charset="0"/>
                <a:ea typeface="Times New Roman (Hebrew)"/>
                <a:cs typeface="Times New Roman (Hebrew)"/>
              </a:defRPr>
            </a:lvl2pPr>
            <a:lvl3pPr marL="1143000" indent="-228600">
              <a:defRPr sz="2400">
                <a:solidFill>
                  <a:schemeClr val="tx1"/>
                </a:solidFill>
                <a:latin typeface="Times New Roman" panose="02020603050405020304" pitchFamily="18" charset="0"/>
                <a:ea typeface="Times New Roman (Hebrew)"/>
                <a:cs typeface="Times New Roman (Hebrew)"/>
              </a:defRPr>
            </a:lvl3pPr>
            <a:lvl4pPr marL="1600200" indent="-228600">
              <a:defRPr sz="2400">
                <a:solidFill>
                  <a:schemeClr val="tx1"/>
                </a:solidFill>
                <a:latin typeface="Times New Roman" panose="02020603050405020304" pitchFamily="18" charset="0"/>
                <a:ea typeface="Times New Roman (Hebrew)"/>
                <a:cs typeface="Times New Roman (Hebrew)"/>
              </a:defRPr>
            </a:lvl4pPr>
            <a:lvl5pPr marL="2057400" indent="-228600">
              <a:defRPr sz="2400">
                <a:solidFill>
                  <a:schemeClr val="tx1"/>
                </a:solidFill>
                <a:latin typeface="Times New Roman" panose="02020603050405020304" pitchFamily="18" charset="0"/>
                <a:ea typeface="Times New Roman (Hebrew)"/>
                <a:cs typeface="Times New Roman (Hebrew)"/>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9pPr>
          </a:lstStyle>
          <a:p>
            <a:fld id="{67DECB04-DC1D-40D9-A963-2BF194DCD2E8}" type="slidenum">
              <a:rPr lang="en-US" altLang="en-US" sz="1200" smtClean="0">
                <a:solidFill>
                  <a:srgbClr val="000000"/>
                </a:solidFill>
              </a:rPr>
              <a:pPr/>
              <a:t>58</a:t>
            </a:fld>
            <a:endParaRPr lang="en-US" altLang="en-US" sz="1200" smtClean="0">
              <a:solidFill>
                <a:srgbClr val="000000"/>
              </a:solidFill>
            </a:endParaRPr>
          </a:p>
        </p:txBody>
      </p:sp>
    </p:spTree>
    <p:extLst>
      <p:ext uri="{BB962C8B-B14F-4D97-AF65-F5344CB8AC3E}">
        <p14:creationId xmlns:p14="http://schemas.microsoft.com/office/powerpoint/2010/main" val="694065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dirty="0" smtClean="0"/>
              <a:t>Chaperones can be divided to:</a:t>
            </a:r>
          </a:p>
          <a:p>
            <a:pPr marL="228600" indent="-228600" algn="l" rtl="0">
              <a:buFont typeface="+mj-lt"/>
              <a:buAutoNum type="arabicPeriod"/>
            </a:pPr>
            <a:r>
              <a:rPr lang="en-US" altLang="en-US" dirty="0" smtClean="0"/>
              <a:t>Stabilizers – include small HSPs</a:t>
            </a:r>
            <a:r>
              <a:rPr lang="en-US" altLang="en-US" baseline="0" dirty="0" smtClean="0"/>
              <a:t> that monitor the folding status of cellular proteins, and the larger, ATP-dependent HSP70s that unfold proteins when they pass into the ER, mitochondria or chloroplasts. HSPs act routinely, but become overexpressed when the cell is under stress.</a:t>
            </a:r>
          </a:p>
          <a:p>
            <a:pPr marL="228600" indent="-228600" algn="l" rtl="0">
              <a:buFont typeface="+mj-lt"/>
              <a:buAutoNum type="arabicPeriod"/>
            </a:pPr>
            <a:r>
              <a:rPr lang="en-US" altLang="en-US" baseline="0" dirty="0" smtClean="0"/>
              <a:t>Chaperonins (e.g. </a:t>
            </a:r>
            <a:r>
              <a:rPr lang="en-US" altLang="en-US" baseline="0" dirty="0" err="1" smtClean="0"/>
              <a:t>GroEL-GroES</a:t>
            </a:r>
            <a:r>
              <a:rPr lang="en-US" altLang="en-US" baseline="0" dirty="0" smtClean="0"/>
              <a:t>) -  large, cage-like complexes that act downstream to stabilizers and assist the folding of misfolded proteins in an ATP-dependent manner. </a:t>
            </a:r>
            <a:endParaRPr lang="en-US" altLang="en-US" dirty="0" smtClean="0"/>
          </a:p>
          <a:p>
            <a:pPr marL="171450" indent="-171450" algn="l" rtl="0">
              <a:buFontTx/>
              <a:buChar char="•"/>
            </a:pPr>
            <a:endParaRPr lang="en-US" altLang="en-US" dirty="0"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a:cs typeface="Times New Roman (Hebrew)"/>
              </a:defRPr>
            </a:lvl1pPr>
            <a:lvl2pPr marL="742950" indent="-285750">
              <a:defRPr sz="2400">
                <a:solidFill>
                  <a:schemeClr val="tx1"/>
                </a:solidFill>
                <a:latin typeface="Times New Roman" panose="02020603050405020304" pitchFamily="18" charset="0"/>
                <a:ea typeface="Times New Roman (Hebrew)"/>
                <a:cs typeface="Times New Roman (Hebrew)"/>
              </a:defRPr>
            </a:lvl2pPr>
            <a:lvl3pPr marL="1143000" indent="-228600">
              <a:defRPr sz="2400">
                <a:solidFill>
                  <a:schemeClr val="tx1"/>
                </a:solidFill>
                <a:latin typeface="Times New Roman" panose="02020603050405020304" pitchFamily="18" charset="0"/>
                <a:ea typeface="Times New Roman (Hebrew)"/>
                <a:cs typeface="Times New Roman (Hebrew)"/>
              </a:defRPr>
            </a:lvl3pPr>
            <a:lvl4pPr marL="1600200" indent="-228600">
              <a:defRPr sz="2400">
                <a:solidFill>
                  <a:schemeClr val="tx1"/>
                </a:solidFill>
                <a:latin typeface="Times New Roman" panose="02020603050405020304" pitchFamily="18" charset="0"/>
                <a:ea typeface="Times New Roman (Hebrew)"/>
                <a:cs typeface="Times New Roman (Hebrew)"/>
              </a:defRPr>
            </a:lvl4pPr>
            <a:lvl5pPr marL="2057400" indent="-228600">
              <a:defRPr sz="2400">
                <a:solidFill>
                  <a:schemeClr val="tx1"/>
                </a:solidFill>
                <a:latin typeface="Times New Roman" panose="02020603050405020304" pitchFamily="18" charset="0"/>
                <a:ea typeface="Times New Roman (Hebrew)"/>
                <a:cs typeface="Times New Roman (Hebrew)"/>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9pPr>
          </a:lstStyle>
          <a:p>
            <a:fld id="{3DD3D2CA-6A9A-4F55-B733-DB72EDDE0C4C}" type="slidenum">
              <a:rPr lang="en-US" altLang="en-US" sz="1200" smtClean="0">
                <a:solidFill>
                  <a:srgbClr val="000000"/>
                </a:solidFill>
              </a:rPr>
              <a:pPr/>
              <a:t>59</a:t>
            </a:fld>
            <a:endParaRPr lang="en-US" altLang="en-US" sz="1200" smtClean="0">
              <a:solidFill>
                <a:srgbClr val="000000"/>
              </a:solidFill>
            </a:endParaRPr>
          </a:p>
        </p:txBody>
      </p:sp>
    </p:spTree>
    <p:extLst>
      <p:ext uri="{BB962C8B-B14F-4D97-AF65-F5344CB8AC3E}">
        <p14:creationId xmlns:p14="http://schemas.microsoft.com/office/powerpoint/2010/main" val="3282991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dirty="0" smtClean="0"/>
              <a:t>Group</a:t>
            </a:r>
            <a:r>
              <a:rPr lang="en-US" altLang="en-US" baseline="0" dirty="0" smtClean="0"/>
              <a:t> II includes chaperonins in the eukaryotic cytosol (</a:t>
            </a:r>
            <a:r>
              <a:rPr lang="en-US" altLang="en-US" baseline="0" dirty="0" err="1" smtClean="0"/>
              <a:t>TRiC</a:t>
            </a:r>
            <a:r>
              <a:rPr lang="en-US" altLang="en-US" baseline="0" dirty="0" smtClean="0"/>
              <a:t>/CCT) and the Archaeal </a:t>
            </a:r>
            <a:r>
              <a:rPr lang="en-US" altLang="en-US" baseline="0" dirty="0" err="1" smtClean="0"/>
              <a:t>thermosomes</a:t>
            </a:r>
            <a:r>
              <a:rPr lang="en-US" altLang="en-US" baseline="0" dirty="0" smtClean="0"/>
              <a:t>. Their lid is built-in.</a:t>
            </a:r>
            <a:endParaRPr lang="en-US" altLang="en-US" dirty="0" smtClean="0"/>
          </a:p>
          <a:p>
            <a:pPr marL="171450" indent="-171450" algn="l" rtl="0">
              <a:buFontTx/>
              <a:buChar char="•"/>
            </a:pPr>
            <a:r>
              <a:rPr lang="en-US" altLang="en-US" dirty="0" err="1" smtClean="0"/>
              <a:t>GroEL</a:t>
            </a:r>
            <a:r>
              <a:rPr lang="en-US" altLang="en-US" baseline="0" dirty="0" smtClean="0"/>
              <a:t> </a:t>
            </a:r>
            <a:r>
              <a:rPr lang="en-US" altLang="en-US" dirty="0" smtClean="0"/>
              <a:t>can hold proteins</a:t>
            </a:r>
            <a:r>
              <a:rPr lang="en-US" altLang="en-US" baseline="0" dirty="0" smtClean="0"/>
              <a:t> up to 60 </a:t>
            </a:r>
            <a:r>
              <a:rPr lang="en-US" altLang="en-US" baseline="0" dirty="0" err="1" smtClean="0"/>
              <a:t>kDa</a:t>
            </a:r>
            <a:r>
              <a:rPr lang="en-US" altLang="en-US" baseline="0" dirty="0" smtClean="0"/>
              <a:t> in size. Larger proteins may be folded by other systems, but it’s unclear exactly how.</a:t>
            </a:r>
          </a:p>
          <a:p>
            <a:pPr marL="171450" indent="-171450" algn="l" rtl="0">
              <a:buFontTx/>
              <a:buChar char="•"/>
            </a:pPr>
            <a:endParaRPr lang="en-US" altLang="en-US" baseline="0" dirty="0" smtClean="0"/>
          </a:p>
          <a:p>
            <a:pPr marL="171450" indent="-171450" algn="l" rtl="0">
              <a:buFontTx/>
              <a:buChar char="•"/>
            </a:pPr>
            <a:r>
              <a:rPr lang="en-US" altLang="en-US" b="1" dirty="0" smtClean="0"/>
              <a:t>Figure 5.2.6. Scheme of </a:t>
            </a:r>
            <a:r>
              <a:rPr lang="en-US" altLang="en-US" b="1" dirty="0" err="1" smtClean="0"/>
              <a:t>apo</a:t>
            </a:r>
            <a:r>
              <a:rPr lang="en-US" altLang="en-US" b="1" dirty="0" smtClean="0"/>
              <a:t> </a:t>
            </a:r>
            <a:r>
              <a:rPr lang="en-US" altLang="en-US" b="1" dirty="0" err="1" smtClean="0"/>
              <a:t>GroEL</a:t>
            </a:r>
            <a:r>
              <a:rPr lang="en-US" altLang="en-US" b="1" dirty="0" smtClean="0"/>
              <a:t> acting as an unfolding facilitator. </a:t>
            </a:r>
            <a:r>
              <a:rPr lang="en-US" altLang="en-US" b="0" dirty="0" smtClean="0"/>
              <a:t>Apo-</a:t>
            </a:r>
            <a:r>
              <a:rPr lang="en-US" altLang="en-US" b="0" dirty="0" err="1" smtClean="0"/>
              <a:t>GroEL</a:t>
            </a:r>
            <a:r>
              <a:rPr lang="en-US" altLang="en-US" b="0" dirty="0" smtClean="0"/>
              <a:t> (blue</a:t>
            </a:r>
            <a:r>
              <a:rPr lang="en-US" altLang="en-US" dirty="0" smtClean="0"/>
              <a:t>) mediates iterative cycles of binding to the upper cavity (yellow), unfolding, release, and out-of-cage refolding, thereby converting high-affinity misfolded polypeptide substrates (left) into partially-unfolded intermediates (center) that fold spontaneously in solution into low-affinity native products (right). The figure is taken from [155].</a:t>
            </a:r>
          </a:p>
          <a:p>
            <a:pPr marL="171450" indent="-171450" algn="l" rtl="0">
              <a:buFontTx/>
              <a:buChar char="•"/>
            </a:pPr>
            <a:endParaRPr lang="en-US" altLang="en-US" dirty="0"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Hebrew)" charset="-79"/>
              </a:defRPr>
            </a:lvl1pPr>
            <a:lvl2pPr marL="742950" indent="-285750">
              <a:defRPr sz="2400">
                <a:solidFill>
                  <a:schemeClr val="tx1"/>
                </a:solidFill>
                <a:latin typeface="Times New Roman" panose="02020603050405020304" pitchFamily="18" charset="0"/>
                <a:cs typeface="Times New Roman (Hebrew)" charset="-79"/>
              </a:defRPr>
            </a:lvl2pPr>
            <a:lvl3pPr marL="1143000" indent="-228600">
              <a:defRPr sz="2400">
                <a:solidFill>
                  <a:schemeClr val="tx1"/>
                </a:solidFill>
                <a:latin typeface="Times New Roman" panose="02020603050405020304" pitchFamily="18" charset="0"/>
                <a:cs typeface="Times New Roman (Hebrew)" charset="-79"/>
              </a:defRPr>
            </a:lvl3pPr>
            <a:lvl4pPr marL="1600200" indent="-228600">
              <a:defRPr sz="2400">
                <a:solidFill>
                  <a:schemeClr val="tx1"/>
                </a:solidFill>
                <a:latin typeface="Times New Roman" panose="02020603050405020304" pitchFamily="18" charset="0"/>
                <a:cs typeface="Times New Roman (Hebrew)" charset="-79"/>
              </a:defRPr>
            </a:lvl4pPr>
            <a:lvl5pPr marL="2057400" indent="-228600">
              <a:defRPr sz="2400">
                <a:solidFill>
                  <a:schemeClr val="tx1"/>
                </a:solidFill>
                <a:latin typeface="Times New Roman" panose="02020603050405020304" pitchFamily="18" charset="0"/>
                <a:cs typeface="Times New Roman (Hebrew)" charset="-79"/>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9pPr>
          </a:lstStyle>
          <a:p>
            <a:fld id="{A8F625EE-0588-4FB7-8320-1772B33AB1AC}" type="slidenum">
              <a:rPr lang="en-US" altLang="en-US" sz="1200" smtClean="0">
                <a:solidFill>
                  <a:srgbClr val="000000"/>
                </a:solidFill>
              </a:rPr>
              <a:pPr/>
              <a:t>60</a:t>
            </a:fld>
            <a:endParaRPr lang="en-US" altLang="en-US" sz="1200" smtClean="0">
              <a:solidFill>
                <a:srgbClr val="000000"/>
              </a:solidFill>
            </a:endParaRPr>
          </a:p>
        </p:txBody>
      </p:sp>
    </p:spTree>
    <p:extLst>
      <p:ext uri="{BB962C8B-B14F-4D97-AF65-F5344CB8AC3E}">
        <p14:creationId xmlns:p14="http://schemas.microsoft.com/office/powerpoint/2010/main" val="454168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b="1" dirty="0" smtClean="0"/>
              <a:t>Figure 5.2.6. Scheme of </a:t>
            </a:r>
            <a:r>
              <a:rPr lang="en-US" altLang="en-US" b="1" dirty="0" err="1" smtClean="0"/>
              <a:t>apo</a:t>
            </a:r>
            <a:r>
              <a:rPr lang="en-US" altLang="en-US" b="1" dirty="0" smtClean="0"/>
              <a:t> </a:t>
            </a:r>
            <a:r>
              <a:rPr lang="en-US" altLang="en-US" b="1" dirty="0" err="1" smtClean="0"/>
              <a:t>GroEL</a:t>
            </a:r>
            <a:r>
              <a:rPr lang="en-US" altLang="en-US" b="1" dirty="0" smtClean="0"/>
              <a:t> acting as an unfolding facilitator. </a:t>
            </a:r>
            <a:r>
              <a:rPr lang="en-US" altLang="en-US" b="0" dirty="0" smtClean="0"/>
              <a:t>Apo-</a:t>
            </a:r>
            <a:r>
              <a:rPr lang="en-US" altLang="en-US" b="0" dirty="0" err="1" smtClean="0"/>
              <a:t>GroEL</a:t>
            </a:r>
            <a:r>
              <a:rPr lang="en-US" altLang="en-US" b="0" dirty="0" smtClean="0"/>
              <a:t> (blue</a:t>
            </a:r>
            <a:r>
              <a:rPr lang="en-US" altLang="en-US" dirty="0" smtClean="0"/>
              <a:t>) mediates iterative cycles of binding to the upper cavity (yellow), unfolding, release, and out-of-cage refolding, thereby converting high-affinity misfolded polypeptide substrates (left) into partially-unfolded intermediates (center) that fold spontaneously in solution into low-affinity native products (right). The figure is taken from [155].</a:t>
            </a:r>
          </a:p>
          <a:p>
            <a:pPr marL="171450" indent="-171450" algn="l" rtl="0">
              <a:buFontTx/>
              <a:buChar char="•"/>
            </a:pPr>
            <a:endParaRPr lang="en-US" altLang="en-US" dirty="0"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Hebrew)" charset="-79"/>
              </a:defRPr>
            </a:lvl1pPr>
            <a:lvl2pPr marL="742950" indent="-285750">
              <a:defRPr sz="2400">
                <a:solidFill>
                  <a:schemeClr val="tx1"/>
                </a:solidFill>
                <a:latin typeface="Times New Roman" panose="02020603050405020304" pitchFamily="18" charset="0"/>
                <a:cs typeface="Times New Roman (Hebrew)" charset="-79"/>
              </a:defRPr>
            </a:lvl2pPr>
            <a:lvl3pPr marL="1143000" indent="-228600">
              <a:defRPr sz="2400">
                <a:solidFill>
                  <a:schemeClr val="tx1"/>
                </a:solidFill>
                <a:latin typeface="Times New Roman" panose="02020603050405020304" pitchFamily="18" charset="0"/>
                <a:cs typeface="Times New Roman (Hebrew)" charset="-79"/>
              </a:defRPr>
            </a:lvl3pPr>
            <a:lvl4pPr marL="1600200" indent="-228600">
              <a:defRPr sz="2400">
                <a:solidFill>
                  <a:schemeClr val="tx1"/>
                </a:solidFill>
                <a:latin typeface="Times New Roman" panose="02020603050405020304" pitchFamily="18" charset="0"/>
                <a:cs typeface="Times New Roman (Hebrew)" charset="-79"/>
              </a:defRPr>
            </a:lvl4pPr>
            <a:lvl5pPr marL="2057400" indent="-228600">
              <a:defRPr sz="2400">
                <a:solidFill>
                  <a:schemeClr val="tx1"/>
                </a:solidFill>
                <a:latin typeface="Times New Roman" panose="02020603050405020304" pitchFamily="18" charset="0"/>
                <a:cs typeface="Times New Roman (Hebrew)" charset="-79"/>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9pPr>
          </a:lstStyle>
          <a:p>
            <a:fld id="{A8F625EE-0588-4FB7-8320-1772B33AB1AC}" type="slidenum">
              <a:rPr lang="en-US" altLang="en-US" sz="1200" smtClean="0">
                <a:solidFill>
                  <a:srgbClr val="000000"/>
                </a:solidFill>
              </a:rPr>
              <a:pPr/>
              <a:t>61</a:t>
            </a:fld>
            <a:endParaRPr lang="en-US" altLang="en-US" sz="1200" smtClean="0">
              <a:solidFill>
                <a:srgbClr val="000000"/>
              </a:solidFill>
            </a:endParaRPr>
          </a:p>
        </p:txBody>
      </p:sp>
    </p:spTree>
    <p:extLst>
      <p:ext uri="{BB962C8B-B14F-4D97-AF65-F5344CB8AC3E}">
        <p14:creationId xmlns:p14="http://schemas.microsoft.com/office/powerpoint/2010/main" val="1509089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sz="1200" b="1" kern="1200" dirty="0" smtClean="0">
                <a:solidFill>
                  <a:schemeClr val="tx1"/>
                </a:solidFill>
                <a:effectLst/>
                <a:latin typeface="Times New Roman" pitchFamily="18" charset="0"/>
                <a:ea typeface="+mn-ea"/>
                <a:cs typeface="Times New Roman" pitchFamily="18" charset="0"/>
              </a:rPr>
              <a:t>Figure 5.2.1. The structure of the bacterial </a:t>
            </a:r>
            <a:r>
              <a:rPr lang="en-US" sz="1200" b="1" kern="1200" dirty="0" err="1" smtClean="0">
                <a:solidFill>
                  <a:schemeClr val="tx1"/>
                </a:solidFill>
                <a:effectLst/>
                <a:latin typeface="Times New Roman" pitchFamily="18" charset="0"/>
                <a:ea typeface="+mn-ea"/>
                <a:cs typeface="Times New Roman" pitchFamily="18" charset="0"/>
              </a:rPr>
              <a:t>GroEL</a:t>
            </a:r>
            <a:r>
              <a:rPr lang="en-US" sz="1200" b="1" kern="1200" dirty="0" smtClean="0">
                <a:solidFill>
                  <a:schemeClr val="tx1"/>
                </a:solidFill>
                <a:effectLst/>
                <a:latin typeface="Times New Roman" pitchFamily="18" charset="0"/>
                <a:ea typeface="+mn-ea"/>
                <a:cs typeface="Times New Roman" pitchFamily="18" charset="0"/>
              </a:rPr>
              <a:t>-</a:t>
            </a:r>
            <a:r>
              <a:rPr lang="en-US" sz="1200" b="1" kern="1200" dirty="0" err="1" smtClean="0">
                <a:solidFill>
                  <a:schemeClr val="tx1"/>
                </a:solidFill>
                <a:effectLst/>
                <a:latin typeface="Times New Roman" pitchFamily="18" charset="0"/>
                <a:ea typeface="+mn-ea"/>
                <a:cs typeface="Times New Roman" pitchFamily="18" charset="0"/>
              </a:rPr>
              <a:t>GroES</a:t>
            </a:r>
            <a:r>
              <a:rPr lang="en-US" sz="1200" b="1" kern="1200" dirty="0" smtClean="0">
                <a:solidFill>
                  <a:schemeClr val="tx1"/>
                </a:solidFill>
                <a:effectLst/>
                <a:latin typeface="Times New Roman" pitchFamily="18" charset="0"/>
                <a:ea typeface="+mn-ea"/>
                <a:cs typeface="Times New Roman" pitchFamily="18" charset="0"/>
              </a:rPr>
              <a:t>-ADP chaperonin complex. </a:t>
            </a:r>
            <a:r>
              <a:rPr lang="en-US" sz="1200" kern="1200" dirty="0" smtClean="0">
                <a:solidFill>
                  <a:schemeClr val="tx1"/>
                </a:solidFill>
                <a:effectLst/>
                <a:latin typeface="Times New Roman" pitchFamily="18" charset="0"/>
                <a:ea typeface="+mn-ea"/>
                <a:cs typeface="Times New Roman" pitchFamily="18" charset="0"/>
              </a:rPr>
              <a:t>The multi-subunit structure (PDB entry 1aon) is shown in a sphere representation, with each chain colored differently. The various parts of the structure are marked.</a:t>
            </a:r>
            <a:endParaRPr lang="en-US" alt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FEC70896-6005-429E-A3FA-807E26874E8A}" type="slidenum">
              <a:rPr lang="en-US" altLang="en-US" sz="1200" smtClean="0"/>
              <a:pPr/>
              <a:t>62</a:t>
            </a:fld>
            <a:endParaRPr lang="en-US" altLang="en-US" sz="1200" smtClean="0"/>
          </a:p>
        </p:txBody>
      </p:sp>
    </p:spTree>
    <p:extLst>
      <p:ext uri="{BB962C8B-B14F-4D97-AF65-F5344CB8AC3E}">
        <p14:creationId xmlns:p14="http://schemas.microsoft.com/office/powerpoint/2010/main" val="24771875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5.2.1. The structure of the bacterial GroEL-GroES-ADP chaperonin complex. </a:t>
            </a:r>
            <a:r>
              <a:rPr lang="en-US" altLang="en-US" smtClean="0"/>
              <a:t>The multi-subunit structure (PDB entry 1aon) is shown in a sphere representation, with each chain colored differently. The various parts of the structure are marked.</a:t>
            </a:r>
          </a:p>
          <a:p>
            <a:pPr algn="l" rtl="0"/>
            <a:endParaRPr lang="en-US" altLang="en-US" smtClean="0"/>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7BE0B07C-209D-4E22-BC41-33A0A2E584EB}" type="slidenum">
              <a:rPr lang="en-US" altLang="en-US" sz="1200" smtClean="0"/>
              <a:pPr/>
              <a:t>63</a:t>
            </a:fld>
            <a:endParaRPr lang="en-US" altLang="en-US" sz="1200" smtClean="0"/>
          </a:p>
        </p:txBody>
      </p:sp>
    </p:spTree>
    <p:extLst>
      <p:ext uri="{BB962C8B-B14F-4D97-AF65-F5344CB8AC3E}">
        <p14:creationId xmlns:p14="http://schemas.microsoft.com/office/powerpoint/2010/main" val="39880858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lgn="l" rtl="0">
              <a:buFont typeface="Arial" panose="020B0604020202020204" pitchFamily="34" charset="0"/>
              <a:buNone/>
              <a:defRPr/>
            </a:pPr>
            <a:r>
              <a:rPr lang="en-US" b="1" dirty="0" smtClean="0"/>
              <a:t>Figure 5.2.3. The asymmetrical model for chaperonin-assisted protein folding.</a:t>
            </a:r>
            <a:r>
              <a:rPr lang="en-US" dirty="0" smtClean="0"/>
              <a:t> SP – substrate protein.</a:t>
            </a:r>
            <a:endParaRPr lang="en-US" dirty="0"/>
          </a:p>
        </p:txBody>
      </p:sp>
      <p:sp>
        <p:nvSpPr>
          <p:cNvPr id="134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F0D5D0-398B-43B5-B528-25FFDDFFEBDF}"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64</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26957805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altLang="en-US" dirty="0" smtClean="0"/>
              <a:t>The binding of the protein to </a:t>
            </a:r>
            <a:r>
              <a:rPr lang="en-US" altLang="en-US" dirty="0" err="1" smtClean="0"/>
              <a:t>GroEL</a:t>
            </a:r>
            <a:r>
              <a:rPr lang="en-US" altLang="en-US" dirty="0" smtClean="0"/>
              <a:t> induces expansion and stretching motions in the protein, which lead to its partial unfolding.</a:t>
            </a:r>
          </a:p>
          <a:p>
            <a:pPr marL="171450" indent="-171450" algn="l" rtl="0">
              <a:buFont typeface="Arial" panose="020B0604020202020204" pitchFamily="34" charset="0"/>
              <a:buChar char="•"/>
              <a:defRPr/>
            </a:pPr>
            <a:endParaRPr lang="en-US" b="1" dirty="0" smtClean="0"/>
          </a:p>
          <a:p>
            <a:pPr algn="l" rtl="0">
              <a:buFont typeface="Arial" panose="020B0604020202020204" pitchFamily="34" charset="0"/>
              <a:buNone/>
              <a:defRPr/>
            </a:pPr>
            <a:r>
              <a:rPr lang="en-US" b="1" dirty="0" smtClean="0"/>
              <a:t>Figure 5.2.3. The asymmetrical model for chaperonin-assisted protein folding.</a:t>
            </a:r>
            <a:r>
              <a:rPr lang="en-US" dirty="0" smtClean="0"/>
              <a:t> SP – substrate protein.</a:t>
            </a:r>
            <a:endParaRPr lang="en-US" dirty="0"/>
          </a:p>
        </p:txBody>
      </p:sp>
      <p:sp>
        <p:nvSpPr>
          <p:cNvPr id="134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F0D5D0-398B-43B5-B528-25FFDDFFEBDF}"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65</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2678837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C98F692-DB3E-436D-885A-73FE463DE7DA}" type="slidenum">
              <a:rPr lang="en-US" altLang="en-US" smtClean="0">
                <a:ea typeface="Times New Roman (Hebrew)"/>
                <a:cs typeface="Times New Roman (Hebrew)"/>
              </a:rPr>
              <a:pPr algn="l">
                <a:spcBef>
                  <a:spcPct val="0"/>
                </a:spcBef>
              </a:pPr>
              <a:t>6</a:t>
            </a:fld>
            <a:endParaRPr lang="en-US" altLang="en-US" smtClean="0">
              <a:ea typeface="Times New Roman (Hebrew)"/>
              <a:cs typeface="Times New Roman (Hebrew)"/>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defRPr/>
            </a:pPr>
            <a:r>
              <a:rPr lang="en-US" altLang="en-US" dirty="0" smtClean="0"/>
              <a:t>The simplest</a:t>
            </a:r>
            <a:r>
              <a:rPr lang="en-US" altLang="en-US" baseline="0" dirty="0" smtClean="0"/>
              <a:t> proof that dynamics is crucial for protein activity is that cooling the protein diminishes activity. In addition, discrete motions of residues and larger protein parts are deeded for specific events in protein activity, such as opening/closing of binding/active sites, reorientations of sidechains for catalysis, etc.</a:t>
            </a:r>
            <a:endParaRPr lang="en-US" altLang="en-US" dirty="0" smtClean="0"/>
          </a:p>
          <a:p>
            <a:pPr marL="171450" indent="-171450" algn="l" rtl="0" eaLnBrk="1" hangingPunct="1">
              <a:buFontTx/>
              <a:buChar char="•"/>
              <a:defRPr/>
            </a:pPr>
            <a:endParaRPr lang="en-US" altLang="en-US" dirty="0" smtClean="0"/>
          </a:p>
          <a:p>
            <a:pPr algn="l" rtl="0" eaLnBrk="1" hangingPunct="1">
              <a:defRPr/>
            </a:pPr>
            <a:r>
              <a:rPr lang="en-US" b="1" dirty="0" smtClean="0"/>
              <a:t>Figure 5.1. Hinge motion in adenylate kinase.</a:t>
            </a:r>
            <a:r>
              <a:rPr lang="en-US" dirty="0" smtClean="0"/>
              <a:t> The motion of the loop in the upper-left region is illustrated by superimposition of the two conformations of the proteins (PDB entries 2eck, 4ake). The hinge region is circled.</a:t>
            </a:r>
            <a:endParaRPr lang="en-US" altLang="en-US" dirty="0" smtClean="0"/>
          </a:p>
        </p:txBody>
      </p:sp>
    </p:spTree>
    <p:extLst>
      <p:ext uri="{BB962C8B-B14F-4D97-AF65-F5344CB8AC3E}">
        <p14:creationId xmlns:p14="http://schemas.microsoft.com/office/powerpoint/2010/main" val="1843616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5.2.5. Conformational and polarity changes in GroEL upon nucleotide binding. </a:t>
            </a:r>
            <a:r>
              <a:rPr lang="en-US" altLang="en-US" smtClean="0"/>
              <a:t>(a) The conformational change. The image shows a superimposition of the apo (nucleotide unbound) form of GroEL (PDB entry 1mnf, colored in blue) and the ADP-bound form (PDB entry 1aon, colored in yellow). In both cases a single subunit is shown, containing the apical (top), intermediate (middle) and equatorial (bottom) domains. The green arrow shows the hinge motion resulting from the conformational change. The substrate peptide, taken from the nucleotide-unbound form) is shown as a red ribbon. </a:t>
            </a: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Hebrew)" charset="-79"/>
              </a:defRPr>
            </a:lvl1pPr>
            <a:lvl2pPr marL="742950" indent="-285750">
              <a:defRPr sz="2400">
                <a:solidFill>
                  <a:schemeClr val="tx1"/>
                </a:solidFill>
                <a:latin typeface="Times New Roman" panose="02020603050405020304" pitchFamily="18" charset="0"/>
                <a:cs typeface="Times New Roman (Hebrew)" charset="-79"/>
              </a:defRPr>
            </a:lvl2pPr>
            <a:lvl3pPr marL="1143000" indent="-228600">
              <a:defRPr sz="2400">
                <a:solidFill>
                  <a:schemeClr val="tx1"/>
                </a:solidFill>
                <a:latin typeface="Times New Roman" panose="02020603050405020304" pitchFamily="18" charset="0"/>
                <a:cs typeface="Times New Roman (Hebrew)" charset="-79"/>
              </a:defRPr>
            </a:lvl3pPr>
            <a:lvl4pPr marL="1600200" indent="-228600">
              <a:defRPr sz="2400">
                <a:solidFill>
                  <a:schemeClr val="tx1"/>
                </a:solidFill>
                <a:latin typeface="Times New Roman" panose="02020603050405020304" pitchFamily="18" charset="0"/>
                <a:cs typeface="Times New Roman (Hebrew)" charset="-79"/>
              </a:defRPr>
            </a:lvl4pPr>
            <a:lvl5pPr marL="2057400" indent="-228600">
              <a:defRPr sz="2400">
                <a:solidFill>
                  <a:schemeClr val="tx1"/>
                </a:solidFill>
                <a:latin typeface="Times New Roman" panose="02020603050405020304" pitchFamily="18" charset="0"/>
                <a:cs typeface="Times New Roman (Hebrew)" charset="-79"/>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9pPr>
          </a:lstStyle>
          <a:p>
            <a:fld id="{AB7E2401-B01C-4D48-94D0-BE5299EF91AA}" type="slidenum">
              <a:rPr lang="en-US" altLang="en-US" sz="1200" smtClean="0">
                <a:solidFill>
                  <a:srgbClr val="000000"/>
                </a:solidFill>
              </a:rPr>
              <a:pPr/>
              <a:t>66</a:t>
            </a:fld>
            <a:endParaRPr lang="en-US" altLang="en-US" sz="1200" smtClean="0">
              <a:solidFill>
                <a:srgbClr val="000000"/>
              </a:solidFill>
            </a:endParaRPr>
          </a:p>
        </p:txBody>
      </p:sp>
    </p:spTree>
    <p:extLst>
      <p:ext uri="{BB962C8B-B14F-4D97-AF65-F5344CB8AC3E}">
        <p14:creationId xmlns:p14="http://schemas.microsoft.com/office/powerpoint/2010/main" val="20218614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smtClean="0"/>
              <a:t>(b) The corresponding polarity change. The image shows a surface representation of the two forms of GroEL, colored according to polarity as in Figure 5.2.3. In the peptide-bound form (left image) nonpolar residues of the apical domain face the bound peptide. The hinge motion that follows nucleotide binding moves the nonpolar residues upwards, leaving a larger and more polar cavity in the vicinity of the substrate peptide (right image). </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Hebrew)" charset="-79"/>
              </a:defRPr>
            </a:lvl1pPr>
            <a:lvl2pPr marL="742950" indent="-285750">
              <a:defRPr sz="2400">
                <a:solidFill>
                  <a:schemeClr val="tx1"/>
                </a:solidFill>
                <a:latin typeface="Times New Roman" panose="02020603050405020304" pitchFamily="18" charset="0"/>
                <a:cs typeface="Times New Roman (Hebrew)" charset="-79"/>
              </a:defRPr>
            </a:lvl2pPr>
            <a:lvl3pPr marL="1143000" indent="-228600">
              <a:defRPr sz="2400">
                <a:solidFill>
                  <a:schemeClr val="tx1"/>
                </a:solidFill>
                <a:latin typeface="Times New Roman" panose="02020603050405020304" pitchFamily="18" charset="0"/>
                <a:cs typeface="Times New Roman (Hebrew)" charset="-79"/>
              </a:defRPr>
            </a:lvl3pPr>
            <a:lvl4pPr marL="1600200" indent="-228600">
              <a:defRPr sz="2400">
                <a:solidFill>
                  <a:schemeClr val="tx1"/>
                </a:solidFill>
                <a:latin typeface="Times New Roman" panose="02020603050405020304" pitchFamily="18" charset="0"/>
                <a:cs typeface="Times New Roman (Hebrew)" charset="-79"/>
              </a:defRPr>
            </a:lvl4pPr>
            <a:lvl5pPr marL="2057400" indent="-228600">
              <a:defRPr sz="2400">
                <a:solidFill>
                  <a:schemeClr val="tx1"/>
                </a:solidFill>
                <a:latin typeface="Times New Roman" panose="02020603050405020304" pitchFamily="18" charset="0"/>
                <a:cs typeface="Times New Roman (Hebrew)" charset="-79"/>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9pPr>
          </a:lstStyle>
          <a:p>
            <a:fld id="{CEADC75E-F0B4-4F13-A8D1-768368C4D1D9}" type="slidenum">
              <a:rPr lang="en-US" altLang="en-US" sz="1200" smtClean="0">
                <a:solidFill>
                  <a:srgbClr val="000000"/>
                </a:solidFill>
              </a:rPr>
              <a:pPr/>
              <a:t>67</a:t>
            </a:fld>
            <a:endParaRPr lang="en-US" altLang="en-US" sz="1200" smtClean="0">
              <a:solidFill>
                <a:srgbClr val="000000"/>
              </a:solidFill>
            </a:endParaRPr>
          </a:p>
        </p:txBody>
      </p:sp>
    </p:spTree>
    <p:extLst>
      <p:ext uri="{BB962C8B-B14F-4D97-AF65-F5344CB8AC3E}">
        <p14:creationId xmlns:p14="http://schemas.microsoft.com/office/powerpoint/2010/main" val="40294327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dirty="0" smtClean="0"/>
              <a:t>Figure 5.2.3. The asymmetrical model for chaperonin-assisted protein folding.</a:t>
            </a:r>
            <a:r>
              <a:rPr lang="en-US" altLang="en-US" dirty="0" smtClean="0"/>
              <a:t> </a:t>
            </a:r>
            <a:r>
              <a:rPr lang="en-US" altLang="en-US" smtClean="0"/>
              <a:t>SP – substrate protein.</a:t>
            </a:r>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2B3D4-C737-494A-B979-103AF0208A85}"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68</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2971315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2B3D4-C737-494A-B979-103AF0208A85}"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69</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3094132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2B3D4-C737-494A-B979-103AF0208A85}"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70</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2597528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91003AF-B259-4468-8C19-514313CDD39C}" type="slidenum">
              <a:rPr lang="en-US" altLang="en-US" smtClean="0">
                <a:ea typeface="Times New Roman (Hebrew)"/>
                <a:cs typeface="Times New Roman (Hebrew)"/>
              </a:rPr>
              <a:pPr algn="l">
                <a:spcBef>
                  <a:spcPct val="0"/>
                </a:spcBef>
              </a:pPr>
              <a:t>7</a:t>
            </a:fld>
            <a:endParaRPr lang="en-US" altLang="en-US" smtClean="0">
              <a:ea typeface="Times New Roman (Hebrew)"/>
              <a:cs typeface="Times New Roman (Hebrew)"/>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3436629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8197162-A4A3-49E0-AC7E-745253F4C716}" type="slidenum">
              <a:rPr lang="en-US" altLang="en-US" smtClean="0">
                <a:ea typeface="Times New Roman (Hebrew)"/>
                <a:cs typeface="Times New Roman (Hebrew)"/>
              </a:rPr>
              <a:pPr algn="l">
                <a:spcBef>
                  <a:spcPct val="0"/>
                </a:spcBef>
              </a:pPr>
              <a:t>8</a:t>
            </a:fld>
            <a:endParaRPr lang="en-US" altLang="en-US" smtClean="0">
              <a:ea typeface="Times New Roman (Hebrew)"/>
              <a:cs typeface="Times New Roman (Hebrew)"/>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altLang="en-US" dirty="0" smtClean="0">
                <a:latin typeface="Arial" panose="020B0604020202020204" pitchFamily="34" charset="0"/>
                <a:cs typeface="Arial" panose="020B0604020202020204" pitchFamily="34" charset="0"/>
              </a:rPr>
              <a:t>The notion that</a:t>
            </a:r>
            <a:r>
              <a:rPr lang="en-US" altLang="en-US" baseline="0" dirty="0" smtClean="0">
                <a:latin typeface="Arial" panose="020B0604020202020204" pitchFamily="34" charset="0"/>
                <a:cs typeface="Arial" panose="020B0604020202020204" pitchFamily="34" charset="0"/>
              </a:rPr>
              <a:t> proteins are inherently dynamic was not always recognized; At first it was thought that conformational changes in proteins are induced by ligand binding.</a:t>
            </a:r>
            <a:endParaRPr lang="en-US" altLang="en-US" dirty="0" smtClean="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altLang="en-US" dirty="0" smtClean="0">
                <a:latin typeface="Arial" panose="020B0604020202020204" pitchFamily="34" charset="0"/>
                <a:cs typeface="Arial" panose="020B0604020202020204" pitchFamily="34" charset="0"/>
              </a:rPr>
              <a:t>Conformationa</a:t>
            </a:r>
            <a:r>
              <a:rPr lang="en-US" altLang="en-US" baseline="0" dirty="0" smtClean="0">
                <a:latin typeface="Arial" panose="020B0604020202020204" pitchFamily="34" charset="0"/>
                <a:cs typeface="Arial" panose="020B0604020202020204" pitchFamily="34" charset="0"/>
              </a:rPr>
              <a:t>l change in N1 neuraminidase following the binding of Tamiflu, a sialic-acid analogue (structures: 2hty, 2hu4).</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0656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8197162-A4A3-49E0-AC7E-745253F4C716}" type="slidenum">
              <a:rPr lang="en-US" altLang="en-US" smtClean="0">
                <a:ea typeface="Times New Roman (Hebrew)"/>
                <a:cs typeface="Times New Roman (Hebrew)"/>
              </a:rPr>
              <a:pPr algn="l">
                <a:spcBef>
                  <a:spcPct val="0"/>
                </a:spcBef>
              </a:pPr>
              <a:t>9</a:t>
            </a:fld>
            <a:endParaRPr lang="en-US" altLang="en-US" smtClean="0">
              <a:ea typeface="Times New Roman (Hebrew)"/>
              <a:cs typeface="Times New Roman (Hebrew)"/>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altLang="en-US" dirty="0" smtClean="0">
                <a:latin typeface="Arial" panose="020B0604020202020204" pitchFamily="34" charset="0"/>
                <a:cs typeface="Arial" panose="020B0604020202020204" pitchFamily="34" charset="0"/>
              </a:rPr>
              <a:t>Conformationa</a:t>
            </a:r>
            <a:r>
              <a:rPr lang="en-US" altLang="en-US" baseline="0" dirty="0" smtClean="0">
                <a:latin typeface="Arial" panose="020B0604020202020204" pitchFamily="34" charset="0"/>
                <a:cs typeface="Arial" panose="020B0604020202020204" pitchFamily="34" charset="0"/>
              </a:rPr>
              <a:t>l change in glucokinase following the binding of glucose (structures: 1v4t, 1v4s).</a:t>
            </a:r>
            <a:endParaRPr lang="en-US" altLang="en-US" dirty="0" smtClean="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52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E2B5A0-4564-45CD-BAB5-A1FF49CBB9C7}" type="slidenum">
              <a:rPr lang="en-US" altLang="en-US"/>
              <a:pPr>
                <a:defRPr/>
              </a:pPr>
              <a:t>‹#›</a:t>
            </a:fld>
            <a:endParaRPr lang="en-US" altLang="en-US"/>
          </a:p>
        </p:txBody>
      </p:sp>
    </p:spTree>
    <p:extLst>
      <p:ext uri="{BB962C8B-B14F-4D97-AF65-F5344CB8AC3E}">
        <p14:creationId xmlns:p14="http://schemas.microsoft.com/office/powerpoint/2010/main" val="42736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5151D2-F57A-4425-B8D1-D0530B59C974}" type="slidenum">
              <a:rPr lang="en-US" altLang="en-US"/>
              <a:pPr>
                <a:defRPr/>
              </a:pPr>
              <a:t>‹#›</a:t>
            </a:fld>
            <a:endParaRPr lang="en-US" altLang="en-US"/>
          </a:p>
        </p:txBody>
      </p:sp>
    </p:spTree>
    <p:extLst>
      <p:ext uri="{BB962C8B-B14F-4D97-AF65-F5344CB8AC3E}">
        <p14:creationId xmlns:p14="http://schemas.microsoft.com/office/powerpoint/2010/main" val="2409944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67E13B-ACE4-42D9-A326-9E963FB5A003}" type="slidenum">
              <a:rPr lang="en-US" altLang="en-US"/>
              <a:pPr>
                <a:defRPr/>
              </a:pPr>
              <a:t>‹#›</a:t>
            </a:fld>
            <a:endParaRPr lang="en-US" altLang="en-US"/>
          </a:p>
        </p:txBody>
      </p:sp>
    </p:spTree>
    <p:extLst>
      <p:ext uri="{BB962C8B-B14F-4D97-AF65-F5344CB8AC3E}">
        <p14:creationId xmlns:p14="http://schemas.microsoft.com/office/powerpoint/2010/main" val="4064791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43047-D3A6-460E-8FA7-F661A17181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03483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00F0C-5FF0-4D83-9955-7551B9C13C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570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78998D-FB0F-4243-AB29-0633A85265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1294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F0484D-7BB3-4C24-B047-0F61D3566F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5001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D35779-5F9C-4122-BCD6-9C39D584185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8875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1041B5-E545-47C2-AF11-4081759B72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502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FED98A-D261-4FBE-81E1-932AAF29A9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175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A8F96B-E932-4DEC-AA40-04762156F5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022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5E1CD9-9EB3-4606-ADD4-1EA695309360}" type="slidenum">
              <a:rPr lang="en-US" altLang="en-US"/>
              <a:pPr>
                <a:defRPr/>
              </a:pPr>
              <a:t>‹#›</a:t>
            </a:fld>
            <a:endParaRPr lang="en-US" altLang="en-US"/>
          </a:p>
        </p:txBody>
      </p:sp>
    </p:spTree>
    <p:extLst>
      <p:ext uri="{BB962C8B-B14F-4D97-AF65-F5344CB8AC3E}">
        <p14:creationId xmlns:p14="http://schemas.microsoft.com/office/powerpoint/2010/main" val="1463585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EB176C-522F-48ED-8204-A614AA4DF9F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5332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703E4E-8D9F-40E0-B8AF-D576923A2E7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4115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41CC53-B76F-4D78-B9DE-6AFB14A01D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4875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7A3DA38-2100-4063-9195-A6CC2E2298CE}" type="slidenum">
              <a:rPr lang="en-US" altLang="en-US"/>
              <a:pPr>
                <a:defRPr/>
              </a:pPr>
              <a:t>‹#›</a:t>
            </a:fld>
            <a:endParaRPr lang="en-US" altLang="en-US"/>
          </a:p>
        </p:txBody>
      </p:sp>
    </p:spTree>
    <p:extLst>
      <p:ext uri="{BB962C8B-B14F-4D97-AF65-F5344CB8AC3E}">
        <p14:creationId xmlns:p14="http://schemas.microsoft.com/office/powerpoint/2010/main" val="1832888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2BB67B5-2505-494A-A348-8D77F4A36E00}" type="slidenum">
              <a:rPr lang="en-US" altLang="en-US"/>
              <a:pPr>
                <a:defRPr/>
              </a:pPr>
              <a:t>‹#›</a:t>
            </a:fld>
            <a:endParaRPr lang="en-US" altLang="en-US"/>
          </a:p>
        </p:txBody>
      </p:sp>
    </p:spTree>
    <p:extLst>
      <p:ext uri="{BB962C8B-B14F-4D97-AF65-F5344CB8AC3E}">
        <p14:creationId xmlns:p14="http://schemas.microsoft.com/office/powerpoint/2010/main" val="209204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AFEF218-9161-48C6-854B-4BCEE98E118B}" type="slidenum">
              <a:rPr lang="en-US" altLang="en-US"/>
              <a:pPr>
                <a:defRPr/>
              </a:pPr>
              <a:t>‹#›</a:t>
            </a:fld>
            <a:endParaRPr lang="en-US" altLang="en-US"/>
          </a:p>
        </p:txBody>
      </p:sp>
    </p:spTree>
    <p:extLst>
      <p:ext uri="{BB962C8B-B14F-4D97-AF65-F5344CB8AC3E}">
        <p14:creationId xmlns:p14="http://schemas.microsoft.com/office/powerpoint/2010/main" val="3033860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D75F48F-561C-40C5-962B-38979F744E9D}" type="slidenum">
              <a:rPr lang="en-US" altLang="en-US"/>
              <a:pPr>
                <a:defRPr/>
              </a:pPr>
              <a:t>‹#›</a:t>
            </a:fld>
            <a:endParaRPr lang="en-US" altLang="en-US"/>
          </a:p>
        </p:txBody>
      </p:sp>
    </p:spTree>
    <p:extLst>
      <p:ext uri="{BB962C8B-B14F-4D97-AF65-F5344CB8AC3E}">
        <p14:creationId xmlns:p14="http://schemas.microsoft.com/office/powerpoint/2010/main" val="3970923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85ABCFB-F1DE-479F-B84B-33F51E618B8C}" type="slidenum">
              <a:rPr lang="en-US" altLang="en-US"/>
              <a:pPr>
                <a:defRPr/>
              </a:pPr>
              <a:t>‹#›</a:t>
            </a:fld>
            <a:endParaRPr lang="en-US" altLang="en-US"/>
          </a:p>
        </p:txBody>
      </p:sp>
    </p:spTree>
    <p:extLst>
      <p:ext uri="{BB962C8B-B14F-4D97-AF65-F5344CB8AC3E}">
        <p14:creationId xmlns:p14="http://schemas.microsoft.com/office/powerpoint/2010/main" val="1635868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A0EBDF0-40CD-4F23-93F3-1CD5AA7405BC}" type="slidenum">
              <a:rPr lang="en-US" altLang="en-US"/>
              <a:pPr>
                <a:defRPr/>
              </a:pPr>
              <a:t>‹#›</a:t>
            </a:fld>
            <a:endParaRPr lang="en-US" altLang="en-US"/>
          </a:p>
        </p:txBody>
      </p:sp>
    </p:spTree>
    <p:extLst>
      <p:ext uri="{BB962C8B-B14F-4D97-AF65-F5344CB8AC3E}">
        <p14:creationId xmlns:p14="http://schemas.microsoft.com/office/powerpoint/2010/main" val="1874465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93F0840-2EF8-4252-A06F-FA17E1FD3271}" type="slidenum">
              <a:rPr lang="en-US" altLang="en-US"/>
              <a:pPr>
                <a:defRPr/>
              </a:pPr>
              <a:t>‹#›</a:t>
            </a:fld>
            <a:endParaRPr lang="en-US" altLang="en-US"/>
          </a:p>
        </p:txBody>
      </p:sp>
    </p:spTree>
    <p:extLst>
      <p:ext uri="{BB962C8B-B14F-4D97-AF65-F5344CB8AC3E}">
        <p14:creationId xmlns:p14="http://schemas.microsoft.com/office/powerpoint/2010/main" val="213958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BF255-CF69-4FD6-A186-52378989A725}" type="slidenum">
              <a:rPr lang="en-US" altLang="en-US"/>
              <a:pPr>
                <a:defRPr/>
              </a:pPr>
              <a:t>‹#›</a:t>
            </a:fld>
            <a:endParaRPr lang="en-US" altLang="en-US"/>
          </a:p>
        </p:txBody>
      </p:sp>
    </p:spTree>
    <p:extLst>
      <p:ext uri="{BB962C8B-B14F-4D97-AF65-F5344CB8AC3E}">
        <p14:creationId xmlns:p14="http://schemas.microsoft.com/office/powerpoint/2010/main" val="1567730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1AA27CC-6181-46B3-A7BB-2C6EF0819685}" type="slidenum">
              <a:rPr lang="en-US" altLang="en-US"/>
              <a:pPr>
                <a:defRPr/>
              </a:pPr>
              <a:t>‹#›</a:t>
            </a:fld>
            <a:endParaRPr lang="en-US" altLang="en-US"/>
          </a:p>
        </p:txBody>
      </p:sp>
    </p:spTree>
    <p:extLst>
      <p:ext uri="{BB962C8B-B14F-4D97-AF65-F5344CB8AC3E}">
        <p14:creationId xmlns:p14="http://schemas.microsoft.com/office/powerpoint/2010/main" val="1338208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2B02B23-C12C-4C76-8C1A-865F76D68FC3}" type="slidenum">
              <a:rPr lang="en-US" altLang="en-US"/>
              <a:pPr>
                <a:defRPr/>
              </a:pPr>
              <a:t>‹#›</a:t>
            </a:fld>
            <a:endParaRPr lang="en-US" altLang="en-US"/>
          </a:p>
        </p:txBody>
      </p:sp>
    </p:spTree>
    <p:extLst>
      <p:ext uri="{BB962C8B-B14F-4D97-AF65-F5344CB8AC3E}">
        <p14:creationId xmlns:p14="http://schemas.microsoft.com/office/powerpoint/2010/main" val="270850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611401B-A4B3-4C1D-BACA-D8DCCC1B440E}" type="slidenum">
              <a:rPr lang="en-US" altLang="en-US"/>
              <a:pPr>
                <a:defRPr/>
              </a:pPr>
              <a:t>‹#›</a:t>
            </a:fld>
            <a:endParaRPr lang="en-US" altLang="en-US"/>
          </a:p>
        </p:txBody>
      </p:sp>
    </p:spTree>
    <p:extLst>
      <p:ext uri="{BB962C8B-B14F-4D97-AF65-F5344CB8AC3E}">
        <p14:creationId xmlns:p14="http://schemas.microsoft.com/office/powerpoint/2010/main" val="1865331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C523975-3AE0-4C8D-9C77-F15A1490CCD6}" type="slidenum">
              <a:rPr lang="en-US" altLang="en-US"/>
              <a:pPr>
                <a:defRPr/>
              </a:pPr>
              <a:t>‹#›</a:t>
            </a:fld>
            <a:endParaRPr lang="en-US" altLang="en-US"/>
          </a:p>
        </p:txBody>
      </p:sp>
    </p:spTree>
    <p:extLst>
      <p:ext uri="{BB962C8B-B14F-4D97-AF65-F5344CB8AC3E}">
        <p14:creationId xmlns:p14="http://schemas.microsoft.com/office/powerpoint/2010/main" val="410201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9C26B4-31F6-496D-AD56-0603E6F47305}" type="slidenum">
              <a:rPr lang="en-US" altLang="en-US"/>
              <a:pPr>
                <a:defRPr/>
              </a:pPr>
              <a:t>‹#›</a:t>
            </a:fld>
            <a:endParaRPr lang="en-US" altLang="en-US"/>
          </a:p>
        </p:txBody>
      </p:sp>
    </p:spTree>
    <p:extLst>
      <p:ext uri="{BB962C8B-B14F-4D97-AF65-F5344CB8AC3E}">
        <p14:creationId xmlns:p14="http://schemas.microsoft.com/office/powerpoint/2010/main" val="368680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C71F-488D-48A4-994B-9C024AE246CC}" type="slidenum">
              <a:rPr lang="en-US" altLang="en-US"/>
              <a:pPr>
                <a:defRPr/>
              </a:pPr>
              <a:t>‹#›</a:t>
            </a:fld>
            <a:endParaRPr lang="en-US" altLang="en-US"/>
          </a:p>
        </p:txBody>
      </p:sp>
    </p:spTree>
    <p:extLst>
      <p:ext uri="{BB962C8B-B14F-4D97-AF65-F5344CB8AC3E}">
        <p14:creationId xmlns:p14="http://schemas.microsoft.com/office/powerpoint/2010/main" val="3415756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BC6A18-713C-4254-B969-CC1714C08CBC}" type="slidenum">
              <a:rPr lang="en-US" altLang="en-US"/>
              <a:pPr>
                <a:defRPr/>
              </a:pPr>
              <a:t>‹#›</a:t>
            </a:fld>
            <a:endParaRPr lang="en-US" altLang="en-US"/>
          </a:p>
        </p:txBody>
      </p:sp>
    </p:spTree>
    <p:extLst>
      <p:ext uri="{BB962C8B-B14F-4D97-AF65-F5344CB8AC3E}">
        <p14:creationId xmlns:p14="http://schemas.microsoft.com/office/powerpoint/2010/main" val="321030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597DB4-51CC-41CA-A730-4992D3C76EA0}" type="slidenum">
              <a:rPr lang="en-US" altLang="en-US"/>
              <a:pPr>
                <a:defRPr/>
              </a:pPr>
              <a:t>‹#›</a:t>
            </a:fld>
            <a:endParaRPr lang="en-US" altLang="en-US"/>
          </a:p>
        </p:txBody>
      </p:sp>
    </p:spTree>
    <p:extLst>
      <p:ext uri="{BB962C8B-B14F-4D97-AF65-F5344CB8AC3E}">
        <p14:creationId xmlns:p14="http://schemas.microsoft.com/office/powerpoint/2010/main" val="100953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2C4764-F89F-4BC5-8F2A-C7082EBD9177}" type="slidenum">
              <a:rPr lang="en-US" altLang="en-US"/>
              <a:pPr>
                <a:defRPr/>
              </a:pPr>
              <a:t>‹#›</a:t>
            </a:fld>
            <a:endParaRPr lang="en-US" altLang="en-US"/>
          </a:p>
        </p:txBody>
      </p:sp>
    </p:spTree>
    <p:extLst>
      <p:ext uri="{BB962C8B-B14F-4D97-AF65-F5344CB8AC3E}">
        <p14:creationId xmlns:p14="http://schemas.microsoft.com/office/powerpoint/2010/main" val="988022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797A89-7C33-4BDB-BE27-AAC2FCB6F908}" type="slidenum">
              <a:rPr lang="en-US" altLang="en-US"/>
              <a:pPr>
                <a:defRPr/>
              </a:pPr>
              <a:t>‹#›</a:t>
            </a:fld>
            <a:endParaRPr lang="en-US" altLang="en-US"/>
          </a:p>
        </p:txBody>
      </p:sp>
    </p:spTree>
    <p:extLst>
      <p:ext uri="{BB962C8B-B14F-4D97-AF65-F5344CB8AC3E}">
        <p14:creationId xmlns:p14="http://schemas.microsoft.com/office/powerpoint/2010/main" val="1328552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Times New Roman (Hebrew)" charset="0"/>
                <a:cs typeface="Times New Roman (Hebrew)" charset="0"/>
              </a:defRPr>
            </a:lvl1pPr>
          </a:lstStyle>
          <a:p>
            <a:pPr>
              <a:defRPr/>
            </a:pPr>
            <a:fld id="{B48DD51B-7096-497B-841D-CB25A63CB507}" type="slidenum">
              <a:rPr lang="en-US" altLang="en-US"/>
              <a:pPr>
                <a:defRPr/>
              </a:pPr>
              <a:t>‹#›</a:t>
            </a:fld>
            <a:endParaRPr lang="en-US" altLang="en-US"/>
          </a:p>
        </p:txBody>
      </p:sp>
      <p:sp>
        <p:nvSpPr>
          <p:cNvPr id="7" name="TextBox 6"/>
          <p:cNvSpPr txBox="1"/>
          <p:nvPr userDrawn="1"/>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a:solidFill>
            <a:schemeClr val="tx2"/>
          </a:solidFill>
          <a:latin typeface="+mj-lt"/>
          <a:ea typeface="+mj-ea"/>
          <a:cs typeface="Arial" pitchFamily="34" charset="0"/>
        </a:defRPr>
      </a:lvl1pPr>
      <a:lvl2pPr algn="ctr" rtl="1"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1"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1"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1"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pitchFamily="34" charset="0"/>
        </a:defRPr>
      </a:lvl1pPr>
      <a:lvl2pPr marL="742950" indent="-285750" algn="r" rtl="1" eaLnBrk="0" fontAlgn="base" hangingPunct="0">
        <a:spcBef>
          <a:spcPct val="20000"/>
        </a:spcBef>
        <a:spcAft>
          <a:spcPct val="0"/>
        </a:spcAft>
        <a:buChar char="–"/>
        <a:defRPr sz="2800">
          <a:solidFill>
            <a:schemeClr val="tx1"/>
          </a:solidFill>
          <a:latin typeface="+mn-lt"/>
          <a:cs typeface="Arial" pitchFamily="34" charset="0"/>
        </a:defRPr>
      </a:lvl2pPr>
      <a:lvl3pPr marL="1143000" indent="-228600" algn="r" rtl="1"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r" rtl="1" eaLnBrk="0" fontAlgn="base" hangingPunct="0">
        <a:spcBef>
          <a:spcPct val="20000"/>
        </a:spcBef>
        <a:spcAft>
          <a:spcPct val="0"/>
        </a:spcAft>
        <a:buChar char="–"/>
        <a:defRPr sz="2000">
          <a:solidFill>
            <a:schemeClr val="tx1"/>
          </a:solidFill>
          <a:latin typeface="+mn-lt"/>
          <a:cs typeface="Arial" pitchFamily="34" charset="0"/>
        </a:defRPr>
      </a:lvl4pPr>
      <a:lvl5pPr marL="2057400" indent="-228600" algn="r" rtl="1" eaLnBrk="0" fontAlgn="base" hangingPunct="0">
        <a:spcBef>
          <a:spcPct val="20000"/>
        </a:spcBef>
        <a:spcAft>
          <a:spcPct val="0"/>
        </a:spcAft>
        <a:buChar char="»"/>
        <a:defRPr sz="2000">
          <a:solidFill>
            <a:schemeClr val="tx1"/>
          </a:solidFill>
          <a:latin typeface="+mn-lt"/>
          <a:cs typeface="Arial" pitchFamily="34"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Times New Roman (Hebrew)" charset="0"/>
                <a:cs typeface="Times New Roman (Hebrew)" charset="0"/>
              </a:defRPr>
            </a:lvl1pPr>
          </a:lstStyle>
          <a:p>
            <a:pPr>
              <a:defRPr/>
            </a:pPr>
            <a:fld id="{D154E22E-603C-48AD-BE77-AB75DED2AC1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83002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0" fontAlgn="base" hangingPunct="0">
        <a:spcBef>
          <a:spcPct val="0"/>
        </a:spcBef>
        <a:spcAft>
          <a:spcPct val="0"/>
        </a:spcAft>
        <a:defRPr sz="4400">
          <a:solidFill>
            <a:schemeClr val="tx2"/>
          </a:solidFill>
          <a:latin typeface="+mj-lt"/>
          <a:ea typeface="+mj-ea"/>
          <a:cs typeface="Arial" pitchFamily="34" charset="0"/>
        </a:defRPr>
      </a:lvl1pPr>
      <a:lvl2pPr algn="ctr" rtl="1"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1"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1"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1"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pitchFamily="34" charset="0"/>
        </a:defRPr>
      </a:lvl1pPr>
      <a:lvl2pPr marL="742950" indent="-285750" algn="r" rtl="1" eaLnBrk="0" fontAlgn="base" hangingPunct="0">
        <a:spcBef>
          <a:spcPct val="20000"/>
        </a:spcBef>
        <a:spcAft>
          <a:spcPct val="0"/>
        </a:spcAft>
        <a:buChar char="–"/>
        <a:defRPr sz="2800">
          <a:solidFill>
            <a:schemeClr val="tx1"/>
          </a:solidFill>
          <a:latin typeface="+mn-lt"/>
          <a:cs typeface="Arial" pitchFamily="34" charset="0"/>
        </a:defRPr>
      </a:lvl2pPr>
      <a:lvl3pPr marL="1143000" indent="-228600" algn="r" rtl="1"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r" rtl="1" eaLnBrk="0" fontAlgn="base" hangingPunct="0">
        <a:spcBef>
          <a:spcPct val="20000"/>
        </a:spcBef>
        <a:spcAft>
          <a:spcPct val="0"/>
        </a:spcAft>
        <a:buChar char="–"/>
        <a:defRPr sz="2000">
          <a:solidFill>
            <a:schemeClr val="tx1"/>
          </a:solidFill>
          <a:latin typeface="+mn-lt"/>
          <a:cs typeface="Arial" pitchFamily="34" charset="0"/>
        </a:defRPr>
      </a:lvl4pPr>
      <a:lvl5pPr marL="2057400" indent="-228600" algn="r" rtl="1" eaLnBrk="0" fontAlgn="base" hangingPunct="0">
        <a:spcBef>
          <a:spcPct val="20000"/>
        </a:spcBef>
        <a:spcAft>
          <a:spcPct val="0"/>
        </a:spcAft>
        <a:buChar char="»"/>
        <a:defRPr sz="2000">
          <a:solidFill>
            <a:schemeClr val="tx1"/>
          </a:solidFill>
          <a:latin typeface="+mn-lt"/>
          <a:cs typeface="Arial" pitchFamily="34"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latin typeface="Times New Roman" panose="02020603050405020304"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latin typeface="Times New Roman" panose="02020603050405020304"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latin typeface="Times New Roman" panose="02020603050405020304" pitchFamily="18" charset="0"/>
                <a:ea typeface="Times New Roman (Hebrew)" charset="0"/>
                <a:cs typeface="Times New Roman (Hebrew)" charset="0"/>
              </a:defRPr>
            </a:lvl1pPr>
          </a:lstStyle>
          <a:p>
            <a:pPr>
              <a:defRPr/>
            </a:pPr>
            <a:fld id="{1AEC0A29-E766-48A3-B91F-54D65534BF17}" type="slidenum">
              <a:rPr lang="en-US" altLang="en-US"/>
              <a:pPr>
                <a:defRPr/>
              </a:pPr>
              <a:t>‹#›</a:t>
            </a:fld>
            <a:endParaRPr lang="en-US" altLang="en-US"/>
          </a:p>
        </p:txBody>
      </p:sp>
    </p:spTree>
    <p:extLst>
      <p:ext uri="{BB962C8B-B14F-4D97-AF65-F5344CB8AC3E}">
        <p14:creationId xmlns:p14="http://schemas.microsoft.com/office/powerpoint/2010/main" val="4773589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eaLnBrk="0" fontAlgn="base" hangingPunct="0">
        <a:spcBef>
          <a:spcPct val="0"/>
        </a:spcBef>
        <a:spcAft>
          <a:spcPct val="0"/>
        </a:spcAft>
        <a:defRPr sz="4400">
          <a:solidFill>
            <a:schemeClr val="tx2"/>
          </a:solidFill>
          <a:latin typeface="+mj-lt"/>
          <a:ea typeface="+mj-ea"/>
          <a:cs typeface="Arial" pitchFamily="34" charset="0"/>
        </a:defRPr>
      </a:lvl1pPr>
      <a:lvl2pPr algn="ctr" rtl="1"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1"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1"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1"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pitchFamily="34" charset="0"/>
        </a:defRPr>
      </a:lvl1pPr>
      <a:lvl2pPr marL="742950" indent="-285750" algn="r" rtl="1" eaLnBrk="0" fontAlgn="base" hangingPunct="0">
        <a:spcBef>
          <a:spcPct val="20000"/>
        </a:spcBef>
        <a:spcAft>
          <a:spcPct val="0"/>
        </a:spcAft>
        <a:buChar char="–"/>
        <a:defRPr sz="2800">
          <a:solidFill>
            <a:schemeClr val="tx1"/>
          </a:solidFill>
          <a:latin typeface="+mn-lt"/>
          <a:cs typeface="Arial" pitchFamily="34" charset="0"/>
        </a:defRPr>
      </a:lvl2pPr>
      <a:lvl3pPr marL="1143000" indent="-228600" algn="r" rtl="1"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r" rtl="1" eaLnBrk="0" fontAlgn="base" hangingPunct="0">
        <a:spcBef>
          <a:spcPct val="20000"/>
        </a:spcBef>
        <a:spcAft>
          <a:spcPct val="0"/>
        </a:spcAft>
        <a:buChar char="–"/>
        <a:defRPr sz="2000">
          <a:solidFill>
            <a:schemeClr val="tx1"/>
          </a:solidFill>
          <a:latin typeface="+mn-lt"/>
          <a:cs typeface="Arial" pitchFamily="34" charset="0"/>
        </a:defRPr>
      </a:lvl4pPr>
      <a:lvl5pPr marL="2057400" indent="-228600" algn="r" rtl="1" eaLnBrk="0" fontAlgn="base" hangingPunct="0">
        <a:spcBef>
          <a:spcPct val="20000"/>
        </a:spcBef>
        <a:spcAft>
          <a:spcPct val="0"/>
        </a:spcAft>
        <a:buChar char="»"/>
        <a:defRPr sz="2000">
          <a:solidFill>
            <a:schemeClr val="tx1"/>
          </a:solidFill>
          <a:latin typeface="+mn-lt"/>
          <a:cs typeface="Arial" pitchFamily="34"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commons.wikimedia.org/wiki/File:QuantumTunnel.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biochemsoctrans.org/bst/036/1404/bst0361404f01.htm"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hyperlink" Target="https://commons.wikimedia.org/wiki/File:Histology_bse.jpg"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43947" y="1829329"/>
            <a:ext cx="864552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6000" dirty="0">
                <a:latin typeface="Arial" panose="020B0604020202020204" pitchFamily="34" charset="0"/>
                <a:cs typeface="Times New Roman (Hebrew)"/>
              </a:rPr>
              <a:t>Chapter 5:</a:t>
            </a:r>
          </a:p>
          <a:p>
            <a:pPr algn="ctr" rtl="0" eaLnBrk="1" hangingPunct="1">
              <a:spcBef>
                <a:spcPct val="50000"/>
              </a:spcBef>
              <a:buFontTx/>
              <a:buNone/>
            </a:pPr>
            <a:r>
              <a:rPr lang="en-US" altLang="en-US" sz="6000" dirty="0">
                <a:latin typeface="Arial" panose="020B0604020202020204" pitchFamily="34" charset="0"/>
                <a:cs typeface="Times New Roman (Hebrew)"/>
              </a:rPr>
              <a:t>Protein </a:t>
            </a:r>
            <a:r>
              <a:rPr lang="en-US" altLang="en-US" sz="6000" dirty="0" smtClean="0">
                <a:latin typeface="Arial" panose="020B0604020202020204" pitchFamily="34" charset="0"/>
                <a:cs typeface="Times New Roman (Hebrew)"/>
              </a:rPr>
              <a:t>Dynamics</a:t>
            </a:r>
            <a:endParaRPr lang="en-US" altLang="en-US" sz="6000" dirty="0">
              <a:latin typeface="Arial" panose="020B0604020202020204" pitchFamily="34" charset="0"/>
              <a:cs typeface="Times New Roman (Hebrew)"/>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Theories on protein dynamics</a:t>
            </a:r>
          </a:p>
        </p:txBody>
      </p:sp>
      <p:sp>
        <p:nvSpPr>
          <p:cNvPr id="14" name="Text Box 5"/>
          <p:cNvSpPr txBox="1">
            <a:spLocks noChangeArrowheads="1"/>
          </p:cNvSpPr>
          <p:nvPr/>
        </p:nvSpPr>
        <p:spPr bwMode="auto">
          <a:xfrm>
            <a:off x="144463" y="1092200"/>
            <a:ext cx="89995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sz="2500" b="1" i="1" dirty="0" smtClean="0">
                <a:solidFill>
                  <a:srgbClr val="FF0066"/>
                </a:solidFill>
                <a:latin typeface="Arial" panose="020B0604020202020204" pitchFamily="34" charset="0"/>
                <a:ea typeface="Times New Roman (Hebrew)" charset="0"/>
                <a:cs typeface="Arial" panose="020B0604020202020204" pitchFamily="34" charset="0"/>
              </a:rPr>
              <a:t>Pre-existing equilibrium </a:t>
            </a:r>
            <a:r>
              <a:rPr lang="en-US" sz="2500" b="1" dirty="0" smtClean="0">
                <a:solidFill>
                  <a:srgbClr val="FF0066"/>
                </a:solidFill>
                <a:latin typeface="Arial" panose="020B0604020202020204" pitchFamily="34" charset="0"/>
                <a:ea typeface="Times New Roman (Hebrew)" charset="0"/>
                <a:cs typeface="Arial" panose="020B0604020202020204" pitchFamily="34" charset="0"/>
              </a:rPr>
              <a:t>(MWC) </a:t>
            </a:r>
            <a:r>
              <a:rPr lang="en-US" sz="2500" b="1" dirty="0" smtClean="0">
                <a:solidFill>
                  <a:srgbClr val="339933"/>
                </a:solidFill>
                <a:latin typeface="Arial" panose="020B0604020202020204" pitchFamily="34" charset="0"/>
                <a:ea typeface="Times New Roman (Hebrew)" charset="0"/>
                <a:cs typeface="Arial" panose="020B0604020202020204" pitchFamily="34" charset="0"/>
              </a:rPr>
              <a:t>theory</a:t>
            </a:r>
            <a:r>
              <a:rPr lang="en-US" sz="2500" b="1" dirty="0" smtClean="0">
                <a:solidFill>
                  <a:srgbClr val="FF0066"/>
                </a:solidFill>
                <a:latin typeface="Arial" panose="020B0604020202020204" pitchFamily="34" charset="0"/>
                <a:ea typeface="Times New Roman (Hebrew)" charset="0"/>
                <a:cs typeface="Arial" panose="020B0604020202020204" pitchFamily="34" charset="0"/>
              </a:rPr>
              <a:t> </a:t>
            </a:r>
            <a:r>
              <a:rPr lang="en-US" sz="2000" b="1" dirty="0" smtClean="0">
                <a:solidFill>
                  <a:srgbClr val="339933"/>
                </a:solidFill>
                <a:latin typeface="Arial" panose="020B0604020202020204" pitchFamily="34" charset="0"/>
                <a:ea typeface="Times New Roman (Hebrew)" charset="0"/>
                <a:cs typeface="Arial" panose="020B0604020202020204" pitchFamily="34" charset="0"/>
              </a:rPr>
              <a:t>(Monod et al., 1965)</a:t>
            </a:r>
            <a:endParaRPr lang="en-US" sz="2600" b="1" dirty="0" smtClean="0">
              <a:solidFill>
                <a:srgbClr val="FF0066"/>
              </a:solidFill>
              <a:latin typeface="Arial" panose="020B0604020202020204" pitchFamily="34" charset="0"/>
              <a:ea typeface="Times New Roman (Hebrew)" charset="0"/>
              <a:cs typeface="Arial" panose="020B0604020202020204" pitchFamily="34" charset="0"/>
            </a:endParaRPr>
          </a:p>
          <a:p>
            <a:pPr lvl="1" algn="l" rtl="0" eaLnBrk="1" hangingPunct="1">
              <a:spcBef>
                <a:spcPct val="50000"/>
              </a:spcBef>
              <a:buFont typeface="Wingdings" panose="05000000000000000000" pitchFamily="2" charset="2"/>
              <a:buChar char="Ø"/>
              <a:defRPr/>
            </a:pPr>
            <a:r>
              <a:rPr lang="en-US" sz="2600" dirty="0" smtClean="0">
                <a:latin typeface="+mj-lt"/>
                <a:cs typeface="Arial" panose="020B0604020202020204" pitchFamily="34" charset="0"/>
              </a:rPr>
              <a:t>Ligand-free proteins can exist in two different equilibrium conformations</a:t>
            </a:r>
          </a:p>
        </p:txBody>
      </p:sp>
      <p:sp>
        <p:nvSpPr>
          <p:cNvPr id="4" name="Text Box 5"/>
          <p:cNvSpPr txBox="1">
            <a:spLocks noChangeArrowheads="1"/>
          </p:cNvSpPr>
          <p:nvPr/>
        </p:nvSpPr>
        <p:spPr bwMode="auto">
          <a:xfrm>
            <a:off x="144463" y="2666997"/>
            <a:ext cx="8999537"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sz="2600" b="1" dirty="0" smtClean="0">
                <a:solidFill>
                  <a:srgbClr val="FF0066"/>
                </a:solidFill>
                <a:latin typeface="Arial" panose="020B0604020202020204" pitchFamily="34" charset="0"/>
                <a:ea typeface="Times New Roman (Hebrew)" charset="0"/>
                <a:cs typeface="Arial" panose="020B0604020202020204" pitchFamily="34" charset="0"/>
              </a:rPr>
              <a:t>Conformational selection theory</a:t>
            </a:r>
          </a:p>
          <a:p>
            <a:pPr lvl="1" algn="l" rtl="0" eaLnBrk="1" hangingPunct="1">
              <a:spcBef>
                <a:spcPct val="50000"/>
              </a:spcBef>
              <a:buFont typeface="Wingdings" panose="05000000000000000000" pitchFamily="2" charset="2"/>
              <a:buChar char="Ø"/>
              <a:defRPr/>
            </a:pPr>
            <a:r>
              <a:rPr lang="en-US" sz="2600" dirty="0" smtClean="0">
                <a:latin typeface="+mj-lt"/>
                <a:cs typeface="Arial" panose="020B0604020202020204" pitchFamily="34" charset="0"/>
              </a:rPr>
              <a:t>Proteins are in equilibrium between </a:t>
            </a:r>
            <a:r>
              <a:rPr lang="en-US" sz="2600" u="sng" dirty="0" smtClean="0">
                <a:latin typeface="+mj-lt"/>
                <a:cs typeface="Arial" panose="020B0604020202020204" pitchFamily="34" charset="0"/>
              </a:rPr>
              <a:t>many</a:t>
            </a:r>
            <a:r>
              <a:rPr lang="en-US" sz="2600" dirty="0" smtClean="0">
                <a:latin typeface="+mj-lt"/>
                <a:cs typeface="Arial" panose="020B0604020202020204" pitchFamily="34" charset="0"/>
              </a:rPr>
              <a:t> different conformations/substates (</a:t>
            </a:r>
            <a:r>
              <a:rPr lang="en-US" sz="2600" b="1" dirty="0" smtClean="0">
                <a:solidFill>
                  <a:srgbClr val="FF0066"/>
                </a:solidFill>
                <a:latin typeface="+mj-lt"/>
                <a:cs typeface="Arial" panose="020B0604020202020204" pitchFamily="34" charset="0"/>
              </a:rPr>
              <a:t>ensemble</a:t>
            </a:r>
            <a:r>
              <a:rPr lang="en-US" sz="2600" dirty="0" smtClean="0">
                <a:latin typeface="+mj-lt"/>
                <a:cs typeface="Arial" panose="020B0604020202020204" pitchFamily="34" charset="0"/>
              </a:rPr>
              <a:t>)</a:t>
            </a:r>
          </a:p>
        </p:txBody>
      </p:sp>
      <p:pic>
        <p:nvPicPr>
          <p:cNvPr id="5"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748366"/>
            <a:ext cx="2844801" cy="305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32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Theories on protein dynamics</a:t>
            </a:r>
          </a:p>
        </p:txBody>
      </p:sp>
      <p:sp>
        <p:nvSpPr>
          <p:cNvPr id="8" name="Text Box 5"/>
          <p:cNvSpPr txBox="1">
            <a:spLocks noChangeArrowheads="1"/>
          </p:cNvSpPr>
          <p:nvPr/>
        </p:nvSpPr>
        <p:spPr bwMode="auto">
          <a:xfrm>
            <a:off x="144463" y="1092200"/>
            <a:ext cx="8999537"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sz="2600" b="1" dirty="0" smtClean="0">
                <a:solidFill>
                  <a:srgbClr val="339933"/>
                </a:solidFill>
                <a:latin typeface="Arial" panose="020B0604020202020204" pitchFamily="34" charset="0"/>
                <a:ea typeface="Times New Roman (Hebrew)" charset="0"/>
                <a:cs typeface="Arial" panose="020B0604020202020204" pitchFamily="34" charset="0"/>
              </a:rPr>
              <a:t>Currently accepted theory</a:t>
            </a:r>
          </a:p>
          <a:p>
            <a:pPr lvl="1" algn="l" rtl="0" eaLnBrk="1" hangingPunct="1">
              <a:spcBef>
                <a:spcPct val="50000"/>
              </a:spcBef>
              <a:buFont typeface="Wingdings" panose="05000000000000000000" pitchFamily="2" charset="2"/>
              <a:buChar char="Ø"/>
              <a:defRPr/>
            </a:pPr>
            <a:r>
              <a:rPr lang="en-US" sz="2600" dirty="0" smtClean="0">
                <a:latin typeface="+mj-lt"/>
                <a:cs typeface="Arial" panose="020B0604020202020204" pitchFamily="34" charset="0"/>
              </a:rPr>
              <a:t>The transition between the substates is driven by the surroundings’ </a:t>
            </a:r>
            <a:r>
              <a:rPr lang="en-US" sz="2600" b="1" dirty="0" smtClean="0">
                <a:solidFill>
                  <a:srgbClr val="FF0066"/>
                </a:solidFill>
                <a:latin typeface="+mj-lt"/>
                <a:cs typeface="Arial" panose="020B0604020202020204" pitchFamily="34" charset="0"/>
              </a:rPr>
              <a:t>thermal energy (</a:t>
            </a:r>
            <a:r>
              <a:rPr lang="en-US" sz="2600" b="1" i="1" dirty="0" err="1" smtClean="0">
                <a:solidFill>
                  <a:srgbClr val="FF0066"/>
                </a:solidFill>
                <a:latin typeface="+mj-lt"/>
                <a:cs typeface="Arial" panose="020B0604020202020204" pitchFamily="34" charset="0"/>
              </a:rPr>
              <a:t>k</a:t>
            </a:r>
            <a:r>
              <a:rPr lang="en-US" sz="2600" b="1" i="1" baseline="-25000" dirty="0" err="1" smtClean="0">
                <a:solidFill>
                  <a:srgbClr val="FF0066"/>
                </a:solidFill>
                <a:latin typeface="+mj-lt"/>
                <a:cs typeface="Arial" panose="020B0604020202020204" pitchFamily="34" charset="0"/>
              </a:rPr>
              <a:t>B</a:t>
            </a:r>
            <a:r>
              <a:rPr lang="en-US" sz="2600" b="1" i="1" dirty="0" err="1" smtClean="0">
                <a:solidFill>
                  <a:srgbClr val="FF0066"/>
                </a:solidFill>
                <a:latin typeface="+mj-lt"/>
                <a:cs typeface="Arial" panose="020B0604020202020204" pitchFamily="34" charset="0"/>
              </a:rPr>
              <a:t>T</a:t>
            </a:r>
            <a:r>
              <a:rPr lang="en-US" sz="2600" b="1" dirty="0" smtClean="0">
                <a:solidFill>
                  <a:srgbClr val="FF0066"/>
                </a:solidFill>
                <a:latin typeface="+mj-lt"/>
                <a:cs typeface="Arial" panose="020B0604020202020204" pitchFamily="34" charset="0"/>
              </a:rPr>
              <a:t>)</a:t>
            </a:r>
            <a:r>
              <a:rPr lang="en-US" sz="2600" dirty="0" smtClean="0">
                <a:latin typeface="+mj-lt"/>
                <a:cs typeface="Arial" panose="020B0604020202020204" pitchFamily="34" charset="0"/>
              </a:rPr>
              <a:t>, converted to </a:t>
            </a:r>
            <a:r>
              <a:rPr lang="en-US" sz="2600" b="1" dirty="0" smtClean="0">
                <a:solidFill>
                  <a:srgbClr val="FF0066"/>
                </a:solidFill>
                <a:latin typeface="+mj-lt"/>
                <a:cs typeface="Arial" panose="020B0604020202020204" pitchFamily="34" charset="0"/>
              </a:rPr>
              <a:t>kinetic energy (</a:t>
            </a:r>
            <a:r>
              <a:rPr lang="en-US" sz="2600" b="1" i="1" dirty="0" smtClean="0">
                <a:solidFill>
                  <a:srgbClr val="FF0066"/>
                </a:solidFill>
                <a:latin typeface="+mj-lt"/>
                <a:cs typeface="Arial" panose="020B0604020202020204" pitchFamily="34" charset="0"/>
              </a:rPr>
              <a:t>K</a:t>
            </a:r>
            <a:r>
              <a:rPr lang="en-US" sz="2600" b="1" dirty="0" smtClean="0">
                <a:solidFill>
                  <a:srgbClr val="FF0066"/>
                </a:solidFill>
                <a:latin typeface="+mj-lt"/>
                <a:cs typeface="Arial" panose="020B0604020202020204" pitchFamily="34" charset="0"/>
              </a:rPr>
              <a:t>) </a:t>
            </a:r>
            <a:r>
              <a:rPr lang="en-US" sz="2600" dirty="0" smtClean="0">
                <a:latin typeface="+mj-lt"/>
                <a:cs typeface="Arial" panose="020B0604020202020204" pitchFamily="34" charset="0"/>
              </a:rPr>
              <a:t>and then to atomic motions and bond vibrations: </a:t>
            </a:r>
          </a:p>
        </p:txBody>
      </p:sp>
      <p:grpSp>
        <p:nvGrpSpPr>
          <p:cNvPr id="20484" name="Group 14"/>
          <p:cNvGrpSpPr>
            <a:grpSpLocks/>
          </p:cNvGrpSpPr>
          <p:nvPr/>
        </p:nvGrpSpPr>
        <p:grpSpPr bwMode="auto">
          <a:xfrm>
            <a:off x="2067423" y="3224745"/>
            <a:ext cx="5152200" cy="2106613"/>
            <a:chOff x="157660" y="4099530"/>
            <a:chExt cx="5152278" cy="2106361"/>
          </a:xfrm>
        </p:grpSpPr>
        <p:sp>
          <p:nvSpPr>
            <p:cNvPr id="20486" name="Text Box 24"/>
            <p:cNvSpPr txBox="1">
              <a:spLocks noChangeArrowheads="1"/>
            </p:cNvSpPr>
            <p:nvPr/>
          </p:nvSpPr>
          <p:spPr bwMode="auto">
            <a:xfrm>
              <a:off x="408406" y="4099530"/>
              <a:ext cx="4901532" cy="90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lnSpc>
                  <a:spcPct val="150000"/>
                </a:lnSpc>
                <a:spcBef>
                  <a:spcPct val="50000"/>
                </a:spcBef>
                <a:buFontTx/>
                <a:buNone/>
              </a:pPr>
              <a:r>
                <a:rPr lang="en-US" altLang="en-US" sz="4000" i="1" dirty="0">
                  <a:cs typeface="Times New Roman (Hebrew)"/>
                </a:rPr>
                <a:t>K</a:t>
              </a:r>
              <a:r>
                <a:rPr lang="en-US" altLang="en-US" sz="4000" dirty="0">
                  <a:cs typeface="Times New Roman (Hebrew)"/>
                </a:rPr>
                <a:t> </a:t>
              </a:r>
              <a:r>
                <a:rPr lang="en-US" altLang="en-US" sz="4000" dirty="0">
                  <a:cs typeface="Times New Roman (Hebrew)"/>
                  <a:sym typeface="Symbol" panose="05050102010706020507" pitchFamily="18" charset="2"/>
                </a:rPr>
                <a:t> </a:t>
              </a:r>
              <a:r>
                <a:rPr lang="en-US" altLang="en-US" sz="4000" i="1" dirty="0" err="1">
                  <a:cs typeface="Times New Roman (Hebrew)"/>
                </a:rPr>
                <a:t>k</a:t>
              </a:r>
              <a:r>
                <a:rPr lang="en-US" altLang="en-US" sz="4000" i="1" baseline="-25000" dirty="0" err="1">
                  <a:cs typeface="Times New Roman (Hebrew)"/>
                </a:rPr>
                <a:t>B</a:t>
              </a:r>
              <a:r>
                <a:rPr lang="en-US" altLang="en-US" sz="4000" i="1" dirty="0" err="1">
                  <a:cs typeface="Times New Roman (Hebrew)"/>
                </a:rPr>
                <a:t>T</a:t>
              </a:r>
              <a:r>
                <a:rPr lang="en-US" altLang="en-US" sz="4000" dirty="0">
                  <a:cs typeface="Times New Roman (Hebrew)"/>
                </a:rPr>
                <a:t> = </a:t>
              </a:r>
              <a:r>
                <a:rPr lang="en-US" altLang="en-US" sz="4000" dirty="0" smtClean="0">
                  <a:cs typeface="Times New Roman" panose="02020603050405020304" pitchFamily="18" charset="0"/>
                </a:rPr>
                <a:t>½</a:t>
              </a:r>
              <a:r>
                <a:rPr lang="en-US" altLang="en-US" sz="4000" i="1" dirty="0" smtClean="0">
                  <a:cs typeface="Times New Roman (Hebrew)"/>
                </a:rPr>
                <a:t>mv</a:t>
              </a:r>
              <a:r>
                <a:rPr lang="en-US" altLang="en-US" sz="4000" i="1" baseline="30000" dirty="0" smtClean="0">
                  <a:cs typeface="Times New Roman (Hebrew)"/>
                </a:rPr>
                <a:t>2</a:t>
              </a:r>
              <a:endParaRPr lang="en-US" altLang="en-US" sz="4000" i="1" dirty="0">
                <a:cs typeface="Times New Roman (Hebrew)"/>
              </a:endParaRPr>
            </a:p>
          </p:txBody>
        </p:sp>
        <p:cxnSp>
          <p:nvCxnSpPr>
            <p:cNvPr id="20487" name="Straight Arrow Connector 15"/>
            <p:cNvCxnSpPr>
              <a:cxnSpLocks noChangeShapeType="1"/>
            </p:cNvCxnSpPr>
            <p:nvPr/>
          </p:nvCxnSpPr>
          <p:spPr bwMode="auto">
            <a:xfrm flipV="1">
              <a:off x="1336090" y="4978698"/>
              <a:ext cx="0" cy="481965"/>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488" name="TextBox 16"/>
            <p:cNvSpPr txBox="1">
              <a:spLocks noChangeArrowheads="1"/>
            </p:cNvSpPr>
            <p:nvPr/>
          </p:nvSpPr>
          <p:spPr bwMode="auto">
            <a:xfrm>
              <a:off x="157660" y="5374894"/>
              <a:ext cx="2623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400">
                  <a:cs typeface="Times New Roman (Hebrew)"/>
                </a:rPr>
                <a:t>Average kinetic energy</a:t>
              </a:r>
            </a:p>
          </p:txBody>
        </p:sp>
        <p:cxnSp>
          <p:nvCxnSpPr>
            <p:cNvPr id="20489" name="Straight Arrow Connector 17"/>
            <p:cNvCxnSpPr>
              <a:cxnSpLocks noChangeShapeType="1"/>
            </p:cNvCxnSpPr>
            <p:nvPr/>
          </p:nvCxnSpPr>
          <p:spPr bwMode="auto">
            <a:xfrm flipV="1">
              <a:off x="4269295" y="4970678"/>
              <a:ext cx="0" cy="481965"/>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490" name="TextBox 18"/>
            <p:cNvSpPr txBox="1">
              <a:spLocks noChangeArrowheads="1"/>
            </p:cNvSpPr>
            <p:nvPr/>
          </p:nvSpPr>
          <p:spPr bwMode="auto">
            <a:xfrm>
              <a:off x="4069431" y="5366874"/>
              <a:ext cx="11784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400">
                  <a:cs typeface="Times New Roman (Hebrew)"/>
                </a:rPr>
                <a:t>velocity</a:t>
              </a:r>
            </a:p>
          </p:txBody>
        </p:sp>
        <p:cxnSp>
          <p:nvCxnSpPr>
            <p:cNvPr id="20491" name="Straight Arrow Connector 19"/>
            <p:cNvCxnSpPr>
              <a:cxnSpLocks noChangeShapeType="1"/>
            </p:cNvCxnSpPr>
            <p:nvPr/>
          </p:nvCxnSpPr>
          <p:spPr bwMode="auto">
            <a:xfrm flipV="1">
              <a:off x="3988278" y="4953186"/>
              <a:ext cx="0" cy="853832"/>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492" name="TextBox 20"/>
            <p:cNvSpPr txBox="1">
              <a:spLocks noChangeArrowheads="1"/>
            </p:cNvSpPr>
            <p:nvPr/>
          </p:nvSpPr>
          <p:spPr bwMode="auto">
            <a:xfrm>
              <a:off x="3424005" y="5709501"/>
              <a:ext cx="11784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400">
                  <a:cs typeface="Times New Roman (Hebrew)"/>
                </a:rPr>
                <a:t>mass</a:t>
              </a:r>
            </a:p>
          </p:txBody>
        </p:sp>
      </p:grpSp>
      <p:sp>
        <p:nvSpPr>
          <p:cNvPr id="13" name="Rectangle 21"/>
          <p:cNvSpPr>
            <a:spLocks noChangeArrowheads="1"/>
          </p:cNvSpPr>
          <p:nvPr/>
        </p:nvSpPr>
        <p:spPr bwMode="auto">
          <a:xfrm>
            <a:off x="-1588" y="5583846"/>
            <a:ext cx="9145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dirty="0">
                <a:cs typeface="Times New Roman" panose="02020603050405020304" pitchFamily="18" charset="0"/>
              </a:rPr>
              <a:t>* The energy available for 1 </a:t>
            </a:r>
            <a:r>
              <a:rPr lang="en-US" altLang="en-US" sz="2400" dirty="0" err="1">
                <a:cs typeface="Times New Roman" panose="02020603050405020304" pitchFamily="18" charset="0"/>
              </a:rPr>
              <a:t>mol</a:t>
            </a:r>
            <a:r>
              <a:rPr lang="en-US" altLang="en-US" sz="2400" dirty="0">
                <a:cs typeface="Times New Roman" panose="02020603050405020304" pitchFamily="18" charset="0"/>
              </a:rPr>
              <a:t> of proteins is </a:t>
            </a:r>
            <a:r>
              <a:rPr lang="en-US" altLang="en-US" sz="2400" i="1" dirty="0">
                <a:cs typeface="Times New Roman" panose="02020603050405020304" pitchFamily="18" charset="0"/>
              </a:rPr>
              <a:t>RT</a:t>
            </a:r>
            <a:r>
              <a:rPr lang="en-US" altLang="en-US" sz="2400" dirty="0">
                <a:cs typeface="Times New Roman" panose="02020603050405020304" pitchFamily="18" charset="0"/>
              </a:rPr>
              <a:t> = 0.6 kcal/</a:t>
            </a:r>
            <a:r>
              <a:rPr lang="en-US" altLang="en-US" sz="2400" dirty="0" err="1">
                <a:cs typeface="Times New Roman" panose="02020603050405020304" pitchFamily="18" charset="0"/>
              </a:rPr>
              <a:t>mol</a:t>
            </a:r>
            <a:r>
              <a:rPr lang="en-US" altLang="en-US" sz="2400" dirty="0">
                <a:cs typeface="Times New Roman" panose="02020603050405020304" pitchFamily="18" charset="0"/>
              </a:rPr>
              <a:t> (25 °C</a:t>
            </a:r>
            <a:r>
              <a:rPr lang="en-US" altLang="en-US" sz="2400" dirty="0" smtClean="0">
                <a:cs typeface="Times New Roman" panose="02020603050405020304" pitchFamily="18" charset="0"/>
              </a:rPr>
              <a:t>). </a:t>
            </a:r>
            <a:r>
              <a:rPr lang="en-US" altLang="en-US" sz="2400" i="1" dirty="0" err="1" smtClean="0">
                <a:cs typeface="Times New Roman" panose="02020603050405020304" pitchFamily="18" charset="0"/>
              </a:rPr>
              <a:t>k</a:t>
            </a:r>
            <a:r>
              <a:rPr lang="en-US" altLang="en-US" sz="2400" i="1" baseline="-25000" dirty="0" err="1" smtClean="0">
                <a:cs typeface="Times New Roman" panose="02020603050405020304" pitchFamily="18" charset="0"/>
              </a:rPr>
              <a:t>B</a:t>
            </a:r>
            <a:r>
              <a:rPr lang="en-US" altLang="en-US" sz="2400" i="1" dirty="0" err="1" smtClean="0">
                <a:cs typeface="Times New Roman" panose="02020603050405020304" pitchFamily="18" charset="0"/>
              </a:rPr>
              <a:t>T</a:t>
            </a:r>
            <a:r>
              <a:rPr lang="en-US" altLang="en-US" sz="2400" dirty="0" smtClean="0">
                <a:cs typeface="Times New Roman" panose="02020603050405020304" pitchFamily="18" charset="0"/>
              </a:rPr>
              <a:t> is the energy available for one molecule (</a:t>
            </a:r>
            <a:r>
              <a:rPr lang="en-US" altLang="en-US" sz="2400" i="1" dirty="0" err="1" smtClean="0">
                <a:cs typeface="Times New Roman" panose="02020603050405020304" pitchFamily="18" charset="0"/>
              </a:rPr>
              <a:t>k</a:t>
            </a:r>
            <a:r>
              <a:rPr lang="en-US" altLang="en-US" sz="2400" i="1" baseline="-25000" dirty="0" err="1" smtClean="0">
                <a:cs typeface="Times New Roman" panose="02020603050405020304" pitchFamily="18" charset="0"/>
              </a:rPr>
              <a:t>B</a:t>
            </a:r>
            <a:r>
              <a:rPr lang="en-US" altLang="en-US" sz="2400" i="1" dirty="0" err="1" smtClean="0">
                <a:cs typeface="Times New Roman" panose="02020603050405020304" pitchFamily="18" charset="0"/>
              </a:rPr>
              <a:t>T</a:t>
            </a:r>
            <a:r>
              <a:rPr lang="en-US" altLang="en-US" sz="2400" dirty="0" smtClean="0">
                <a:cs typeface="Times New Roman" panose="02020603050405020304" pitchFamily="18" charset="0"/>
              </a:rPr>
              <a:t> = </a:t>
            </a:r>
            <a:r>
              <a:rPr lang="en-US" altLang="en-US" sz="2400" i="1" dirty="0" smtClean="0">
                <a:cs typeface="Times New Roman" panose="02020603050405020304" pitchFamily="18" charset="0"/>
              </a:rPr>
              <a:t>RT</a:t>
            </a:r>
            <a:r>
              <a:rPr lang="en-US" altLang="en-US" sz="2400" dirty="0" smtClean="0">
                <a:cs typeface="Times New Roman" panose="02020603050405020304" pitchFamily="18" charset="0"/>
              </a:rPr>
              <a:t>/</a:t>
            </a:r>
            <a:r>
              <a:rPr lang="en-US" altLang="en-US" sz="2400" i="1" dirty="0" smtClean="0">
                <a:cs typeface="Times New Roman" panose="02020603050405020304" pitchFamily="18" charset="0"/>
              </a:rPr>
              <a:t>N</a:t>
            </a:r>
            <a:r>
              <a:rPr lang="en-US" altLang="en-US" sz="2400" i="1" baseline="-25000" dirty="0" smtClean="0">
                <a:cs typeface="Times New Roman" panose="02020603050405020304" pitchFamily="18" charset="0"/>
              </a:rPr>
              <a:t>A</a:t>
            </a:r>
            <a:r>
              <a:rPr lang="en-US" altLang="en-US" sz="2400" dirty="0" smtClean="0">
                <a:cs typeface="Times New Roman" panose="02020603050405020304" pitchFamily="18" charset="0"/>
              </a:rPr>
              <a:t>)</a:t>
            </a:r>
            <a:endParaRPr lang="en-US" altLang="en-US" sz="24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Theories on protein dynamics</a:t>
            </a:r>
          </a:p>
        </p:txBody>
      </p:sp>
      <p:sp>
        <p:nvSpPr>
          <p:cNvPr id="22531" name="Text Box 5"/>
          <p:cNvSpPr txBox="1">
            <a:spLocks noChangeArrowheads="1"/>
          </p:cNvSpPr>
          <p:nvPr/>
        </p:nvSpPr>
        <p:spPr bwMode="auto">
          <a:xfrm>
            <a:off x="0" y="1092200"/>
            <a:ext cx="9259613" cy="506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Currently accepted theory</a:t>
            </a:r>
          </a:p>
          <a:p>
            <a:pPr lvl="1" algn="l" rtl="0" eaLnBrk="1" hangingPunct="1">
              <a:spcBef>
                <a:spcPct val="50000"/>
              </a:spcBef>
              <a:buFont typeface="Wingdings" panose="05000000000000000000" pitchFamily="2" charset="2"/>
              <a:buChar char="Ø"/>
            </a:pPr>
            <a:r>
              <a:rPr lang="en-US" altLang="en-US" sz="2600" dirty="0">
                <a:cs typeface="Times New Roman (Hebrew)"/>
              </a:rPr>
              <a:t>The probability (</a:t>
            </a:r>
            <a:r>
              <a:rPr lang="en-US" altLang="en-US" sz="2600" i="1" dirty="0">
                <a:cs typeface="Times New Roman (Hebrew)"/>
              </a:rPr>
              <a:t>P</a:t>
            </a:r>
            <a:r>
              <a:rPr lang="en-US" altLang="en-US" sz="2600" dirty="0">
                <a:cs typeface="Times New Roman (Hebrew)"/>
              </a:rPr>
              <a:t>) to acquire each conformation depends on its energy (</a:t>
            </a:r>
            <a:r>
              <a:rPr lang="el-GR" altLang="en-US" sz="2600" dirty="0">
                <a:cs typeface="Times New Roman (Hebrew)"/>
              </a:rPr>
              <a:t>Δ</a:t>
            </a:r>
            <a:r>
              <a:rPr lang="en-US" altLang="en-US" sz="2600" i="1" dirty="0">
                <a:cs typeface="Times New Roman (Hebrew)"/>
              </a:rPr>
              <a:t>G</a:t>
            </a:r>
            <a:r>
              <a:rPr lang="en-US" altLang="en-US" sz="2600" dirty="0">
                <a:cs typeface="Times New Roman (Hebrew)"/>
              </a:rPr>
              <a:t>):</a:t>
            </a:r>
          </a:p>
          <a:p>
            <a:pPr lvl="1" algn="l" rtl="0" eaLnBrk="1" hangingPunct="1">
              <a:spcBef>
                <a:spcPct val="50000"/>
              </a:spcBef>
              <a:buFont typeface="Wingdings" panose="05000000000000000000" pitchFamily="2" charset="2"/>
              <a:buChar char="Ø"/>
            </a:pPr>
            <a:endParaRPr lang="en-US" altLang="en-US" sz="2600" dirty="0">
              <a:cs typeface="Times New Roman (Hebrew)"/>
            </a:endParaRPr>
          </a:p>
          <a:p>
            <a:pPr lvl="1" algn="l" rtl="0" eaLnBrk="1" hangingPunct="1">
              <a:spcBef>
                <a:spcPct val="50000"/>
              </a:spcBef>
              <a:buFont typeface="Wingdings" panose="05000000000000000000" pitchFamily="2" charset="2"/>
              <a:buChar char="Ø"/>
            </a:pPr>
            <a:r>
              <a:rPr lang="en-US" altLang="en-US" sz="2600" dirty="0" smtClean="0">
                <a:cs typeface="Times New Roman (Hebrew)"/>
              </a:rPr>
              <a:t>The </a:t>
            </a:r>
            <a:r>
              <a:rPr lang="en-US" altLang="en-US" sz="2600" b="1" dirty="0">
                <a:solidFill>
                  <a:srgbClr val="FF0066"/>
                </a:solidFill>
                <a:cs typeface="Times New Roman (Hebrew)"/>
              </a:rPr>
              <a:t>native conformation </a:t>
            </a:r>
            <a:r>
              <a:rPr lang="en-US" altLang="en-US" sz="2600" dirty="0">
                <a:cs typeface="Times New Roman (Hebrew)"/>
              </a:rPr>
              <a:t>has the lowest energy </a:t>
            </a:r>
            <a:r>
              <a:rPr lang="en-US" altLang="en-US" sz="2600" dirty="0">
                <a:cs typeface="Times New Roman" panose="02020603050405020304" pitchFamily="18" charset="0"/>
                <a:sym typeface="Symbol" panose="05050102010706020507" pitchFamily="18" charset="2"/>
              </a:rPr>
              <a:t> </a:t>
            </a:r>
            <a:r>
              <a:rPr lang="en-US" altLang="en-US" sz="2600" b="1" dirty="0">
                <a:solidFill>
                  <a:srgbClr val="FF0066"/>
                </a:solidFill>
                <a:cs typeface="Times New Roman (Hebrew)"/>
              </a:rPr>
              <a:t>most populated</a:t>
            </a:r>
          </a:p>
          <a:p>
            <a:pPr lvl="1" algn="l" rtl="0" eaLnBrk="1" hangingPunct="1">
              <a:spcBef>
                <a:spcPct val="50000"/>
              </a:spcBef>
              <a:buFont typeface="Wingdings" panose="05000000000000000000" pitchFamily="2" charset="2"/>
              <a:buChar char="Ø"/>
            </a:pPr>
            <a:r>
              <a:rPr lang="en-US" altLang="en-US" sz="2600" dirty="0">
                <a:cs typeface="Times New Roman (Hebrew)"/>
              </a:rPr>
              <a:t>Other conformations are also sampled frequently, as long as they are within the </a:t>
            </a:r>
            <a:r>
              <a:rPr lang="en-US" altLang="en-US" sz="2600" b="1" i="1" dirty="0">
                <a:solidFill>
                  <a:srgbClr val="FF0066"/>
                </a:solidFill>
                <a:cs typeface="Times New Roman (Hebrew)"/>
              </a:rPr>
              <a:t>R</a:t>
            </a:r>
            <a:r>
              <a:rPr lang="en-US" altLang="en-US" sz="2600" b="1" i="1" dirty="0" smtClean="0">
                <a:solidFill>
                  <a:srgbClr val="FF0066"/>
                </a:solidFill>
                <a:cs typeface="Times New Roman (Hebrew)"/>
              </a:rPr>
              <a:t>T</a:t>
            </a:r>
            <a:r>
              <a:rPr lang="en-US" altLang="en-US" sz="2600" b="1" dirty="0" smtClean="0">
                <a:solidFill>
                  <a:srgbClr val="FF0066"/>
                </a:solidFill>
                <a:cs typeface="Times New Roman (Hebrew)"/>
              </a:rPr>
              <a:t> </a:t>
            </a:r>
            <a:r>
              <a:rPr lang="en-US" altLang="en-US" sz="2600" b="1" dirty="0">
                <a:solidFill>
                  <a:srgbClr val="FF0066"/>
                </a:solidFill>
                <a:cs typeface="Times New Roman (Hebrew)"/>
              </a:rPr>
              <a:t>range </a:t>
            </a:r>
            <a:r>
              <a:rPr lang="en-US" altLang="en-US" sz="2000" dirty="0">
                <a:cs typeface="Times New Roman (Hebrew)"/>
              </a:rPr>
              <a:t>(energy ≤ 0.6 kcal higher than that of the native structure)</a:t>
            </a:r>
            <a:r>
              <a:rPr lang="en-US" altLang="en-US" sz="2400" dirty="0">
                <a:cs typeface="Times New Roman (Hebrew)"/>
              </a:rPr>
              <a:t> </a:t>
            </a:r>
            <a:endParaRPr lang="en-US" altLang="en-US" sz="2400" dirty="0" smtClean="0">
              <a:cs typeface="Times New Roman (Hebrew)"/>
            </a:endParaRPr>
          </a:p>
          <a:p>
            <a:pPr lvl="1" algn="l" rtl="0" eaLnBrk="1" hangingPunct="1">
              <a:spcBef>
                <a:spcPct val="50000"/>
              </a:spcBef>
              <a:buFont typeface="Wingdings" panose="05000000000000000000" pitchFamily="2" charset="2"/>
              <a:buChar char="Ø"/>
            </a:pPr>
            <a:r>
              <a:rPr lang="en-US" altLang="en-US" sz="2600" b="1" dirty="0" smtClean="0">
                <a:solidFill>
                  <a:srgbClr val="FF0066"/>
                </a:solidFill>
                <a:cs typeface="Times New Roman (Hebrew)"/>
              </a:rPr>
              <a:t>Ligand binding </a:t>
            </a:r>
            <a:r>
              <a:rPr lang="en-US" altLang="en-US" sz="2600" dirty="0" smtClean="0">
                <a:cs typeface="Times New Roman (Hebrew)"/>
              </a:rPr>
              <a:t>may stabilize </a:t>
            </a:r>
            <a:r>
              <a:rPr lang="en-US" altLang="en-US" sz="2600" b="1" dirty="0" smtClean="0">
                <a:solidFill>
                  <a:srgbClr val="FF0066"/>
                </a:solidFill>
                <a:cs typeface="Times New Roman (Hebrew)"/>
              </a:rPr>
              <a:t>higher-energy conformations</a:t>
            </a:r>
            <a:endParaRPr lang="en-US" altLang="en-US" sz="2600" b="1" i="1" dirty="0">
              <a:solidFill>
                <a:srgbClr val="FF0066"/>
              </a:solidFill>
              <a:cs typeface="Times New Roman (Hebrew)"/>
            </a:endParaRPr>
          </a:p>
        </p:txBody>
      </p:sp>
      <p:sp>
        <p:nvSpPr>
          <p:cNvPr id="22532" name="Rectangle 3"/>
          <p:cNvSpPr>
            <a:spLocks noChangeArrowheads="1"/>
          </p:cNvSpPr>
          <p:nvPr/>
        </p:nvSpPr>
        <p:spPr bwMode="auto">
          <a:xfrm>
            <a:off x="3323696" y="2458509"/>
            <a:ext cx="29892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4400" i="1" dirty="0">
                <a:cs typeface="Times New Roman" panose="02020603050405020304" pitchFamily="18" charset="0"/>
              </a:rPr>
              <a:t>P</a:t>
            </a:r>
            <a:r>
              <a:rPr lang="en-US" altLang="en-US" sz="4400" dirty="0">
                <a:cs typeface="Times New Roman" panose="02020603050405020304" pitchFamily="18" charset="0"/>
              </a:rPr>
              <a:t> </a:t>
            </a:r>
            <a:r>
              <a:rPr lang="en-US" altLang="en-US" sz="4400" dirty="0">
                <a:cs typeface="Times New Roman" panose="02020603050405020304" pitchFamily="18" charset="0"/>
                <a:sym typeface="Symbol" panose="05050102010706020507" pitchFamily="18" charset="2"/>
              </a:rPr>
              <a:t></a:t>
            </a:r>
            <a:r>
              <a:rPr lang="en-US" altLang="en-US" sz="4400" dirty="0">
                <a:cs typeface="Times New Roman" panose="02020603050405020304" pitchFamily="18" charset="0"/>
              </a:rPr>
              <a:t> e</a:t>
            </a:r>
            <a:r>
              <a:rPr lang="en-US" altLang="en-US" sz="4400" baseline="30000" dirty="0">
                <a:cs typeface="Times New Roman" panose="02020603050405020304" pitchFamily="18" charset="0"/>
              </a:rPr>
              <a:t> (-Δ</a:t>
            </a:r>
            <a:r>
              <a:rPr lang="en-US" altLang="en-US" sz="4400" i="1" baseline="30000" dirty="0">
                <a:cs typeface="Times New Roman" panose="02020603050405020304" pitchFamily="18" charset="0"/>
              </a:rPr>
              <a:t>G</a:t>
            </a:r>
            <a:r>
              <a:rPr lang="en-US" altLang="en-US" sz="4400" baseline="30000" dirty="0">
                <a:cs typeface="Times New Roman" panose="02020603050405020304" pitchFamily="18" charset="0"/>
              </a:rPr>
              <a:t>/</a:t>
            </a:r>
            <a:r>
              <a:rPr lang="en-US" altLang="en-US" sz="4400" i="1" baseline="30000" dirty="0">
                <a:cs typeface="Times New Roman" panose="02020603050405020304" pitchFamily="18" charset="0"/>
              </a:rPr>
              <a:t>RT</a:t>
            </a:r>
            <a:r>
              <a:rPr lang="en-US" altLang="en-US" sz="4400" baseline="30000" dirty="0">
                <a:cs typeface="Times New Roman" panose="02020603050405020304" pitchFamily="18" charset="0"/>
              </a:rPr>
              <a:t>)</a:t>
            </a:r>
            <a:endParaRPr lang="en-US" altLang="en-US" sz="44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biological significance of thermally-induced conformational changes</a:t>
            </a:r>
          </a:p>
        </p:txBody>
      </p:sp>
      <p:sp>
        <p:nvSpPr>
          <p:cNvPr id="24579" name="Text Box 8"/>
          <p:cNvSpPr txBox="1">
            <a:spLocks noChangeArrowheads="1"/>
          </p:cNvSpPr>
          <p:nvPr/>
        </p:nvSpPr>
        <p:spPr bwMode="auto">
          <a:xfrm>
            <a:off x="130175" y="1609725"/>
            <a:ext cx="8613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AutoNum type="arabicPeriod"/>
            </a:pPr>
            <a:r>
              <a:rPr lang="en-US" altLang="en-US" sz="2400" b="1">
                <a:solidFill>
                  <a:srgbClr val="339933"/>
                </a:solidFill>
                <a:latin typeface="Arial" panose="020B0604020202020204" pitchFamily="34" charset="0"/>
                <a:cs typeface="Times New Roman (Hebrew)"/>
              </a:rPr>
              <a:t>Changing active site properties</a:t>
            </a:r>
          </a:p>
          <a:p>
            <a:pPr lvl="1" algn="l" rtl="0" eaLnBrk="1" hangingPunct="1">
              <a:spcBef>
                <a:spcPct val="50000"/>
              </a:spcBef>
              <a:buFont typeface="Wingdings" panose="05000000000000000000" pitchFamily="2" charset="2"/>
              <a:buChar char="Ø"/>
            </a:pPr>
            <a:r>
              <a:rPr lang="en-US" altLang="en-US" sz="2400">
                <a:cs typeface="Times New Roman (Hebrew)"/>
              </a:rPr>
              <a:t>Conformational change </a:t>
            </a:r>
            <a:r>
              <a:rPr lang="en-US" altLang="en-US" sz="2400">
                <a:cs typeface="Times New Roman (Hebrew)"/>
                <a:sym typeface="Symbol" panose="05050102010706020507" pitchFamily="18" charset="2"/>
              </a:rPr>
              <a:t> change in </a:t>
            </a:r>
            <a:r>
              <a:rPr lang="el-GR" altLang="en-US" sz="2400">
                <a:cs typeface="Times New Roman (Hebrew)"/>
                <a:sym typeface="Symbol" panose="05050102010706020507" pitchFamily="18" charset="2"/>
              </a:rPr>
              <a:t>ε</a:t>
            </a:r>
            <a:r>
              <a:rPr lang="en-US" altLang="en-US" sz="2400">
                <a:cs typeface="Times New Roman (Hebrew)"/>
                <a:sym typeface="Symbol" panose="05050102010706020507" pitchFamily="18" charset="2"/>
              </a:rPr>
              <a:t>  change in </a:t>
            </a:r>
            <a:r>
              <a:rPr lang="el-GR" altLang="en-US" sz="2400">
                <a:cs typeface="Times New Roman (Hebrew)"/>
                <a:sym typeface="Symbol" panose="05050102010706020507" pitchFamily="18" charset="2"/>
              </a:rPr>
              <a:t>Φ</a:t>
            </a:r>
            <a:endParaRPr lang="en-US" altLang="en-US" sz="2400">
              <a:cs typeface="Times New Roman (Hebrew)"/>
            </a:endParaRPr>
          </a:p>
        </p:txBody>
      </p:sp>
      <p:grpSp>
        <p:nvGrpSpPr>
          <p:cNvPr id="24580" name="Group 1"/>
          <p:cNvGrpSpPr>
            <a:grpSpLocks/>
          </p:cNvGrpSpPr>
          <p:nvPr/>
        </p:nvGrpSpPr>
        <p:grpSpPr bwMode="auto">
          <a:xfrm>
            <a:off x="1557602" y="2722163"/>
            <a:ext cx="5758920" cy="3720762"/>
            <a:chOff x="1268413" y="2762500"/>
            <a:chExt cx="6340475" cy="4057064"/>
          </a:xfrm>
        </p:grpSpPr>
        <p:grpSp>
          <p:nvGrpSpPr>
            <p:cNvPr id="24581" name="Group 6"/>
            <p:cNvGrpSpPr>
              <a:grpSpLocks/>
            </p:cNvGrpSpPr>
            <p:nvPr/>
          </p:nvGrpSpPr>
          <p:grpSpPr bwMode="auto">
            <a:xfrm>
              <a:off x="1268413" y="2762500"/>
              <a:ext cx="6340475" cy="3551237"/>
              <a:chOff x="856" y="613"/>
              <a:chExt cx="3994" cy="2237"/>
            </a:xfrm>
          </p:grpSpPr>
          <p:pic>
            <p:nvPicPr>
              <p:cNvPr id="245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 y="613"/>
                <a:ext cx="3994" cy="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Oval 4"/>
              <p:cNvSpPr>
                <a:spLocks noChangeArrowheads="1"/>
              </p:cNvSpPr>
              <p:nvPr/>
            </p:nvSpPr>
            <p:spPr bwMode="auto">
              <a:xfrm>
                <a:off x="1563" y="1307"/>
                <a:ext cx="517" cy="506"/>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24585" name="Oval 5"/>
              <p:cNvSpPr>
                <a:spLocks noChangeArrowheads="1"/>
              </p:cNvSpPr>
              <p:nvPr/>
            </p:nvSpPr>
            <p:spPr bwMode="auto">
              <a:xfrm>
                <a:off x="3515" y="1227"/>
                <a:ext cx="517" cy="506"/>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grpSp>
        <p:sp>
          <p:nvSpPr>
            <p:cNvPr id="24582" name="TextBox 7"/>
            <p:cNvSpPr txBox="1">
              <a:spLocks noChangeArrowheads="1"/>
            </p:cNvSpPr>
            <p:nvPr/>
          </p:nvSpPr>
          <p:spPr bwMode="auto">
            <a:xfrm>
              <a:off x="3435349" y="6357601"/>
              <a:ext cx="2346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latin typeface="Arial" panose="020B0604020202020204" pitchFamily="34" charset="0"/>
                  <a:cs typeface="Times New Roman (Hebrew)"/>
                </a:rPr>
                <a:t>Cytochrome c</a:t>
              </a:r>
              <a:endParaRPr lang="he-IL" altLang="en-US" sz="2400" dirty="0">
                <a:latin typeface="Arial" panose="020B0604020202020204" pitchFamily="34" charset="0"/>
                <a:cs typeface="Times New Roman (Hebrew)"/>
              </a:endParaRPr>
            </a:p>
          </p:txBody>
        </p:sp>
      </p:grpSp>
      <p:sp>
        <p:nvSpPr>
          <p:cNvPr id="2" name="Rectangle 1"/>
          <p:cNvSpPr/>
          <p:nvPr/>
        </p:nvSpPr>
        <p:spPr>
          <a:xfrm>
            <a:off x="5815280" y="6437766"/>
            <a:ext cx="3324886" cy="369332"/>
          </a:xfrm>
          <a:prstGeom prst="rect">
            <a:avLst/>
          </a:prstGeom>
        </p:spPr>
        <p:txBody>
          <a:bodyPr wrap="square">
            <a:spAutoFit/>
          </a:bodyPr>
          <a:lstStyle/>
          <a:p>
            <a:r>
              <a:rPr lang="en-US" sz="1800" i="1" dirty="0">
                <a:latin typeface="Calibri" panose="020F0502020204030204" pitchFamily="34" charset="0"/>
                <a:ea typeface="Calibri" panose="020F0502020204030204" pitchFamily="34" charset="0"/>
                <a:cs typeface="Arial" panose="020B0604020202020204" pitchFamily="34" charset="0"/>
              </a:rPr>
              <a:t>J. Phys. Chem.</a:t>
            </a:r>
            <a:r>
              <a:rPr lang="en-US" sz="1800" dirty="0">
                <a:latin typeface="Calibri" panose="020F0502020204030204" pitchFamily="34" charset="0"/>
                <a:ea typeface="Calibri" panose="020F0502020204030204" pitchFamily="34" charset="0"/>
                <a:cs typeface="Arial" panose="020B0604020202020204" pitchFamily="34" charset="0"/>
              </a:rPr>
              <a:t> </a:t>
            </a:r>
            <a:r>
              <a:rPr lang="en-US" sz="1800" dirty="0" smtClean="0">
                <a:latin typeface="Calibri" panose="020F0502020204030204" pitchFamily="34" charset="0"/>
                <a:ea typeface="Calibri" panose="020F0502020204030204" pitchFamily="34" charset="0"/>
                <a:cs typeface="Arial" panose="020B0604020202020204" pitchFamily="34" charset="0"/>
              </a:rPr>
              <a:t>(1998) 100</a:t>
            </a:r>
            <a:r>
              <a:rPr lang="en-US" sz="1800" dirty="0">
                <a:latin typeface="Calibri" panose="020F0502020204030204" pitchFamily="34" charset="0"/>
                <a:ea typeface="Calibri" panose="020F0502020204030204" pitchFamily="34" charset="0"/>
                <a:cs typeface="Arial" panose="020B0604020202020204" pitchFamily="34" charset="0"/>
              </a:rPr>
              <a:t>: </a:t>
            </a:r>
            <a:r>
              <a:rPr lang="en-US" sz="1800" dirty="0" smtClean="0">
                <a:latin typeface="Calibri" panose="020F0502020204030204" pitchFamily="34" charset="0"/>
                <a:ea typeface="Calibri" panose="020F0502020204030204" pitchFamily="34" charset="0"/>
                <a:cs typeface="Arial" panose="020B0604020202020204" pitchFamily="34" charset="0"/>
              </a:rPr>
              <a:t>10793</a:t>
            </a:r>
            <a:endParaRPr lang="en-US"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biological significance of thermally-induced conformational changes</a:t>
            </a:r>
          </a:p>
        </p:txBody>
      </p:sp>
      <p:sp>
        <p:nvSpPr>
          <p:cNvPr id="26627" name="Text Box 7"/>
          <p:cNvSpPr txBox="1">
            <a:spLocks noChangeArrowheads="1"/>
          </p:cNvSpPr>
          <p:nvPr/>
        </p:nvSpPr>
        <p:spPr bwMode="auto">
          <a:xfrm>
            <a:off x="130175" y="1433513"/>
            <a:ext cx="86137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628650" indent="-3429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50000"/>
              </a:lnSpc>
              <a:spcBef>
                <a:spcPct val="50000"/>
              </a:spcBef>
              <a:buFontTx/>
              <a:buAutoNum type="arabicPeriod" startAt="2"/>
            </a:pPr>
            <a:r>
              <a:rPr lang="en-US" altLang="en-US" sz="2600" b="1">
                <a:solidFill>
                  <a:srgbClr val="339933"/>
                </a:solidFill>
                <a:latin typeface="Arial" panose="020B0604020202020204" pitchFamily="34" charset="0"/>
                <a:cs typeface="Times New Roman (Hebrew)"/>
              </a:rPr>
              <a:t>Facilitating substrate diffusion into buried active site </a:t>
            </a:r>
          </a:p>
          <a:p>
            <a:pPr lvl="1" algn="l" rtl="0" eaLnBrk="1" hangingPunct="1">
              <a:lnSpc>
                <a:spcPct val="150000"/>
              </a:lnSpc>
              <a:spcBef>
                <a:spcPct val="50000"/>
              </a:spcBef>
              <a:buFont typeface="Wingdings" panose="05000000000000000000" pitchFamily="2" charset="2"/>
              <a:buChar char="Ø"/>
            </a:pPr>
            <a:r>
              <a:rPr lang="en-US" altLang="en-US" sz="2600">
                <a:cs typeface="Times New Roman (Hebrew)"/>
              </a:rPr>
              <a:t>ps-ns </a:t>
            </a:r>
            <a:r>
              <a:rPr lang="en-US" altLang="en-US" sz="2600" b="1">
                <a:solidFill>
                  <a:srgbClr val="FF0066"/>
                </a:solidFill>
                <a:cs typeface="Times New Roman (Hebrew)"/>
              </a:rPr>
              <a:t>‘breathing’ </a:t>
            </a:r>
            <a:r>
              <a:rPr lang="en-US" altLang="en-US" sz="2600">
                <a:cs typeface="Times New Roman (Hebrew)"/>
                <a:sym typeface="Symbol" panose="05050102010706020507" pitchFamily="18" charset="2"/>
              </a:rPr>
              <a:t> transient voids from surface to core</a:t>
            </a:r>
            <a:endParaRPr lang="en-US" altLang="en-US" sz="2600">
              <a:cs typeface="Times New Roman (Hebrew)"/>
            </a:endParaRPr>
          </a:p>
          <a:p>
            <a:pPr algn="l" rtl="0" eaLnBrk="1" hangingPunct="1">
              <a:lnSpc>
                <a:spcPct val="150000"/>
              </a:lnSpc>
              <a:spcBef>
                <a:spcPct val="50000"/>
              </a:spcBef>
              <a:buFontTx/>
              <a:buAutoNum type="arabicPeriod" startAt="3"/>
            </a:pPr>
            <a:r>
              <a:rPr lang="en-US" altLang="en-US" sz="2600" b="1">
                <a:solidFill>
                  <a:srgbClr val="339933"/>
                </a:solidFill>
                <a:latin typeface="Arial" panose="020B0604020202020204" pitchFamily="34" charset="0"/>
                <a:cs typeface="Times New Roman (Hebrew)"/>
              </a:rPr>
              <a:t>Amplifying short thermal fluctuations </a:t>
            </a:r>
          </a:p>
          <a:p>
            <a:pPr lvl="1" algn="l" rtl="0" eaLnBrk="1" hangingPunct="1">
              <a:lnSpc>
                <a:spcPct val="150000"/>
              </a:lnSpc>
              <a:spcBef>
                <a:spcPct val="50000"/>
              </a:spcBef>
              <a:buFont typeface="Wingdings" panose="05000000000000000000" pitchFamily="2" charset="2"/>
              <a:buChar char="Ø"/>
            </a:pPr>
            <a:r>
              <a:rPr lang="en-US" altLang="en-US" sz="2600">
                <a:cs typeface="Times New Roman (Hebrew)"/>
                <a:sym typeface="Symbol" panose="05050102010706020507" pitchFamily="18" charset="2"/>
              </a:rPr>
              <a:t>Cooperative ps-ns motions  larger, </a:t>
            </a:r>
            <a:r>
              <a:rPr lang="en-US" altLang="en-US" sz="2600">
                <a:cs typeface="Times New Roman (Hebrew)"/>
              </a:rPr>
              <a:t>μs-ms motions (e.g. active site opening)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2735" y="2967053"/>
            <a:ext cx="4391554" cy="352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6"/>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biological significance of thermally-induced conformational changes</a:t>
            </a:r>
          </a:p>
        </p:txBody>
      </p:sp>
      <p:sp>
        <p:nvSpPr>
          <p:cNvPr id="20" name="Text Box 7"/>
          <p:cNvSpPr txBox="1">
            <a:spLocks noChangeArrowheads="1"/>
          </p:cNvSpPr>
          <p:nvPr/>
        </p:nvSpPr>
        <p:spPr bwMode="auto">
          <a:xfrm>
            <a:off x="130175" y="1481138"/>
            <a:ext cx="90138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14350" indent="-514350" algn="l" eaLnBrk="1" hangingPunct="1">
              <a:spcBef>
                <a:spcPct val="50000"/>
              </a:spcBef>
              <a:buFont typeface="+mj-lt"/>
              <a:buAutoNum type="arabicPeriod" startAt="4"/>
              <a:defRPr/>
            </a:pP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Optimization of quantum tunneling events</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Times New Roman" panose="02020603050405020304" pitchFamily="18" charset="0"/>
              </a:rPr>
              <a:t>H</a:t>
            </a:r>
            <a:r>
              <a:rPr lang="en-US" altLang="en-US" sz="2600" baseline="30000" dirty="0" smtClean="0">
                <a:latin typeface="+mj-lt"/>
                <a:ea typeface="Times New Roman (Hebrew)" charset="0"/>
                <a:cs typeface="Times New Roman" panose="02020603050405020304" pitchFamily="18" charset="0"/>
              </a:rPr>
              <a:t>+</a:t>
            </a:r>
            <a:r>
              <a:rPr lang="en-US" altLang="en-US" sz="2600" dirty="0" smtClean="0">
                <a:latin typeface="+mj-lt"/>
                <a:ea typeface="Times New Roman (Hebrew)" charset="0"/>
                <a:cs typeface="Times New Roman" panose="02020603050405020304" pitchFamily="18" charset="0"/>
              </a:rPr>
              <a:t>/H</a:t>
            </a:r>
            <a:r>
              <a:rPr lang="en-US" altLang="en-US" sz="2600" baseline="30000" dirty="0" smtClean="0">
                <a:latin typeface="+mj-lt"/>
                <a:ea typeface="Times New Roman (Hebrew)" charset="0"/>
                <a:cs typeface="Times New Roman" panose="02020603050405020304" pitchFamily="18" charset="0"/>
              </a:rPr>
              <a:t>-</a:t>
            </a:r>
            <a:r>
              <a:rPr lang="en-US" altLang="en-US" sz="2600" dirty="0" smtClean="0">
                <a:latin typeface="+mj-lt"/>
                <a:ea typeface="Times New Roman (Hebrew)" charset="0"/>
                <a:cs typeface="Times New Roman" panose="02020603050405020304" pitchFamily="18" charset="0"/>
              </a:rPr>
              <a:t>/</a:t>
            </a:r>
            <a:r>
              <a:rPr lang="en-US" altLang="en-US" sz="2600" dirty="0" smtClean="0">
                <a:ea typeface="Times New Roman (Hebrew)" charset="0"/>
                <a:cs typeface="Times New Roman" panose="02020603050405020304" pitchFamily="18" charset="0"/>
              </a:rPr>
              <a:t>H∙ </a:t>
            </a:r>
            <a:r>
              <a:rPr lang="en-US" altLang="en-US" sz="2600" dirty="0" smtClean="0">
                <a:latin typeface="+mj-lt"/>
                <a:ea typeface="Times New Roman (Hebrew)" charset="0"/>
                <a:cs typeface="Times New Roman" panose="02020603050405020304" pitchFamily="18" charset="0"/>
              </a:rPr>
              <a:t>may transfer between protein/ligand groups despite large energy barriers, by QM tunneling</a:t>
            </a:r>
            <a:r>
              <a:rPr lang="en-US" altLang="en-US" sz="2600" b="1" dirty="0" smtClean="0">
                <a:solidFill>
                  <a:srgbClr val="339933"/>
                </a:solidFill>
                <a:latin typeface="+mj-lt"/>
                <a:ea typeface="Times New Roman (Hebrew)" charset="0"/>
              </a:rPr>
              <a:t> </a:t>
            </a:r>
          </a:p>
        </p:txBody>
      </p:sp>
      <p:sp>
        <p:nvSpPr>
          <p:cNvPr id="2" name="TextBox 1"/>
          <p:cNvSpPr txBox="1"/>
          <p:nvPr/>
        </p:nvSpPr>
        <p:spPr>
          <a:xfrm>
            <a:off x="5606429" y="4361696"/>
            <a:ext cx="3537571" cy="369332"/>
          </a:xfrm>
          <a:prstGeom prst="rect">
            <a:avLst/>
          </a:prstGeom>
          <a:noFill/>
        </p:spPr>
        <p:txBody>
          <a:bodyPr wrap="none" rtlCol="0">
            <a:spAutoFit/>
          </a:bodyPr>
          <a:lstStyle/>
          <a:p>
            <a:r>
              <a:rPr lang="en-US" sz="1800" dirty="0"/>
              <a:t>Cranberry </a:t>
            </a:r>
            <a:r>
              <a:rPr lang="en-US" sz="1800" dirty="0" smtClean="0"/>
              <a:t>(2008) Wikimedia (</a:t>
            </a:r>
            <a:r>
              <a:rPr lang="en-US" sz="1800" dirty="0" smtClean="0">
                <a:hlinkClick r:id="rId4"/>
              </a:rPr>
              <a:t>URL</a:t>
            </a:r>
            <a:r>
              <a:rPr lang="en-US" sz="1800" dirty="0" smtClean="0"/>
              <a:t>)</a:t>
            </a:r>
            <a:endParaRPr lang="en-US"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biological significance of thermally-induced conformational changes</a:t>
            </a:r>
          </a:p>
        </p:txBody>
      </p:sp>
      <p:sp>
        <p:nvSpPr>
          <p:cNvPr id="8" name="Text Box 7"/>
          <p:cNvSpPr txBox="1">
            <a:spLocks noChangeArrowheads="1"/>
          </p:cNvSpPr>
          <p:nvPr/>
        </p:nvSpPr>
        <p:spPr bwMode="auto">
          <a:xfrm>
            <a:off x="130175" y="1481138"/>
            <a:ext cx="86137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14350" indent="-514350" algn="l" eaLnBrk="1" hangingPunct="1">
              <a:spcBef>
                <a:spcPct val="50000"/>
              </a:spcBef>
              <a:buFont typeface="+mj-lt"/>
              <a:buAutoNum type="arabicPeriod" startAt="4"/>
              <a:defRPr/>
            </a:pP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Optimization of quantum tunneling events</a:t>
            </a:r>
          </a:p>
          <a:p>
            <a:pPr lvl="1" algn="l" eaLnBrk="1" hangingPunct="1">
              <a:spcBef>
                <a:spcPct val="50000"/>
              </a:spcBef>
              <a:buFont typeface="Wingdings" panose="05000000000000000000" pitchFamily="2" charset="2"/>
              <a:buChar char="Ø"/>
              <a:defRPr/>
            </a:pPr>
            <a:r>
              <a:rPr lang="en-US" altLang="en-US" sz="2600" u="sng" dirty="0" smtClean="0">
                <a:latin typeface="+mj-lt"/>
                <a:ea typeface="Times New Roman (Hebrew)" charset="0"/>
                <a:cs typeface="Times New Roman" panose="02020603050405020304" pitchFamily="18" charset="0"/>
              </a:rPr>
              <a:t>Mechanism</a:t>
            </a:r>
            <a:r>
              <a:rPr lang="en-US" altLang="en-US" sz="2600" dirty="0" smtClean="0">
                <a:latin typeface="+mj-lt"/>
                <a:ea typeface="Times New Roman (Hebrew)" charset="0"/>
                <a:cs typeface="Times New Roman" panose="02020603050405020304" pitchFamily="18" charset="0"/>
              </a:rPr>
              <a:t>: H only has to gain sufficient energy to reach the point when its wavelength exceeds the barrier’s width</a:t>
            </a:r>
            <a:endParaRPr lang="en-US" altLang="en-US" sz="2600" b="1" dirty="0" smtClean="0">
              <a:solidFill>
                <a:srgbClr val="339933"/>
              </a:solidFill>
              <a:latin typeface="+mj-lt"/>
              <a:ea typeface="Times New Roman (Hebrew)" charset="0"/>
            </a:endParaRPr>
          </a:p>
        </p:txBody>
      </p:sp>
      <p:grpSp>
        <p:nvGrpSpPr>
          <p:cNvPr id="2" name="Group 1"/>
          <p:cNvGrpSpPr/>
          <p:nvPr/>
        </p:nvGrpSpPr>
        <p:grpSpPr>
          <a:xfrm>
            <a:off x="1805099" y="2973388"/>
            <a:ext cx="4721232" cy="3596835"/>
            <a:chOff x="1805099" y="2973388"/>
            <a:chExt cx="4721232" cy="3596835"/>
          </a:xfrm>
        </p:grpSpPr>
        <p:pic>
          <p:nvPicPr>
            <p:cNvPr id="307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5099" y="2973388"/>
              <a:ext cx="4721232" cy="35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1"/>
            <p:cNvSpPr txBox="1">
              <a:spLocks noChangeArrowheads="1"/>
            </p:cNvSpPr>
            <p:nvPr/>
          </p:nvSpPr>
          <p:spPr bwMode="auto">
            <a:xfrm>
              <a:off x="2891960" y="5004960"/>
              <a:ext cx="1274170" cy="4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a:cs typeface="Times New Roman (Hebrew)"/>
                </a:rPr>
                <a:t>X-</a:t>
              </a:r>
              <a:r>
                <a:rPr lang="en-US" altLang="en-US" sz="2400">
                  <a:solidFill>
                    <a:srgbClr val="FF0000"/>
                  </a:solidFill>
                  <a:cs typeface="Times New Roman (Hebrew)"/>
                </a:rPr>
                <a:t>H</a:t>
              </a:r>
              <a:r>
                <a:rPr lang="en-US" altLang="en-US" sz="2400">
                  <a:cs typeface="Times New Roman (Hebrew)"/>
                </a:rPr>
                <a:t>  Y</a:t>
              </a:r>
            </a:p>
          </p:txBody>
        </p:sp>
        <p:sp>
          <p:nvSpPr>
            <p:cNvPr id="30727" name="TextBox 9"/>
            <p:cNvSpPr txBox="1">
              <a:spLocks noChangeArrowheads="1"/>
            </p:cNvSpPr>
            <p:nvPr/>
          </p:nvSpPr>
          <p:spPr bwMode="auto">
            <a:xfrm>
              <a:off x="4981539" y="5596068"/>
              <a:ext cx="1476154" cy="4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a:cs typeface="Times New Roman (Hebrew)"/>
                </a:rPr>
                <a:t>X  </a:t>
              </a:r>
              <a:r>
                <a:rPr lang="en-US" altLang="en-US" sz="2400">
                  <a:solidFill>
                    <a:srgbClr val="FF0000"/>
                  </a:solidFill>
                  <a:cs typeface="Times New Roman (Hebrew)"/>
                </a:rPr>
                <a:t>H</a:t>
              </a:r>
              <a:r>
                <a:rPr lang="en-US" altLang="en-US" sz="2400">
                  <a:cs typeface="Times New Roman (Hebrew)"/>
                </a:rPr>
                <a:t>-Y</a:t>
              </a:r>
            </a:p>
          </p:txBody>
        </p:sp>
        <p:sp>
          <p:nvSpPr>
            <p:cNvPr id="30728" name="TextBox 11"/>
            <p:cNvSpPr txBox="1">
              <a:spLocks noChangeArrowheads="1"/>
            </p:cNvSpPr>
            <p:nvPr/>
          </p:nvSpPr>
          <p:spPr bwMode="auto">
            <a:xfrm>
              <a:off x="3894783" y="3020907"/>
              <a:ext cx="1274170" cy="4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dirty="0">
                  <a:cs typeface="Times New Roman (Hebrew)"/>
                </a:rPr>
                <a:t>X-</a:t>
              </a:r>
              <a:r>
                <a:rPr lang="en-US" altLang="en-US" sz="2400" dirty="0">
                  <a:solidFill>
                    <a:srgbClr val="FF0000"/>
                  </a:solidFill>
                  <a:cs typeface="Times New Roman (Hebrew)"/>
                </a:rPr>
                <a:t>H</a:t>
              </a:r>
              <a:r>
                <a:rPr lang="en-US" altLang="en-US" sz="2400" dirty="0">
                  <a:cs typeface="Times New Roman (Hebrew)"/>
                </a:rPr>
                <a:t>-Y</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6"/>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biological significance of thermally-induced conformational changes</a:t>
            </a:r>
          </a:p>
        </p:txBody>
      </p:sp>
      <p:sp>
        <p:nvSpPr>
          <p:cNvPr id="8" name="Text Box 7"/>
          <p:cNvSpPr txBox="1">
            <a:spLocks noChangeArrowheads="1"/>
          </p:cNvSpPr>
          <p:nvPr/>
        </p:nvSpPr>
        <p:spPr bwMode="auto">
          <a:xfrm>
            <a:off x="130175" y="1481138"/>
            <a:ext cx="90138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14350" indent="-514350" algn="l" eaLnBrk="1" hangingPunct="1">
              <a:spcBef>
                <a:spcPct val="50000"/>
              </a:spcBef>
              <a:buFont typeface="+mj-lt"/>
              <a:buAutoNum type="arabicPeriod" startAt="4"/>
              <a:defRPr/>
            </a:pP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Optimization of quantum tunneling events</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Times New Roman" panose="02020603050405020304" pitchFamily="18" charset="0"/>
              </a:rPr>
              <a:t>Coupled vibrations (fs-</a:t>
            </a:r>
            <a:r>
              <a:rPr lang="en-US" altLang="en-US" sz="2600" dirty="0" err="1" smtClean="0">
                <a:latin typeface="+mj-lt"/>
                <a:ea typeface="Times New Roman (Hebrew)" charset="0"/>
                <a:cs typeface="Times New Roman" panose="02020603050405020304" pitchFamily="18" charset="0"/>
              </a:rPr>
              <a:t>ps</a:t>
            </a:r>
            <a:r>
              <a:rPr lang="en-US" altLang="en-US" sz="2600" dirty="0" smtClean="0">
                <a:latin typeface="+mj-lt"/>
                <a:ea typeface="Times New Roman (Hebrew)" charset="0"/>
                <a:cs typeface="Times New Roman" panose="02020603050405020304" pitchFamily="18" charset="0"/>
              </a:rPr>
              <a:t>) increase tunneling probability by optimizing geometric-electrostatic factors </a:t>
            </a:r>
            <a:endParaRPr lang="en-US" altLang="en-US" sz="2600" b="1" dirty="0" smtClean="0">
              <a:solidFill>
                <a:srgbClr val="339933"/>
              </a:solidFill>
              <a:latin typeface="+mj-lt"/>
              <a:ea typeface="Times New Roman (Hebrew)" charset="0"/>
            </a:endParaRPr>
          </a:p>
        </p:txBody>
      </p:sp>
      <p:grpSp>
        <p:nvGrpSpPr>
          <p:cNvPr id="9" name="Group 8"/>
          <p:cNvGrpSpPr/>
          <p:nvPr/>
        </p:nvGrpSpPr>
        <p:grpSpPr>
          <a:xfrm>
            <a:off x="1805099" y="2973388"/>
            <a:ext cx="4721232" cy="3596835"/>
            <a:chOff x="1805099" y="2973388"/>
            <a:chExt cx="4721232" cy="3596835"/>
          </a:xfrm>
        </p:grpSpPr>
        <p:pic>
          <p:nvPicPr>
            <p:cNvPr id="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5099" y="2973388"/>
              <a:ext cx="4721232" cy="35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2891960" y="5004960"/>
              <a:ext cx="1274170" cy="4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a:cs typeface="Times New Roman (Hebrew)"/>
                </a:rPr>
                <a:t>X-</a:t>
              </a:r>
              <a:r>
                <a:rPr lang="en-US" altLang="en-US" sz="2400">
                  <a:solidFill>
                    <a:srgbClr val="FF0000"/>
                  </a:solidFill>
                  <a:cs typeface="Times New Roman (Hebrew)"/>
                </a:rPr>
                <a:t>H</a:t>
              </a:r>
              <a:r>
                <a:rPr lang="en-US" altLang="en-US" sz="2400">
                  <a:cs typeface="Times New Roman (Hebrew)"/>
                </a:rPr>
                <a:t>  Y</a:t>
              </a:r>
            </a:p>
          </p:txBody>
        </p:sp>
        <p:sp>
          <p:nvSpPr>
            <p:cNvPr id="12" name="TextBox 9"/>
            <p:cNvSpPr txBox="1">
              <a:spLocks noChangeArrowheads="1"/>
            </p:cNvSpPr>
            <p:nvPr/>
          </p:nvSpPr>
          <p:spPr bwMode="auto">
            <a:xfrm>
              <a:off x="4981539" y="5596068"/>
              <a:ext cx="1476154" cy="4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a:cs typeface="Times New Roman (Hebrew)"/>
                </a:rPr>
                <a:t>X  </a:t>
              </a:r>
              <a:r>
                <a:rPr lang="en-US" altLang="en-US" sz="2400">
                  <a:solidFill>
                    <a:srgbClr val="FF0000"/>
                  </a:solidFill>
                  <a:cs typeface="Times New Roman (Hebrew)"/>
                </a:rPr>
                <a:t>H</a:t>
              </a:r>
              <a:r>
                <a:rPr lang="en-US" altLang="en-US" sz="2400">
                  <a:cs typeface="Times New Roman (Hebrew)"/>
                </a:rPr>
                <a:t>-Y</a:t>
              </a:r>
            </a:p>
          </p:txBody>
        </p:sp>
        <p:sp>
          <p:nvSpPr>
            <p:cNvPr id="13" name="TextBox 11"/>
            <p:cNvSpPr txBox="1">
              <a:spLocks noChangeArrowheads="1"/>
            </p:cNvSpPr>
            <p:nvPr/>
          </p:nvSpPr>
          <p:spPr bwMode="auto">
            <a:xfrm>
              <a:off x="3894783" y="3020907"/>
              <a:ext cx="1274170" cy="4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dirty="0">
                  <a:cs typeface="Times New Roman (Hebrew)"/>
                </a:rPr>
                <a:t>X-</a:t>
              </a:r>
              <a:r>
                <a:rPr lang="en-US" altLang="en-US" sz="2400" dirty="0">
                  <a:solidFill>
                    <a:srgbClr val="FF0000"/>
                  </a:solidFill>
                  <a:cs typeface="Times New Roman (Hebrew)"/>
                </a:rPr>
                <a:t>H</a:t>
              </a:r>
              <a:r>
                <a:rPr lang="en-US" altLang="en-US" sz="2400" dirty="0">
                  <a:cs typeface="Times New Roman (Hebrew)"/>
                </a:rPr>
                <a:t>-Y</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External factors may affect dynamics</a:t>
            </a:r>
          </a:p>
        </p:txBody>
      </p:sp>
      <p:sp>
        <p:nvSpPr>
          <p:cNvPr id="48131" name="Text Box 3"/>
          <p:cNvSpPr txBox="1">
            <a:spLocks noChangeArrowheads="1"/>
          </p:cNvSpPr>
          <p:nvPr/>
        </p:nvSpPr>
        <p:spPr bwMode="auto">
          <a:xfrm>
            <a:off x="130175" y="1100138"/>
            <a:ext cx="901382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u="sng" dirty="0" smtClean="0">
                <a:solidFill>
                  <a:srgbClr val="339933"/>
                </a:solidFill>
                <a:latin typeface="Arial" panose="020B0604020202020204" pitchFamily="34" charset="0"/>
                <a:ea typeface="Times New Roman (Hebrew)" charset="0"/>
              </a:rPr>
              <a:t>Which factors</a:t>
            </a:r>
            <a:r>
              <a:rPr lang="en-US" altLang="en-US" sz="2600" b="1" dirty="0" smtClean="0">
                <a:solidFill>
                  <a:srgbClr val="339933"/>
                </a:solidFill>
                <a:latin typeface="Arial" panose="020B0604020202020204" pitchFamily="34" charset="0"/>
                <a:ea typeface="Times New Roman (Hebrew)" charset="0"/>
              </a:rPr>
              <a:t>?</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Ligand binding (</a:t>
            </a:r>
            <a:r>
              <a:rPr lang="en-US" altLang="en-US" sz="2600" b="1" dirty="0" smtClean="0">
                <a:solidFill>
                  <a:srgbClr val="FF0066"/>
                </a:solidFill>
                <a:latin typeface="+mj-lt"/>
                <a:ea typeface="Times New Roman (Hebrew)" charset="0"/>
              </a:rPr>
              <a:t>allostery</a:t>
            </a:r>
            <a:r>
              <a:rPr lang="en-US" altLang="en-US" sz="2600" dirty="0" smtClean="0">
                <a:latin typeface="+mj-lt"/>
                <a:ea typeface="Times New Roman (Hebrew)" charset="0"/>
              </a:rPr>
              <a:t>)</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Post-translational modifications</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Times New Roman" panose="02020603050405020304" pitchFamily="18" charset="0"/>
              </a:rPr>
              <a:t>Environmental factors (pH, temperature, etc.)</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Times New Roman" panose="02020603050405020304" pitchFamily="18" charset="0"/>
              </a:rPr>
              <a:t>Mutations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External factors may affect dynamics</a:t>
            </a:r>
          </a:p>
        </p:txBody>
      </p:sp>
      <p:sp>
        <p:nvSpPr>
          <p:cNvPr id="48131" name="Text Box 3"/>
          <p:cNvSpPr txBox="1">
            <a:spLocks noChangeArrowheads="1"/>
          </p:cNvSpPr>
          <p:nvPr/>
        </p:nvSpPr>
        <p:spPr bwMode="auto">
          <a:xfrm>
            <a:off x="130175" y="1100138"/>
            <a:ext cx="90138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u="sng" dirty="0" smtClean="0">
                <a:solidFill>
                  <a:srgbClr val="0070C0"/>
                </a:solidFill>
                <a:latin typeface="Arial" panose="020B0604020202020204" pitchFamily="34" charset="0"/>
                <a:ea typeface="Times New Roman (Hebrew)" charset="0"/>
                <a:cs typeface="Times New Roman" panose="02020603050405020304" pitchFamily="18" charset="0"/>
              </a:rPr>
              <a:t>Mechanism</a:t>
            </a:r>
            <a:r>
              <a:rPr lang="en-US" altLang="en-US" sz="2600" b="1" dirty="0" smtClean="0">
                <a:solidFill>
                  <a:srgbClr val="0070C0"/>
                </a:solidFill>
                <a:latin typeface="Arial" panose="020B0604020202020204" pitchFamily="34" charset="0"/>
                <a:ea typeface="Times New Roman (Hebrew)" charset="0"/>
                <a:cs typeface="Times New Roman" panose="02020603050405020304" pitchFamily="18" charset="0"/>
              </a:rPr>
              <a:t>: </a:t>
            </a:r>
            <a:r>
              <a:rPr lang="en-US" altLang="en-US" sz="2600" b="1" dirty="0" smtClean="0">
                <a:solidFill>
                  <a:srgbClr val="FF0066"/>
                </a:solidFill>
                <a:latin typeface="Arial" panose="020B0604020202020204" pitchFamily="34" charset="0"/>
                <a:ea typeface="Times New Roman (Hebrew)" charset="0"/>
                <a:cs typeface="Times New Roman" panose="02020603050405020304" pitchFamily="18" charset="0"/>
              </a:rPr>
              <a:t>biasing the conformational equilibrium </a:t>
            </a: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towards certain conformations </a:t>
            </a:r>
            <a:r>
              <a:rPr lang="en-US" altLang="en-US" sz="2600" b="1" dirty="0" smtClean="0">
                <a:solidFill>
                  <a:srgbClr val="FF0066"/>
                </a:solidFill>
                <a:latin typeface="Arial" panose="020B0604020202020204" pitchFamily="34" charset="0"/>
                <a:ea typeface="Times New Roman (Hebrew)" charset="0"/>
                <a:cs typeface="Times New Roman" panose="02020603050405020304" pitchFamily="18" charset="0"/>
              </a:rPr>
              <a:t>by changing the energy landscape</a:t>
            </a: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 of the protein</a:t>
            </a:r>
            <a:r>
              <a:rPr lang="en-US" altLang="en-US" sz="2600" b="1" dirty="0" smtClean="0">
                <a:solidFill>
                  <a:srgbClr val="339933"/>
                </a:solidFill>
                <a:latin typeface="Arial" panose="020B0604020202020204" pitchFamily="34" charset="0"/>
                <a:ea typeface="Times New Roman (Hebrew)" charset="0"/>
              </a:rPr>
              <a:t>  </a:t>
            </a:r>
          </a:p>
        </p:txBody>
      </p:sp>
      <p:pic>
        <p:nvPicPr>
          <p:cNvPr id="1028" name="Picture 4" descr="Graphical abstract: The free energy landscape in translational science: how can somatic mutations result in constitutive oncogenic activation?"/>
          <p:cNvPicPr>
            <a:picLocks noChangeAspect="1" noChangeArrowheads="1"/>
          </p:cNvPicPr>
          <p:nvPr/>
        </p:nvPicPr>
        <p:blipFill rotWithShape="1">
          <a:blip r:embed="rId2">
            <a:extLst>
              <a:ext uri="{28A0092B-C50C-407E-A947-70E740481C1C}">
                <a14:useLocalDpi xmlns:a14="http://schemas.microsoft.com/office/drawing/2010/main" val="0"/>
              </a:ext>
            </a:extLst>
          </a:blip>
          <a:srcRect t="17284"/>
          <a:stretch/>
        </p:blipFill>
        <p:spPr bwMode="auto">
          <a:xfrm>
            <a:off x="1481877" y="2806262"/>
            <a:ext cx="6310419" cy="26591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a:spLocks noChangeArrowheads="1"/>
          </p:cNvSpPr>
          <p:nvPr/>
        </p:nvSpPr>
        <p:spPr bwMode="auto">
          <a:xfrm>
            <a:off x="1753093" y="5082217"/>
            <a:ext cx="2346325" cy="46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latin typeface="Arial" panose="020B0604020202020204" pitchFamily="34" charset="0"/>
                <a:cs typeface="Times New Roman (Hebrew)"/>
              </a:rPr>
              <a:t>m</a:t>
            </a:r>
            <a:r>
              <a:rPr lang="en-US" altLang="en-US" sz="2400" dirty="0" smtClean="0">
                <a:latin typeface="Arial" panose="020B0604020202020204" pitchFamily="34" charset="0"/>
                <a:cs typeface="Times New Roman (Hebrew)"/>
              </a:rPr>
              <a:t>ost stable</a:t>
            </a:r>
            <a:endParaRPr lang="he-IL" altLang="en-US" sz="2400" dirty="0">
              <a:latin typeface="Arial" panose="020B0604020202020204" pitchFamily="34" charset="0"/>
              <a:cs typeface="Times New Roman (Hebrew)"/>
            </a:endParaRPr>
          </a:p>
        </p:txBody>
      </p:sp>
      <p:sp>
        <p:nvSpPr>
          <p:cNvPr id="7" name="TextBox 7"/>
          <p:cNvSpPr txBox="1">
            <a:spLocks noChangeArrowheads="1"/>
          </p:cNvSpPr>
          <p:nvPr/>
        </p:nvSpPr>
        <p:spPr bwMode="auto">
          <a:xfrm>
            <a:off x="4370634" y="5465379"/>
            <a:ext cx="2346325" cy="46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latin typeface="Arial" panose="020B0604020202020204" pitchFamily="34" charset="0"/>
                <a:cs typeface="Times New Roman (Hebrew)"/>
              </a:rPr>
              <a:t>m</a:t>
            </a:r>
            <a:r>
              <a:rPr lang="en-US" altLang="en-US" sz="2400" dirty="0" smtClean="0">
                <a:latin typeface="Arial" panose="020B0604020202020204" pitchFamily="34" charset="0"/>
                <a:cs typeface="Times New Roman (Hebrew)"/>
              </a:rPr>
              <a:t>ost stable</a:t>
            </a:r>
            <a:endParaRPr lang="he-IL" altLang="en-US" sz="2400" dirty="0">
              <a:latin typeface="Arial" panose="020B0604020202020204" pitchFamily="34" charset="0"/>
              <a:cs typeface="Times New Roman (Hebrew)"/>
            </a:endParaRPr>
          </a:p>
        </p:txBody>
      </p:sp>
      <p:sp>
        <p:nvSpPr>
          <p:cNvPr id="2" name="Rectangle 1"/>
          <p:cNvSpPr/>
          <p:nvPr/>
        </p:nvSpPr>
        <p:spPr>
          <a:xfrm>
            <a:off x="2115894" y="6082380"/>
            <a:ext cx="5042384" cy="369332"/>
          </a:xfrm>
          <a:prstGeom prst="rect">
            <a:avLst/>
          </a:prstGeom>
        </p:spPr>
        <p:txBody>
          <a:bodyPr wrap="square">
            <a:spAutoFit/>
          </a:bodyPr>
          <a:lstStyle/>
          <a:p>
            <a:pPr algn="ctr"/>
            <a:r>
              <a:rPr lang="en-US" sz="1800" i="1" dirty="0" smtClean="0"/>
              <a:t>Phys </a:t>
            </a:r>
            <a:r>
              <a:rPr lang="en-US" sz="1800" i="1" dirty="0" err="1"/>
              <a:t>Chem</a:t>
            </a:r>
            <a:r>
              <a:rPr lang="en-US" sz="1800" i="1" dirty="0"/>
              <a:t> </a:t>
            </a:r>
            <a:r>
              <a:rPr lang="en-US" sz="1800" i="1" dirty="0" err="1"/>
              <a:t>Chem</a:t>
            </a:r>
            <a:r>
              <a:rPr lang="en-US" sz="1800" i="1" dirty="0"/>
              <a:t> Phys. </a:t>
            </a:r>
            <a:r>
              <a:rPr lang="en-US" sz="1800" dirty="0"/>
              <a:t>(2014) 16:6332-41</a:t>
            </a:r>
            <a:endParaRPr lang="he-IL" sz="1800" dirty="0"/>
          </a:p>
        </p:txBody>
      </p:sp>
    </p:spTree>
    <p:extLst>
      <p:ext uri="{BB962C8B-B14F-4D97-AF65-F5344CB8AC3E}">
        <p14:creationId xmlns:p14="http://schemas.microsoft.com/office/powerpoint/2010/main" val="1024728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74" y="2678642"/>
            <a:ext cx="448627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8"/>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Overview</a:t>
            </a:r>
          </a:p>
        </p:txBody>
      </p:sp>
      <p:sp>
        <p:nvSpPr>
          <p:cNvPr id="4100" name="Text Box 31"/>
          <p:cNvSpPr txBox="1">
            <a:spLocks noChangeArrowheads="1"/>
          </p:cNvSpPr>
          <p:nvPr/>
        </p:nvSpPr>
        <p:spPr bwMode="auto">
          <a:xfrm>
            <a:off x="2128838" y="5626630"/>
            <a:ext cx="5670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dirty="0">
                <a:cs typeface="Times New Roman" panose="02020603050405020304" pitchFamily="18" charset="0"/>
              </a:rPr>
              <a:t>Backbone dynamics of chemotaxis Y protein (46 NMR structures)</a:t>
            </a:r>
          </a:p>
        </p:txBody>
      </p:sp>
      <p:sp>
        <p:nvSpPr>
          <p:cNvPr id="4101" name="Text Box 5"/>
          <p:cNvSpPr txBox="1">
            <a:spLocks noChangeArrowheads="1"/>
          </p:cNvSpPr>
          <p:nvPr/>
        </p:nvSpPr>
        <p:spPr bwMode="auto">
          <a:xfrm>
            <a:off x="144463" y="914400"/>
            <a:ext cx="8999537"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Proteins dynamics is </a:t>
            </a:r>
            <a:r>
              <a:rPr lang="en-US" altLang="en-US" sz="2600" b="1" dirty="0">
                <a:solidFill>
                  <a:srgbClr val="FF0066"/>
                </a:solidFill>
                <a:latin typeface="Arial" panose="020B0604020202020204" pitchFamily="34" charset="0"/>
                <a:cs typeface="Times New Roman (Hebrew)"/>
              </a:rPr>
              <a:t>functionally important</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Dynamics results from motions around </a:t>
            </a:r>
            <a:r>
              <a:rPr lang="en-US" altLang="en-US" sz="2600" b="1" dirty="0">
                <a:solidFill>
                  <a:srgbClr val="FF0066"/>
                </a:solidFill>
                <a:latin typeface="Arial" panose="020B0604020202020204" pitchFamily="34" charset="0"/>
                <a:cs typeface="Times New Roman (Hebrew)"/>
              </a:rPr>
              <a:t>single bonds</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Dynamics is diverse:</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Time: 10</a:t>
            </a:r>
            <a:r>
              <a:rPr lang="en-US" altLang="en-US" sz="2400" baseline="30000" dirty="0">
                <a:cs typeface="Times New Roman" panose="02020603050405020304" pitchFamily="18" charset="0"/>
              </a:rPr>
              <a:t>-15</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4</a:t>
            </a:r>
            <a:r>
              <a:rPr lang="en-US" altLang="en-US" sz="2400" dirty="0">
                <a:cs typeface="Times New Roman" panose="02020603050405020304" pitchFamily="18" charset="0"/>
              </a:rPr>
              <a:t> sec </a:t>
            </a:r>
          </a:p>
          <a:p>
            <a:pPr lvl="1" algn="l" rtl="0" eaLnBrk="1" hangingPunct="1">
              <a:spcBef>
                <a:spcPct val="50000"/>
              </a:spcBef>
              <a:buFont typeface="Wingdings" panose="05000000000000000000" pitchFamily="2" charset="2"/>
              <a:buChar char="Ø"/>
            </a:pPr>
            <a:r>
              <a:rPr lang="en-US" altLang="en-US" sz="2400">
                <a:cs typeface="Times New Roman" panose="02020603050405020304" pitchFamily="18" charset="0"/>
              </a:rPr>
              <a:t>Amplitude: </a:t>
            </a:r>
            <a:r>
              <a:rPr lang="en-US" altLang="en-US" sz="2400" smtClean="0">
                <a:cs typeface="Times New Roman" panose="02020603050405020304" pitchFamily="18" charset="0"/>
              </a:rPr>
              <a:t>0.01-100 </a:t>
            </a:r>
            <a:r>
              <a:rPr lang="en-US" altLang="en-US" sz="2400">
                <a:cs typeface="Times New Roman" panose="02020603050405020304" pitchFamily="18" charset="0"/>
              </a:rPr>
              <a:t>Å</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ligand effect and allostery</a:t>
            </a:r>
          </a:p>
        </p:txBody>
      </p:sp>
      <p:pic>
        <p:nvPicPr>
          <p:cNvPr id="358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7258" y="3082925"/>
            <a:ext cx="4343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1"/>
          <p:cNvSpPr txBox="1">
            <a:spLocks noChangeArrowheads="1"/>
          </p:cNvSpPr>
          <p:nvPr/>
        </p:nvSpPr>
        <p:spPr bwMode="auto">
          <a:xfrm>
            <a:off x="193675" y="947738"/>
            <a:ext cx="8828088"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The ligand effect</a:t>
            </a:r>
          </a:p>
          <a:p>
            <a:pPr lvl="1" algn="l" rtl="0" eaLnBrk="1" hangingPunct="1">
              <a:spcBef>
                <a:spcPct val="50000"/>
              </a:spcBef>
              <a:buFont typeface="Wingdings" panose="05000000000000000000" pitchFamily="2" charset="2"/>
              <a:buChar char="Ø"/>
              <a:defRPr/>
            </a:pPr>
            <a:r>
              <a:rPr lang="en-US" altLang="en-US" sz="2400" dirty="0" smtClean="0">
                <a:latin typeface="+mj-lt"/>
                <a:ea typeface="Times New Roman (Hebrew)" charset="0"/>
              </a:rPr>
              <a:t>The ligand </a:t>
            </a:r>
            <a:r>
              <a:rPr lang="en-US" altLang="en-US" sz="2400" b="1" dirty="0" smtClean="0">
                <a:solidFill>
                  <a:srgbClr val="FF0066"/>
                </a:solidFill>
                <a:latin typeface="+mj-lt"/>
                <a:ea typeface="Times New Roman (Hebrew)" charset="0"/>
              </a:rPr>
              <a:t>binds preferably </a:t>
            </a:r>
            <a:r>
              <a:rPr lang="en-US" altLang="en-US" sz="2400" dirty="0" smtClean="0">
                <a:latin typeface="+mj-lt"/>
                <a:ea typeface="Times New Roman (Hebrew)" charset="0"/>
              </a:rPr>
              <a:t>to a protein conformation and </a:t>
            </a:r>
            <a:r>
              <a:rPr lang="en-US" altLang="en-US" sz="2400" b="1" dirty="0" smtClean="0">
                <a:solidFill>
                  <a:srgbClr val="FF0066"/>
                </a:solidFill>
                <a:latin typeface="+mj-lt"/>
                <a:ea typeface="Times New Roman (Hebrew)" charset="0"/>
              </a:rPr>
              <a:t>stabilizes</a:t>
            </a:r>
            <a:r>
              <a:rPr lang="en-US" altLang="en-US" sz="2400" dirty="0" smtClean="0">
                <a:solidFill>
                  <a:srgbClr val="FF0066"/>
                </a:solidFill>
                <a:latin typeface="+mj-lt"/>
                <a:ea typeface="Times New Roman (Hebrew)" charset="0"/>
              </a:rPr>
              <a:t> </a:t>
            </a:r>
            <a:r>
              <a:rPr lang="en-US" altLang="en-US" sz="2400" dirty="0" smtClean="0">
                <a:latin typeface="+mj-lt"/>
                <a:ea typeface="Times New Roman (Hebrew)" charset="0"/>
              </a:rPr>
              <a:t>it via </a:t>
            </a:r>
            <a:r>
              <a:rPr lang="en-US" altLang="en-US" sz="2400" b="1" dirty="0" smtClean="0">
                <a:solidFill>
                  <a:srgbClr val="FF0066"/>
                </a:solidFill>
                <a:latin typeface="+mj-lt"/>
                <a:ea typeface="Times New Roman (Hebrew)" charset="0"/>
              </a:rPr>
              <a:t>noncovalent interactions</a:t>
            </a:r>
          </a:p>
          <a:p>
            <a:pPr lvl="1" algn="l" rtl="0" eaLnBrk="1" hangingPunct="1">
              <a:spcBef>
                <a:spcPct val="50000"/>
              </a:spcBef>
              <a:buFont typeface="Wingdings" panose="05000000000000000000" pitchFamily="2" charset="2"/>
              <a:buChar char="Ø"/>
              <a:defRPr/>
            </a:pPr>
            <a:r>
              <a:rPr lang="en-US" altLang="en-US" sz="2400" dirty="0" smtClean="0">
                <a:latin typeface="+mj-lt"/>
                <a:ea typeface="Times New Roman (Hebrew)" charset="0"/>
              </a:rPr>
              <a:t>The binding </a:t>
            </a:r>
            <a:r>
              <a:rPr lang="en-US" altLang="en-US" sz="2400" b="1" dirty="0" smtClean="0">
                <a:solidFill>
                  <a:srgbClr val="FF0066"/>
                </a:solidFill>
                <a:latin typeface="+mj-lt"/>
                <a:ea typeface="Times New Roman (Hebrew)" charset="0"/>
              </a:rPr>
              <a:t>biases the natural equilibrium </a:t>
            </a:r>
            <a:r>
              <a:rPr lang="en-US" altLang="en-US" sz="2400" dirty="0" smtClean="0">
                <a:latin typeface="+mj-lt"/>
                <a:ea typeface="Times New Roman (Hebrew)" charset="0"/>
              </a:rPr>
              <a:t>towards the this conformation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20"/>
          <p:cNvSpPr txBox="1">
            <a:spLocks noChangeArrowheads="1"/>
          </p:cNvSpPr>
          <p:nvPr/>
        </p:nvSpPr>
        <p:spPr bwMode="auto">
          <a:xfrm>
            <a:off x="193675" y="947738"/>
            <a:ext cx="895032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Allostery</a:t>
            </a:r>
          </a:p>
          <a:p>
            <a:pPr lvl="1" algn="l" eaLnBrk="1" hangingPunct="1">
              <a:spcBef>
                <a:spcPct val="50000"/>
              </a:spcBef>
              <a:buFont typeface="Wingdings" panose="05000000000000000000" pitchFamily="2" charset="2"/>
              <a:buChar char="Ø"/>
              <a:defRPr/>
            </a:pPr>
            <a:r>
              <a:rPr lang="en-US" altLang="en-US" sz="2600" u="sng" dirty="0" smtClean="0">
                <a:latin typeface="+mj-lt"/>
                <a:ea typeface="Times New Roman (Hebrew)" charset="0"/>
              </a:rPr>
              <a:t>Definition</a:t>
            </a:r>
            <a:r>
              <a:rPr lang="en-US" altLang="en-US" sz="2600" dirty="0" smtClean="0">
                <a:latin typeface="+mj-lt"/>
                <a:ea typeface="Times New Roman (Hebrew)" charset="0"/>
              </a:rPr>
              <a:t>: activity at the </a:t>
            </a:r>
            <a:r>
              <a:rPr lang="en-US" altLang="en-US" sz="2600" b="1" dirty="0" smtClean="0">
                <a:solidFill>
                  <a:srgbClr val="FF0066"/>
                </a:solidFill>
                <a:latin typeface="+mj-lt"/>
                <a:ea typeface="Times New Roman (Hebrew)" charset="0"/>
              </a:rPr>
              <a:t>primary site </a:t>
            </a:r>
            <a:r>
              <a:rPr lang="en-US" altLang="en-US" sz="2600" dirty="0" smtClean="0">
                <a:latin typeface="+mj-lt"/>
                <a:ea typeface="Times New Roman (Hebrew)" charset="0"/>
              </a:rPr>
              <a:t>is affected by ligand binding to a different site (</a:t>
            </a:r>
            <a:r>
              <a:rPr lang="en-US" altLang="en-US" sz="2600" b="1" dirty="0" smtClean="0">
                <a:solidFill>
                  <a:srgbClr val="FF0066"/>
                </a:solidFill>
                <a:latin typeface="+mj-lt"/>
                <a:ea typeface="Times New Roman (Hebrew)" charset="0"/>
              </a:rPr>
              <a:t>allosteric site</a:t>
            </a:r>
            <a:r>
              <a:rPr lang="en-US" altLang="en-US" sz="2600" dirty="0" smtClean="0">
                <a:latin typeface="+mj-lt"/>
                <a:ea typeface="Times New Roman (Hebrew)" charset="0"/>
              </a:rPr>
              <a:t>)</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Exists in enzymes, receptors, channels, transporters, etc.</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Used by cells to </a:t>
            </a:r>
            <a:r>
              <a:rPr lang="en-US" altLang="en-US" sz="2600" b="1" dirty="0" smtClean="0">
                <a:solidFill>
                  <a:srgbClr val="FF0066"/>
                </a:solidFill>
                <a:latin typeface="+mj-lt"/>
                <a:ea typeface="Times New Roman (Hebrew)" charset="0"/>
              </a:rPr>
              <a:t>regulate</a:t>
            </a:r>
            <a:r>
              <a:rPr lang="en-US" altLang="en-US" sz="2600" dirty="0" smtClean="0">
                <a:solidFill>
                  <a:srgbClr val="FF0066"/>
                </a:solidFill>
                <a:latin typeface="+mj-lt"/>
                <a:ea typeface="Times New Roman (Hebrew)" charset="0"/>
              </a:rPr>
              <a:t> </a:t>
            </a:r>
            <a:r>
              <a:rPr lang="en-US" altLang="en-US" sz="2600" dirty="0" smtClean="0">
                <a:latin typeface="+mj-lt"/>
                <a:ea typeface="Times New Roman (Hebrew)" charset="0"/>
              </a:rPr>
              <a:t>biological processes (e.g. product inhibition, signaling-induced) </a:t>
            </a:r>
          </a:p>
        </p:txBody>
      </p:sp>
      <p:sp>
        <p:nvSpPr>
          <p:cNvPr id="37891"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ligand effect and allostery</a:t>
            </a:r>
          </a:p>
        </p:txBody>
      </p:sp>
      <p:pic>
        <p:nvPicPr>
          <p:cNvPr id="37892" name="Picture 1"/>
          <p:cNvPicPr>
            <a:picLocks noChangeAspect="1"/>
          </p:cNvPicPr>
          <p:nvPr/>
        </p:nvPicPr>
        <p:blipFill>
          <a:blip r:embed="rId3">
            <a:extLst>
              <a:ext uri="{28A0092B-C50C-407E-A947-70E740481C1C}">
                <a14:useLocalDpi xmlns:a14="http://schemas.microsoft.com/office/drawing/2010/main" val="0"/>
              </a:ext>
            </a:extLst>
          </a:blip>
          <a:srcRect l="27100" t="31789" r="35703" b="19720"/>
          <a:stretch>
            <a:fillRect/>
          </a:stretch>
        </p:blipFill>
        <p:spPr bwMode="auto">
          <a:xfrm>
            <a:off x="2816225" y="4054475"/>
            <a:ext cx="3395663"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c 2"/>
          <p:cNvSpPr/>
          <p:nvPr/>
        </p:nvSpPr>
        <p:spPr bwMode="auto">
          <a:xfrm rot="2799546" flipH="1">
            <a:off x="3091656" y="4815682"/>
            <a:ext cx="3089275" cy="2090738"/>
          </a:xfrm>
          <a:prstGeom prst="arc">
            <a:avLst>
              <a:gd name="adj1" fmla="val 14709576"/>
              <a:gd name="adj2" fmla="val 20948587"/>
            </a:avLst>
          </a:prstGeom>
          <a:noFill/>
          <a:ln w="38100" cap="flat" cmpd="sng" algn="ctr">
            <a:solidFill>
              <a:srgbClr val="FF0000"/>
            </a:solidFill>
            <a:prstDash val="solid"/>
            <a:round/>
            <a:headEnd type="none" w="med" len="med"/>
            <a:tailEnd type="arrow" w="med" len="med"/>
          </a:ln>
          <a:effectLst/>
        </p:spPr>
        <p:txBody>
          <a:bodyPr/>
          <a:lstStyle/>
          <a:p>
            <a:pPr algn="ctr" rtl="1" eaLnBrk="1" hangingPunct="1">
              <a:defRPr/>
            </a:pPr>
            <a:endParaRPr lang="en-US">
              <a:ea typeface="Times New Roman (Hebrew)" charset="0"/>
              <a:cs typeface="Times New Roman (Hebrew)"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1"/>
          <p:cNvGrpSpPr>
            <a:grpSpLocks/>
          </p:cNvGrpSpPr>
          <p:nvPr/>
        </p:nvGrpSpPr>
        <p:grpSpPr bwMode="auto">
          <a:xfrm>
            <a:off x="1607079" y="2991909"/>
            <a:ext cx="5245100" cy="2911475"/>
            <a:chOff x="1014" y="1145"/>
            <a:chExt cx="3304" cy="1834"/>
          </a:xfrm>
        </p:grpSpPr>
        <p:sp>
          <p:nvSpPr>
            <p:cNvPr id="39942" name="Text Box 2"/>
            <p:cNvSpPr txBox="1">
              <a:spLocks noChangeArrowheads="1"/>
            </p:cNvSpPr>
            <p:nvPr/>
          </p:nvSpPr>
          <p:spPr bwMode="auto">
            <a:xfrm>
              <a:off x="1014" y="1289"/>
              <a:ext cx="29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3600" b="1">
                  <a:cs typeface="Times New Roman (Hebrew)"/>
                </a:rPr>
                <a:t>c</a:t>
              </a:r>
            </a:p>
          </p:txBody>
        </p:sp>
        <p:sp>
          <p:nvSpPr>
            <p:cNvPr id="15363" name="Oval 3"/>
            <p:cNvSpPr>
              <a:spLocks noChangeArrowheads="1"/>
            </p:cNvSpPr>
            <p:nvPr/>
          </p:nvSpPr>
          <p:spPr bwMode="auto">
            <a:xfrm>
              <a:off x="3497" y="1822"/>
              <a:ext cx="704" cy="64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defRPr/>
              </a:pPr>
              <a:endParaRPr lang="he-IL" altLang="en-US" sz="2400" smtClean="0">
                <a:ea typeface="+mn-ea"/>
                <a:cs typeface="Times New Roman (Hebrew)" charset="-79"/>
              </a:endParaRPr>
            </a:p>
          </p:txBody>
        </p:sp>
        <p:sp>
          <p:nvSpPr>
            <p:cNvPr id="39944" name="Rectangle 4"/>
            <p:cNvSpPr>
              <a:spLocks noChangeArrowheads="1"/>
            </p:cNvSpPr>
            <p:nvPr/>
          </p:nvSpPr>
          <p:spPr bwMode="auto">
            <a:xfrm>
              <a:off x="3779" y="1802"/>
              <a:ext cx="133" cy="2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39945" name="Oval 5"/>
            <p:cNvSpPr>
              <a:spLocks noChangeArrowheads="1"/>
            </p:cNvSpPr>
            <p:nvPr/>
          </p:nvSpPr>
          <p:spPr bwMode="auto">
            <a:xfrm>
              <a:off x="3737" y="2333"/>
              <a:ext cx="203"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15366" name="Oval 6"/>
            <p:cNvSpPr>
              <a:spLocks noChangeArrowheads="1"/>
            </p:cNvSpPr>
            <p:nvPr/>
          </p:nvSpPr>
          <p:spPr bwMode="auto">
            <a:xfrm>
              <a:off x="1651" y="1780"/>
              <a:ext cx="704" cy="64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defRPr/>
              </a:pPr>
              <a:endParaRPr lang="he-IL" altLang="en-US" sz="2400" smtClean="0">
                <a:ea typeface="+mn-ea"/>
                <a:cs typeface="Times New Roman (Hebrew)" charset="-79"/>
              </a:endParaRPr>
            </a:p>
          </p:txBody>
        </p:sp>
        <p:sp>
          <p:nvSpPr>
            <p:cNvPr id="39947" name="AutoShape 7"/>
            <p:cNvSpPr>
              <a:spLocks noChangeArrowheads="1"/>
            </p:cNvSpPr>
            <p:nvPr/>
          </p:nvSpPr>
          <p:spPr bwMode="auto">
            <a:xfrm>
              <a:off x="1933" y="1731"/>
              <a:ext cx="139" cy="176"/>
            </a:xfrm>
            <a:prstGeom prst="plus">
              <a:avLst>
                <a:gd name="adj" fmla="val 25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39948" name="Oval 8"/>
            <p:cNvSpPr>
              <a:spLocks noChangeArrowheads="1"/>
            </p:cNvSpPr>
            <p:nvPr/>
          </p:nvSpPr>
          <p:spPr bwMode="auto">
            <a:xfrm>
              <a:off x="1923" y="2264"/>
              <a:ext cx="122" cy="2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39949" name="Oval 9"/>
            <p:cNvSpPr>
              <a:spLocks noChangeArrowheads="1"/>
            </p:cNvSpPr>
            <p:nvPr/>
          </p:nvSpPr>
          <p:spPr bwMode="auto">
            <a:xfrm>
              <a:off x="3736" y="2552"/>
              <a:ext cx="203" cy="198"/>
            </a:xfrm>
            <a:prstGeom prst="ellipse">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39950" name="Rectangle 10"/>
            <p:cNvSpPr>
              <a:spLocks noChangeArrowheads="1"/>
            </p:cNvSpPr>
            <p:nvPr/>
          </p:nvSpPr>
          <p:spPr bwMode="auto">
            <a:xfrm>
              <a:off x="3778" y="1460"/>
              <a:ext cx="133" cy="203"/>
            </a:xfrm>
            <a:prstGeom prst="rect">
              <a:avLst/>
            </a:prstGeom>
            <a:gradFill rotWithShape="0">
              <a:gsLst>
                <a:gs pos="0">
                  <a:srgbClr val="3366FF"/>
                </a:gs>
                <a:gs pos="100000">
                  <a:srgbClr val="182F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39951" name="AutoShape 11"/>
            <p:cNvSpPr>
              <a:spLocks noChangeArrowheads="1"/>
            </p:cNvSpPr>
            <p:nvPr/>
          </p:nvSpPr>
          <p:spPr bwMode="auto">
            <a:xfrm>
              <a:off x="1944" y="1464"/>
              <a:ext cx="139" cy="176"/>
            </a:xfrm>
            <a:prstGeom prst="plus">
              <a:avLst>
                <a:gd name="adj" fmla="val 25000"/>
              </a:avLst>
            </a:prstGeom>
            <a:gradFill rotWithShape="0">
              <a:gsLst>
                <a:gs pos="0">
                  <a:srgbClr val="CC0099"/>
                </a:gs>
                <a:gs pos="100000">
                  <a:srgbClr val="5E00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39952" name="Line 12"/>
            <p:cNvSpPr>
              <a:spLocks noChangeShapeType="1"/>
            </p:cNvSpPr>
            <p:nvPr/>
          </p:nvSpPr>
          <p:spPr bwMode="auto">
            <a:xfrm>
              <a:off x="2457" y="2009"/>
              <a:ext cx="92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3" name="Line 13"/>
            <p:cNvSpPr>
              <a:spLocks noChangeShapeType="1"/>
            </p:cNvSpPr>
            <p:nvPr/>
          </p:nvSpPr>
          <p:spPr bwMode="auto">
            <a:xfrm>
              <a:off x="2458" y="2195"/>
              <a:ext cx="922" cy="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9954" name="Text Box 14"/>
            <p:cNvSpPr txBox="1">
              <a:spLocks noChangeArrowheads="1"/>
            </p:cNvSpPr>
            <p:nvPr/>
          </p:nvSpPr>
          <p:spPr bwMode="auto">
            <a:xfrm>
              <a:off x="3535" y="1982"/>
              <a:ext cx="6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2400" dirty="0">
                  <a:solidFill>
                    <a:srgbClr val="FFFF00"/>
                  </a:solidFill>
                  <a:cs typeface="Times New Roman (Hebrew)"/>
                </a:rPr>
                <a:t>active</a:t>
              </a:r>
            </a:p>
          </p:txBody>
        </p:sp>
        <p:sp>
          <p:nvSpPr>
            <p:cNvPr id="39955" name="Text Box 15"/>
            <p:cNvSpPr txBox="1">
              <a:spLocks noChangeArrowheads="1"/>
            </p:cNvSpPr>
            <p:nvPr/>
          </p:nvSpPr>
          <p:spPr bwMode="auto">
            <a:xfrm>
              <a:off x="1632" y="1934"/>
              <a:ext cx="7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2400">
                  <a:solidFill>
                    <a:srgbClr val="FFFF00"/>
                  </a:solidFill>
                  <a:cs typeface="Times New Roman (Hebrew)"/>
                </a:rPr>
                <a:t>inactive</a:t>
              </a:r>
            </a:p>
          </p:txBody>
        </p:sp>
        <p:sp>
          <p:nvSpPr>
            <p:cNvPr id="39956" name="Text Box 16"/>
            <p:cNvSpPr txBox="1">
              <a:spLocks noChangeArrowheads="1"/>
            </p:cNvSpPr>
            <p:nvPr/>
          </p:nvSpPr>
          <p:spPr bwMode="auto">
            <a:xfrm>
              <a:off x="3439" y="2691"/>
              <a:ext cx="8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2400">
                  <a:cs typeface="Times New Roman (Hebrew)"/>
                </a:rPr>
                <a:t>substrate</a:t>
              </a:r>
            </a:p>
          </p:txBody>
        </p:sp>
        <p:sp>
          <p:nvSpPr>
            <p:cNvPr id="39957" name="Text Box 17"/>
            <p:cNvSpPr txBox="1">
              <a:spLocks noChangeArrowheads="1"/>
            </p:cNvSpPr>
            <p:nvPr/>
          </p:nvSpPr>
          <p:spPr bwMode="auto">
            <a:xfrm>
              <a:off x="3423" y="1166"/>
              <a:ext cx="8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a:cs typeface="Times New Roman (Hebrew)"/>
                </a:rPr>
                <a:t>activator</a:t>
              </a:r>
            </a:p>
          </p:txBody>
        </p:sp>
        <p:sp>
          <p:nvSpPr>
            <p:cNvPr id="39958" name="Text Box 18"/>
            <p:cNvSpPr txBox="1">
              <a:spLocks noChangeArrowheads="1"/>
            </p:cNvSpPr>
            <p:nvPr/>
          </p:nvSpPr>
          <p:spPr bwMode="auto">
            <a:xfrm>
              <a:off x="1610" y="1145"/>
              <a:ext cx="8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a:cs typeface="Times New Roman (Hebrew)"/>
                </a:rPr>
                <a:t>inhibitor</a:t>
              </a:r>
            </a:p>
          </p:txBody>
        </p:sp>
      </p:grpSp>
      <p:sp>
        <p:nvSpPr>
          <p:cNvPr id="51204" name="Text Box 20"/>
          <p:cNvSpPr txBox="1">
            <a:spLocks noChangeArrowheads="1"/>
          </p:cNvSpPr>
          <p:nvPr/>
        </p:nvSpPr>
        <p:spPr bwMode="auto">
          <a:xfrm>
            <a:off x="193675" y="947738"/>
            <a:ext cx="89503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Allostery</a:t>
            </a:r>
          </a:p>
          <a:p>
            <a:pPr lvl="1" algn="l" eaLnBrk="1" hangingPunct="1">
              <a:spcBef>
                <a:spcPct val="50000"/>
              </a:spcBef>
              <a:buFont typeface="Wingdings" panose="05000000000000000000" pitchFamily="2" charset="2"/>
              <a:buChar char="Ø"/>
              <a:defRPr/>
            </a:pPr>
            <a:r>
              <a:rPr lang="en-US" altLang="en-US" sz="2600" u="sng" dirty="0" smtClean="0">
                <a:latin typeface="+mj-lt"/>
                <a:ea typeface="Times New Roman (Hebrew)" charset="0"/>
              </a:rPr>
              <a:t>How it works</a:t>
            </a:r>
            <a:r>
              <a:rPr lang="en-US" altLang="en-US" sz="2600" dirty="0" smtClean="0">
                <a:latin typeface="+mj-lt"/>
                <a:ea typeface="Times New Roman (Hebrew)" charset="0"/>
              </a:rPr>
              <a:t>: allosteric</a:t>
            </a:r>
            <a:r>
              <a:rPr lang="en-US" altLang="en-US" sz="2600" dirty="0" smtClean="0">
                <a:solidFill>
                  <a:srgbClr val="FF0066"/>
                </a:solidFill>
                <a:latin typeface="+mj-lt"/>
                <a:ea typeface="Times New Roman (Hebrew)" charset="0"/>
              </a:rPr>
              <a:t> </a:t>
            </a:r>
            <a:r>
              <a:rPr lang="en-US" altLang="en-US" sz="2600" b="1" dirty="0" smtClean="0">
                <a:solidFill>
                  <a:srgbClr val="FF0066"/>
                </a:solidFill>
                <a:latin typeface="+mj-lt"/>
                <a:ea typeface="Times New Roman (Hebrew)" charset="0"/>
              </a:rPr>
              <a:t>activators</a:t>
            </a:r>
            <a:r>
              <a:rPr lang="en-US" altLang="en-US" sz="2600" dirty="0" smtClean="0">
                <a:latin typeface="+mj-lt"/>
                <a:ea typeface="Times New Roman (Hebrew)" charset="0"/>
              </a:rPr>
              <a:t> stabilize the active conformation(s); </a:t>
            </a:r>
            <a:r>
              <a:rPr lang="en-US" altLang="en-US" sz="2600" b="1" dirty="0" smtClean="0">
                <a:solidFill>
                  <a:srgbClr val="FF0066"/>
                </a:solidFill>
                <a:latin typeface="+mj-lt"/>
                <a:ea typeface="Times New Roman (Hebrew)" charset="0"/>
              </a:rPr>
              <a:t>inhibitors</a:t>
            </a:r>
            <a:r>
              <a:rPr lang="en-US" altLang="en-US" sz="2600" dirty="0" smtClean="0">
                <a:latin typeface="+mj-lt"/>
                <a:ea typeface="Times New Roman (Hebrew)" charset="0"/>
              </a:rPr>
              <a:t> stabilize the inactive one(s) - </a:t>
            </a:r>
            <a:r>
              <a:rPr lang="en-US" altLang="en-US" sz="2600" b="1" dirty="0" smtClean="0">
                <a:solidFill>
                  <a:srgbClr val="FF0066"/>
                </a:solidFill>
                <a:latin typeface="+mj-lt"/>
                <a:ea typeface="Times New Roman (Hebrew)" charset="0"/>
              </a:rPr>
              <a:t>conformational selection model</a:t>
            </a:r>
            <a:endParaRPr lang="en-US" altLang="en-US" sz="2600" dirty="0" smtClean="0">
              <a:latin typeface="+mj-lt"/>
              <a:ea typeface="Times New Roman (Hebrew)" charset="0"/>
            </a:endParaRPr>
          </a:p>
        </p:txBody>
      </p:sp>
      <p:sp>
        <p:nvSpPr>
          <p:cNvPr id="39940"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ligand effect and allostery</a:t>
            </a:r>
          </a:p>
        </p:txBody>
      </p:sp>
      <p:sp>
        <p:nvSpPr>
          <p:cNvPr id="39941" name="TextBox 1"/>
          <p:cNvSpPr txBox="1">
            <a:spLocks noChangeArrowheads="1"/>
          </p:cNvSpPr>
          <p:nvPr/>
        </p:nvSpPr>
        <p:spPr bwMode="auto">
          <a:xfrm>
            <a:off x="940593" y="5913439"/>
            <a:ext cx="7456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a:spcBef>
                <a:spcPct val="0"/>
              </a:spcBef>
              <a:buFontTx/>
              <a:buNone/>
            </a:pPr>
            <a:r>
              <a:rPr lang="en-US" altLang="en-US" sz="2400" dirty="0">
                <a:cs typeface="Times New Roman (Hebrew)"/>
              </a:rPr>
              <a:t>Allosteric regulation by changing active site fit to substrate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0"/>
          <p:cNvSpPr txBox="1">
            <a:spLocks noChangeArrowheads="1"/>
          </p:cNvSpPr>
          <p:nvPr/>
        </p:nvSpPr>
        <p:spPr bwMode="auto">
          <a:xfrm>
            <a:off x="193675" y="947738"/>
            <a:ext cx="8950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a:rPr>
              <a:t>Allosteric regulators may stabilize </a:t>
            </a:r>
            <a:r>
              <a:rPr lang="en-US" altLang="en-US" sz="2600" b="1">
                <a:solidFill>
                  <a:srgbClr val="FF0066"/>
                </a:solidFill>
                <a:latin typeface="Arial" panose="020B0604020202020204" pitchFamily="34" charset="0"/>
                <a:cs typeface="Times New Roman (Hebrew)"/>
              </a:rPr>
              <a:t>multiple conformations</a:t>
            </a:r>
            <a:r>
              <a:rPr lang="en-US" altLang="en-US" sz="2600" b="1">
                <a:solidFill>
                  <a:srgbClr val="339933"/>
                </a:solidFill>
                <a:latin typeface="Arial" panose="020B0604020202020204" pitchFamily="34" charset="0"/>
                <a:cs typeface="Times New Roman (Hebrew)"/>
              </a:rPr>
              <a:t> of the ensemble</a:t>
            </a:r>
            <a:endParaRPr lang="en-US" altLang="en-US" sz="2600" b="1">
              <a:solidFill>
                <a:srgbClr val="FF0066"/>
              </a:solidFill>
              <a:latin typeface="Arial" panose="020B0604020202020204" pitchFamily="34" charset="0"/>
              <a:cs typeface="Times New Roman (Hebrew)"/>
            </a:endParaRPr>
          </a:p>
        </p:txBody>
      </p:sp>
      <p:sp>
        <p:nvSpPr>
          <p:cNvPr id="41987"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ligand effect and allostery</a:t>
            </a:r>
          </a:p>
        </p:txBody>
      </p:sp>
      <p:pic>
        <p:nvPicPr>
          <p:cNvPr id="419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9038" y="2128838"/>
            <a:ext cx="39878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93675" y="2093913"/>
            <a:ext cx="46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3600" b="1">
                <a:cs typeface="Times New Roman (Hebrew)"/>
              </a:rPr>
              <a:t>d</a:t>
            </a:r>
          </a:p>
        </p:txBody>
      </p:sp>
      <p:sp>
        <p:nvSpPr>
          <p:cNvPr id="44035" name="Text Box 20"/>
          <p:cNvSpPr txBox="1">
            <a:spLocks noChangeArrowheads="1"/>
          </p:cNvSpPr>
          <p:nvPr/>
        </p:nvSpPr>
        <p:spPr bwMode="auto">
          <a:xfrm>
            <a:off x="193675" y="947738"/>
            <a:ext cx="88280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Allosteric regulation may act on </a:t>
            </a:r>
            <a:r>
              <a:rPr lang="en-US" altLang="en-US" sz="2600" b="1" dirty="0">
                <a:solidFill>
                  <a:srgbClr val="FF0066"/>
                </a:solidFill>
                <a:latin typeface="Arial" panose="020B0604020202020204" pitchFamily="34" charset="0"/>
                <a:cs typeface="Times New Roman (Hebrew)"/>
              </a:rPr>
              <a:t>different levels </a:t>
            </a:r>
            <a:r>
              <a:rPr lang="en-US" altLang="en-US" sz="2600" b="1" dirty="0">
                <a:solidFill>
                  <a:srgbClr val="339933"/>
                </a:solidFill>
                <a:latin typeface="Arial" panose="020B0604020202020204" pitchFamily="34" charset="0"/>
                <a:cs typeface="Times New Roman (Hebrew)"/>
              </a:rPr>
              <a:t>(active site, oligomerization)</a:t>
            </a:r>
            <a:endParaRPr lang="en-US" altLang="en-US" sz="2600" b="1" dirty="0">
              <a:solidFill>
                <a:srgbClr val="FF0066"/>
              </a:solidFill>
              <a:latin typeface="Arial" panose="020B0604020202020204" pitchFamily="34" charset="0"/>
              <a:cs typeface="Times New Roman (Hebrew)"/>
            </a:endParaRPr>
          </a:p>
        </p:txBody>
      </p:sp>
      <p:sp>
        <p:nvSpPr>
          <p:cNvPr id="44036"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 ligand effect and allostery</a:t>
            </a:r>
          </a:p>
        </p:txBody>
      </p:sp>
      <p:grpSp>
        <p:nvGrpSpPr>
          <p:cNvPr id="44037" name="Group 10"/>
          <p:cNvGrpSpPr>
            <a:grpSpLocks/>
          </p:cNvGrpSpPr>
          <p:nvPr/>
        </p:nvGrpSpPr>
        <p:grpSpPr bwMode="auto">
          <a:xfrm>
            <a:off x="1194330" y="1974851"/>
            <a:ext cx="6713537" cy="4230160"/>
            <a:chOff x="356" y="720"/>
            <a:chExt cx="4860" cy="3133"/>
          </a:xfrm>
        </p:grpSpPr>
        <p:pic>
          <p:nvPicPr>
            <p:cNvPr id="44038" name="Picture 2" descr="http://www.sciencedirect.com/science?_ob=MiamiCaptionURL&amp;_method=retrieve&amp;_udi=B6T36-4VVXSY9-1&amp;_image=B6T36-4VVXSY9-1-4&amp;_ba=&amp;_user=10&amp;_coverDate=03%2F18%2F2009&amp;_rdoc=1&amp;_fmt=full&amp;_orig=search&amp;_cdi=4938&amp;view=c&amp;_isHiQual=Y&amp;_acct=C000005078&amp;_version=1&amp;_urlVersion=0&amp;_userid=48161&amp;md5=18d4277fab29414b9dd9b861031de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 y="720"/>
              <a:ext cx="4736" cy="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4"/>
            <p:cNvSpPr txBox="1">
              <a:spLocks noChangeArrowheads="1"/>
            </p:cNvSpPr>
            <p:nvPr/>
          </p:nvSpPr>
          <p:spPr bwMode="auto">
            <a:xfrm>
              <a:off x="395" y="848"/>
              <a:ext cx="240"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I</a:t>
              </a:r>
            </a:p>
          </p:txBody>
        </p:sp>
        <p:sp>
          <p:nvSpPr>
            <p:cNvPr id="44040" name="Text Box 5"/>
            <p:cNvSpPr txBox="1">
              <a:spLocks noChangeArrowheads="1"/>
            </p:cNvSpPr>
            <p:nvPr/>
          </p:nvSpPr>
          <p:spPr bwMode="auto">
            <a:xfrm>
              <a:off x="402" y="1698"/>
              <a:ext cx="277" cy="2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II</a:t>
              </a:r>
            </a:p>
          </p:txBody>
        </p:sp>
        <p:sp>
          <p:nvSpPr>
            <p:cNvPr id="44041" name="Text Box 6"/>
            <p:cNvSpPr txBox="1">
              <a:spLocks noChangeArrowheads="1"/>
            </p:cNvSpPr>
            <p:nvPr/>
          </p:nvSpPr>
          <p:spPr bwMode="auto">
            <a:xfrm>
              <a:off x="356" y="2682"/>
              <a:ext cx="323"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III</a:t>
              </a:r>
            </a:p>
          </p:txBody>
        </p:sp>
        <p:sp>
          <p:nvSpPr>
            <p:cNvPr id="44042" name="Text Box 7"/>
            <p:cNvSpPr txBox="1">
              <a:spLocks noChangeArrowheads="1"/>
            </p:cNvSpPr>
            <p:nvPr/>
          </p:nvSpPr>
          <p:spPr bwMode="auto">
            <a:xfrm>
              <a:off x="3348" y="825"/>
              <a:ext cx="323"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IV</a:t>
              </a:r>
            </a:p>
          </p:txBody>
        </p:sp>
        <p:sp>
          <p:nvSpPr>
            <p:cNvPr id="44043" name="Text Box 8"/>
            <p:cNvSpPr txBox="1">
              <a:spLocks noChangeArrowheads="1"/>
            </p:cNvSpPr>
            <p:nvPr/>
          </p:nvSpPr>
          <p:spPr bwMode="auto">
            <a:xfrm>
              <a:off x="3339" y="1681"/>
              <a:ext cx="323"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V</a:t>
              </a:r>
            </a:p>
          </p:txBody>
        </p:sp>
        <p:sp>
          <p:nvSpPr>
            <p:cNvPr id="44044" name="Text Box 9"/>
            <p:cNvSpPr txBox="1">
              <a:spLocks noChangeArrowheads="1"/>
            </p:cNvSpPr>
            <p:nvPr/>
          </p:nvSpPr>
          <p:spPr bwMode="auto">
            <a:xfrm>
              <a:off x="3334" y="2686"/>
              <a:ext cx="323"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VI</a:t>
              </a:r>
            </a:p>
          </p:txBody>
        </p:sp>
      </p:grpSp>
      <p:sp>
        <p:nvSpPr>
          <p:cNvPr id="2" name="TextBox 1"/>
          <p:cNvSpPr txBox="1"/>
          <p:nvPr/>
        </p:nvSpPr>
        <p:spPr>
          <a:xfrm>
            <a:off x="5308098" y="6358204"/>
            <a:ext cx="3050835" cy="369332"/>
          </a:xfrm>
          <a:prstGeom prst="rect">
            <a:avLst/>
          </a:prstGeom>
          <a:noFill/>
        </p:spPr>
        <p:txBody>
          <a:bodyPr wrap="none" rtlCol="0">
            <a:spAutoFit/>
          </a:bodyPr>
          <a:lstStyle/>
          <a:p>
            <a:r>
              <a:rPr lang="en-US" sz="1800" i="1" dirty="0"/>
              <a:t>FEBS Lett. </a:t>
            </a:r>
            <a:r>
              <a:rPr lang="en-US" sz="1800" dirty="0" smtClean="0"/>
              <a:t>(2009) 583</a:t>
            </a:r>
            <a:r>
              <a:rPr lang="en-US" sz="1800" dirty="0"/>
              <a:t>: 1692-8</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9"/>
          <p:cNvGrpSpPr>
            <a:grpSpLocks/>
          </p:cNvGrpSpPr>
          <p:nvPr/>
        </p:nvGrpSpPr>
        <p:grpSpPr bwMode="auto">
          <a:xfrm>
            <a:off x="298450" y="1562100"/>
            <a:ext cx="7145338" cy="4959350"/>
            <a:chOff x="115" y="532"/>
            <a:chExt cx="4501" cy="3124"/>
          </a:xfrm>
        </p:grpSpPr>
        <p:pic>
          <p:nvPicPr>
            <p:cNvPr id="46085" name="Picture 3" descr="http://upload.wikimedia.org/wikipedia/commons/8/89/Hb_saturation_cur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 y="532"/>
              <a:ext cx="3690" cy="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4"/>
            <p:cNvSpPr txBox="1">
              <a:spLocks noChangeArrowheads="1"/>
            </p:cNvSpPr>
            <p:nvPr/>
          </p:nvSpPr>
          <p:spPr bwMode="auto">
            <a:xfrm>
              <a:off x="3403" y="1518"/>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t>Lungs</a:t>
              </a:r>
            </a:p>
          </p:txBody>
        </p:sp>
        <p:sp>
          <p:nvSpPr>
            <p:cNvPr id="46087" name="Text Box 5"/>
            <p:cNvSpPr txBox="1">
              <a:spLocks noChangeArrowheads="1"/>
            </p:cNvSpPr>
            <p:nvPr/>
          </p:nvSpPr>
          <p:spPr bwMode="auto">
            <a:xfrm>
              <a:off x="115" y="2953"/>
              <a:ext cx="8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t>Tissues</a:t>
              </a:r>
            </a:p>
          </p:txBody>
        </p:sp>
        <p:sp>
          <p:nvSpPr>
            <p:cNvPr id="46088" name="Line 6"/>
            <p:cNvSpPr>
              <a:spLocks noChangeShapeType="1"/>
            </p:cNvSpPr>
            <p:nvPr/>
          </p:nvSpPr>
          <p:spPr bwMode="auto">
            <a:xfrm flipH="1" flipV="1">
              <a:off x="3257" y="932"/>
              <a:ext cx="492" cy="597"/>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89" name="Line 7"/>
            <p:cNvSpPr>
              <a:spLocks noChangeShapeType="1"/>
            </p:cNvSpPr>
            <p:nvPr/>
          </p:nvSpPr>
          <p:spPr bwMode="auto">
            <a:xfrm flipV="1">
              <a:off x="834" y="2309"/>
              <a:ext cx="822" cy="718"/>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6083" name="Text Box 10"/>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46084" name="Text Box 11"/>
          <p:cNvSpPr txBox="1">
            <a:spLocks noChangeArrowheads="1"/>
          </p:cNvSpPr>
          <p:nvPr/>
        </p:nvSpPr>
        <p:spPr bwMode="auto">
          <a:xfrm>
            <a:off x="193675" y="947738"/>
            <a:ext cx="89503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rPr>
              <a:t>Hemoglobin displays cooperative binding of oxygen</a:t>
            </a:r>
            <a:endParaRPr lang="en-US" altLang="en-US" sz="2600" b="1">
              <a:solidFill>
                <a:srgbClr val="FF0066"/>
              </a:solidFill>
              <a:latin typeface="Arial" panose="020B0604020202020204" pitchFamily="34" charset="0"/>
            </a:endParaRPr>
          </a:p>
        </p:txBody>
      </p:sp>
    </p:spTree>
    <p:extLst>
      <p:ext uri="{BB962C8B-B14F-4D97-AF65-F5344CB8AC3E}">
        <p14:creationId xmlns:p14="http://schemas.microsoft.com/office/powerpoint/2010/main" val="8977475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1293813" y="2247900"/>
            <a:ext cx="58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3600" b="1"/>
              <a:t>a</a:t>
            </a:r>
          </a:p>
        </p:txBody>
      </p:sp>
      <p:pic>
        <p:nvPicPr>
          <p:cNvPr id="48131" name="Picture 4" descr="C:\Documents and Settings\Amit\My Documents\Amit\Book\English\CH5- Dynamics\Figures\Box 5-2 figure 3.png"/>
          <p:cNvPicPr>
            <a:picLocks noChangeAspect="1" noChangeArrowheads="1"/>
          </p:cNvPicPr>
          <p:nvPr/>
        </p:nvPicPr>
        <p:blipFill>
          <a:blip r:embed="rId3" cstate="print">
            <a:extLst>
              <a:ext uri="{28A0092B-C50C-407E-A947-70E740481C1C}">
                <a14:useLocalDpi xmlns:a14="http://schemas.microsoft.com/office/drawing/2010/main" val="0"/>
              </a:ext>
            </a:extLst>
          </a:blip>
          <a:srcRect l="5367" t="1147" r="7661" b="2420"/>
          <a:stretch>
            <a:fillRect/>
          </a:stretch>
        </p:blipFill>
        <p:spPr bwMode="auto">
          <a:xfrm>
            <a:off x="2380192" y="1974851"/>
            <a:ext cx="4037571"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48133" name="Text Box 7"/>
          <p:cNvSpPr txBox="1">
            <a:spLocks noChangeArrowheads="1"/>
          </p:cNvSpPr>
          <p:nvPr/>
        </p:nvSpPr>
        <p:spPr bwMode="auto">
          <a:xfrm>
            <a:off x="193675" y="947738"/>
            <a:ext cx="8950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rPr>
              <a:t>Hemoglobin has </a:t>
            </a:r>
            <a:r>
              <a:rPr lang="en-US" altLang="en-US" sz="2600" b="1">
                <a:solidFill>
                  <a:srgbClr val="FF0066"/>
                </a:solidFill>
                <a:latin typeface="Arial" panose="020B0604020202020204" pitchFamily="34" charset="0"/>
              </a:rPr>
              <a:t>4 subunits </a:t>
            </a:r>
            <a:r>
              <a:rPr lang="en-US" altLang="en-US" sz="2600" b="1">
                <a:solidFill>
                  <a:srgbClr val="339933"/>
                </a:solidFill>
                <a:latin typeface="Arial" panose="020B0604020202020204" pitchFamily="34" charset="0"/>
              </a:rPr>
              <a:t>and binds oxygen using prosthetic groups</a:t>
            </a:r>
            <a:endParaRPr lang="en-US" altLang="en-US" sz="2600" b="1">
              <a:solidFill>
                <a:srgbClr val="FF0066"/>
              </a:solidFill>
              <a:latin typeface="Arial" panose="020B0604020202020204" pitchFamily="34" charset="0"/>
            </a:endParaRPr>
          </a:p>
        </p:txBody>
      </p:sp>
    </p:spTree>
    <p:extLst>
      <p:ext uri="{BB962C8B-B14F-4D97-AF65-F5344CB8AC3E}">
        <p14:creationId xmlns:p14="http://schemas.microsoft.com/office/powerpoint/2010/main" val="3914195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2"/>
          <p:cNvGrpSpPr>
            <a:grpSpLocks/>
          </p:cNvGrpSpPr>
          <p:nvPr/>
        </p:nvGrpSpPr>
        <p:grpSpPr bwMode="auto">
          <a:xfrm>
            <a:off x="718609" y="1974851"/>
            <a:ext cx="7148513" cy="4375150"/>
            <a:chOff x="250" y="1456"/>
            <a:chExt cx="4503" cy="2756"/>
          </a:xfrm>
        </p:grpSpPr>
        <p:sp>
          <p:nvSpPr>
            <p:cNvPr id="50181" name="Text Box 2"/>
            <p:cNvSpPr txBox="1">
              <a:spLocks noChangeArrowheads="1"/>
            </p:cNvSpPr>
            <p:nvPr/>
          </p:nvSpPr>
          <p:spPr bwMode="auto">
            <a:xfrm>
              <a:off x="250" y="1632"/>
              <a:ext cx="3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3600" b="1"/>
                <a:t>b</a:t>
              </a:r>
            </a:p>
          </p:txBody>
        </p:sp>
        <p:pic>
          <p:nvPicPr>
            <p:cNvPr id="50182" name="Picture 3" descr="C:\Documents and Settings\Amit\My Documents\Amit\Book\English\CH5- Dynamics\Figures\Box 5-2 figure 3b.bmp"/>
            <p:cNvPicPr>
              <a:picLocks noChangeAspect="1" noChangeArrowheads="1"/>
            </p:cNvPicPr>
            <p:nvPr/>
          </p:nvPicPr>
          <p:blipFill>
            <a:blip r:embed="rId3">
              <a:extLst>
                <a:ext uri="{28A0092B-C50C-407E-A947-70E740481C1C}">
                  <a14:useLocalDpi xmlns:a14="http://schemas.microsoft.com/office/drawing/2010/main" val="0"/>
                </a:ext>
              </a:extLst>
            </a:blip>
            <a:srcRect l="14992" t="27368" r="14758" b="22816"/>
            <a:stretch>
              <a:fillRect/>
            </a:stretch>
          </p:blipFill>
          <p:spPr bwMode="auto">
            <a:xfrm>
              <a:off x="1031" y="2232"/>
              <a:ext cx="3722"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4"/>
            <p:cNvSpPr txBox="1">
              <a:spLocks noChangeArrowheads="1"/>
            </p:cNvSpPr>
            <p:nvPr/>
          </p:nvSpPr>
          <p:spPr bwMode="auto">
            <a:xfrm>
              <a:off x="1655" y="1456"/>
              <a:ext cx="14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t>Oxygen</a:t>
              </a:r>
            </a:p>
          </p:txBody>
        </p:sp>
        <p:sp>
          <p:nvSpPr>
            <p:cNvPr id="50184" name="Text Box 5"/>
            <p:cNvSpPr txBox="1">
              <a:spLocks noChangeArrowheads="1"/>
            </p:cNvSpPr>
            <p:nvPr/>
          </p:nvSpPr>
          <p:spPr bwMode="auto">
            <a:xfrm>
              <a:off x="599" y="1832"/>
              <a:ext cx="14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t>Pyrrole ring</a:t>
              </a:r>
            </a:p>
          </p:txBody>
        </p:sp>
        <p:sp>
          <p:nvSpPr>
            <p:cNvPr id="50185" name="Line 6"/>
            <p:cNvSpPr>
              <a:spLocks noChangeShapeType="1"/>
            </p:cNvSpPr>
            <p:nvPr/>
          </p:nvSpPr>
          <p:spPr bwMode="auto">
            <a:xfrm>
              <a:off x="2370" y="1742"/>
              <a:ext cx="1" cy="702"/>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6" name="Line 7"/>
            <p:cNvSpPr>
              <a:spLocks noChangeShapeType="1"/>
            </p:cNvSpPr>
            <p:nvPr/>
          </p:nvSpPr>
          <p:spPr bwMode="auto">
            <a:xfrm>
              <a:off x="1428" y="2147"/>
              <a:ext cx="494" cy="744"/>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0179"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50180" name="Text Box 14"/>
          <p:cNvSpPr txBox="1">
            <a:spLocks noChangeArrowheads="1"/>
          </p:cNvSpPr>
          <p:nvPr/>
        </p:nvSpPr>
        <p:spPr bwMode="auto">
          <a:xfrm>
            <a:off x="193675" y="947738"/>
            <a:ext cx="88280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rPr>
              <a:t>The </a:t>
            </a:r>
            <a:r>
              <a:rPr lang="en-US" altLang="en-US" sz="2600" b="1">
                <a:solidFill>
                  <a:srgbClr val="FF0066"/>
                </a:solidFill>
                <a:latin typeface="Arial" panose="020B0604020202020204" pitchFamily="34" charset="0"/>
              </a:rPr>
              <a:t>heme group </a:t>
            </a:r>
            <a:r>
              <a:rPr lang="en-US" altLang="en-US" sz="2600" b="1">
                <a:solidFill>
                  <a:srgbClr val="339933"/>
                </a:solidFill>
                <a:latin typeface="Arial" panose="020B0604020202020204" pitchFamily="34" charset="0"/>
              </a:rPr>
              <a:t>includes a porphyrin, which contains the oxygen-binding iron </a:t>
            </a:r>
          </a:p>
        </p:txBody>
      </p:sp>
    </p:spTree>
    <p:extLst>
      <p:ext uri="{BB962C8B-B14F-4D97-AF65-F5344CB8AC3E}">
        <p14:creationId xmlns:p14="http://schemas.microsoft.com/office/powerpoint/2010/main" val="619676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61950" y="2151063"/>
            <a:ext cx="58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3600" b="1"/>
              <a:t>c</a:t>
            </a:r>
          </a:p>
        </p:txBody>
      </p:sp>
      <p:pic>
        <p:nvPicPr>
          <p:cNvPr id="52227" name="Picture 3" descr="C:\Documents and Settings\Amit\My Documents\Amit\Book\English\CH5- Dynamics\Figures\Box 5-2 figure 3c.bmp"/>
          <p:cNvPicPr>
            <a:picLocks noChangeAspect="1" noChangeArrowheads="1"/>
          </p:cNvPicPr>
          <p:nvPr/>
        </p:nvPicPr>
        <p:blipFill>
          <a:blip r:embed="rId3" cstate="print">
            <a:extLst>
              <a:ext uri="{28A0092B-C50C-407E-A947-70E740481C1C}">
                <a14:useLocalDpi xmlns:a14="http://schemas.microsoft.com/office/drawing/2010/main" val="0"/>
              </a:ext>
            </a:extLst>
          </a:blip>
          <a:srcRect l="18999" t="6079" r="21777" b="6503"/>
          <a:stretch>
            <a:fillRect/>
          </a:stretch>
        </p:blipFill>
        <p:spPr bwMode="auto">
          <a:xfrm>
            <a:off x="2453169" y="1686984"/>
            <a:ext cx="4309100" cy="477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1846263" y="5075238"/>
            <a:ext cx="2312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t>Proximal His</a:t>
            </a:r>
          </a:p>
        </p:txBody>
      </p:sp>
      <p:sp>
        <p:nvSpPr>
          <p:cNvPr id="52229" name="Text Box 5"/>
          <p:cNvSpPr txBox="1">
            <a:spLocks noChangeArrowheads="1"/>
          </p:cNvSpPr>
          <p:nvPr/>
        </p:nvSpPr>
        <p:spPr bwMode="auto">
          <a:xfrm>
            <a:off x="5453592" y="3000375"/>
            <a:ext cx="2312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b="1" dirty="0"/>
              <a:t>Distal His</a:t>
            </a:r>
          </a:p>
        </p:txBody>
      </p:sp>
      <p:sp>
        <p:nvSpPr>
          <p:cNvPr id="52230" name="Text Box 7"/>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52231" name="Text Box 8"/>
          <p:cNvSpPr txBox="1">
            <a:spLocks noChangeArrowheads="1"/>
          </p:cNvSpPr>
          <p:nvPr/>
        </p:nvSpPr>
        <p:spPr bwMode="auto">
          <a:xfrm>
            <a:off x="193675" y="947738"/>
            <a:ext cx="88280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rPr>
              <a:t>The </a:t>
            </a:r>
            <a:r>
              <a:rPr lang="en-US" altLang="en-US" sz="2600" b="1">
                <a:solidFill>
                  <a:srgbClr val="FF0066"/>
                </a:solidFill>
                <a:latin typeface="Arial" panose="020B0604020202020204" pitchFamily="34" charset="0"/>
              </a:rPr>
              <a:t>distal His</a:t>
            </a:r>
            <a:r>
              <a:rPr lang="en-US" altLang="en-US" sz="2600" b="1">
                <a:solidFill>
                  <a:srgbClr val="339933"/>
                </a:solidFill>
                <a:latin typeface="Arial" panose="020B0604020202020204" pitchFamily="34" charset="0"/>
              </a:rPr>
              <a:t> lowers the risk of carbon monoxide poisoning</a:t>
            </a:r>
            <a:endParaRPr lang="en-US" altLang="en-US" sz="2600" b="1">
              <a:solidFill>
                <a:srgbClr val="FF0066"/>
              </a:solidFill>
              <a:latin typeface="Arial" panose="020B0604020202020204" pitchFamily="34" charset="0"/>
            </a:endParaRPr>
          </a:p>
        </p:txBody>
      </p:sp>
    </p:spTree>
    <p:extLst>
      <p:ext uri="{BB962C8B-B14F-4D97-AF65-F5344CB8AC3E}">
        <p14:creationId xmlns:p14="http://schemas.microsoft.com/office/powerpoint/2010/main" val="2944762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l="17053" t="45099" r="70982" b="32619"/>
          <a:stretch>
            <a:fillRect/>
          </a:stretch>
        </p:blipFill>
        <p:spPr bwMode="auto">
          <a:xfrm>
            <a:off x="3260725" y="3319463"/>
            <a:ext cx="22415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61444" name="Text Box 6"/>
          <p:cNvSpPr txBox="1">
            <a:spLocks noChangeArrowheads="1"/>
          </p:cNvSpPr>
          <p:nvPr/>
        </p:nvSpPr>
        <p:spPr bwMode="auto">
          <a:xfrm>
            <a:off x="193675" y="947738"/>
            <a:ext cx="882808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dirty="0" smtClean="0">
                <a:solidFill>
                  <a:srgbClr val="339933"/>
                </a:solidFill>
                <a:latin typeface="Arial" panose="020B0604020202020204" pitchFamily="34" charset="0"/>
              </a:rPr>
              <a:t>Hemoglobin exists in two different states:</a:t>
            </a:r>
          </a:p>
          <a:p>
            <a:pPr lvl="1" algn="l" eaLnBrk="1" hangingPunct="1">
              <a:spcBef>
                <a:spcPct val="50000"/>
              </a:spcBef>
              <a:buFontTx/>
              <a:buAutoNum type="arabicPeriod"/>
              <a:defRPr/>
            </a:pPr>
            <a:r>
              <a:rPr lang="en-US" altLang="en-US" sz="2600" b="1" i="1" dirty="0" smtClean="0">
                <a:solidFill>
                  <a:srgbClr val="FF0066"/>
                </a:solidFill>
                <a:latin typeface="+mj-lt"/>
              </a:rPr>
              <a:t>Deoxy</a:t>
            </a:r>
            <a:r>
              <a:rPr lang="en-US" altLang="en-US" sz="2600" dirty="0" smtClean="0">
                <a:latin typeface="+mj-lt"/>
              </a:rPr>
              <a:t> – has low oxygen affinity</a:t>
            </a:r>
          </a:p>
          <a:p>
            <a:pPr lvl="1" algn="l" eaLnBrk="1" hangingPunct="1">
              <a:spcBef>
                <a:spcPct val="50000"/>
              </a:spcBef>
              <a:buFontTx/>
              <a:buAutoNum type="arabicPeriod"/>
              <a:defRPr/>
            </a:pPr>
            <a:r>
              <a:rPr lang="en-US" altLang="en-US" sz="2600" b="1" i="1" dirty="0" smtClean="0">
                <a:solidFill>
                  <a:srgbClr val="FF0066"/>
                </a:solidFill>
                <a:latin typeface="+mj-lt"/>
              </a:rPr>
              <a:t>Oxy</a:t>
            </a:r>
            <a:r>
              <a:rPr lang="en-US" altLang="en-US" sz="2600" dirty="0" smtClean="0">
                <a:latin typeface="+mj-lt"/>
              </a:rPr>
              <a:t> – has high oxygen affinity</a:t>
            </a:r>
          </a:p>
        </p:txBody>
      </p:sp>
      <p:sp>
        <p:nvSpPr>
          <p:cNvPr id="54277" name="Text Box 7"/>
          <p:cNvSpPr txBox="1">
            <a:spLocks noChangeArrowheads="1"/>
          </p:cNvSpPr>
          <p:nvPr/>
        </p:nvSpPr>
        <p:spPr bwMode="auto">
          <a:xfrm>
            <a:off x="180975" y="2684463"/>
            <a:ext cx="8828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rPr>
              <a:t>Each state has a </a:t>
            </a:r>
            <a:r>
              <a:rPr lang="en-US" altLang="en-US" sz="2400" b="1">
                <a:solidFill>
                  <a:srgbClr val="FF0066"/>
                </a:solidFill>
                <a:latin typeface="Arial" panose="020B0604020202020204" pitchFamily="34" charset="0"/>
              </a:rPr>
              <a:t>different quaternary structure</a:t>
            </a:r>
          </a:p>
        </p:txBody>
      </p:sp>
      <p:sp>
        <p:nvSpPr>
          <p:cNvPr id="54278" name="TextBox 5"/>
          <p:cNvSpPr txBox="1">
            <a:spLocks noChangeArrowheads="1"/>
          </p:cNvSpPr>
          <p:nvPr/>
        </p:nvSpPr>
        <p:spPr bwMode="auto">
          <a:xfrm>
            <a:off x="1381125" y="4653757"/>
            <a:ext cx="203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latin typeface="Arial" panose="020B0604020202020204" pitchFamily="34" charset="0"/>
              </a:rPr>
              <a:t>Max Perutz</a:t>
            </a:r>
            <a:endParaRPr lang="he-IL" altLang="en-US" sz="2400" dirty="0">
              <a:latin typeface="Arial" panose="020B0604020202020204" pitchFamily="34" charset="0"/>
            </a:endParaRPr>
          </a:p>
        </p:txBody>
      </p:sp>
    </p:spTree>
    <p:extLst>
      <p:ext uri="{BB962C8B-B14F-4D97-AF65-F5344CB8AC3E}">
        <p14:creationId xmlns:p14="http://schemas.microsoft.com/office/powerpoint/2010/main" val="248201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8"/>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Overview</a:t>
            </a:r>
          </a:p>
        </p:txBody>
      </p:sp>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74" y="2678642"/>
            <a:ext cx="448627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1"/>
          <p:cNvSpPr txBox="1">
            <a:spLocks noChangeArrowheads="1"/>
          </p:cNvSpPr>
          <p:nvPr/>
        </p:nvSpPr>
        <p:spPr bwMode="auto">
          <a:xfrm>
            <a:off x="2128838" y="5626630"/>
            <a:ext cx="5670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dirty="0">
                <a:cs typeface="Times New Roman" panose="02020603050405020304" pitchFamily="18" charset="0"/>
              </a:rPr>
              <a:t>Backbone dynamics of chemotaxis Y protein (46 NMR structures)</a:t>
            </a:r>
          </a:p>
        </p:txBody>
      </p:sp>
      <p:sp>
        <p:nvSpPr>
          <p:cNvPr id="8" name="Text Box 5"/>
          <p:cNvSpPr txBox="1">
            <a:spLocks noChangeArrowheads="1"/>
          </p:cNvSpPr>
          <p:nvPr/>
        </p:nvSpPr>
        <p:spPr bwMode="auto">
          <a:xfrm>
            <a:off x="144463" y="914400"/>
            <a:ext cx="8999537"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Dynamics is driven by the </a:t>
            </a:r>
            <a:r>
              <a:rPr lang="en-US" altLang="en-US" sz="2600" b="1" dirty="0">
                <a:solidFill>
                  <a:srgbClr val="FF0066"/>
                </a:solidFill>
                <a:latin typeface="Arial" panose="020B0604020202020204" pitchFamily="34" charset="0"/>
                <a:cs typeface="Times New Roman (Hebrew)"/>
              </a:rPr>
              <a:t>thermal energy </a:t>
            </a:r>
            <a:r>
              <a:rPr lang="en-US" altLang="en-US" sz="2600" b="1" dirty="0">
                <a:solidFill>
                  <a:srgbClr val="339933"/>
                </a:solidFill>
                <a:latin typeface="Arial" panose="020B0604020202020204" pitchFamily="34" charset="0"/>
                <a:cs typeface="Times New Roman (Hebrew)"/>
              </a:rPr>
              <a:t>in the surroundings</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Dynamics can be affected by </a:t>
            </a:r>
            <a:r>
              <a:rPr lang="en-US" altLang="en-US" sz="2600" b="1" dirty="0">
                <a:solidFill>
                  <a:srgbClr val="FF0066"/>
                </a:solidFill>
                <a:latin typeface="Arial" panose="020B0604020202020204" pitchFamily="34" charset="0"/>
                <a:cs typeface="Times New Roman (Hebrew)"/>
              </a:rPr>
              <a:t>external factors</a:t>
            </a:r>
            <a:r>
              <a:rPr lang="en-US" altLang="en-US" sz="2600" b="1" dirty="0">
                <a:solidFill>
                  <a:srgbClr val="339933"/>
                </a:solidFill>
                <a:latin typeface="Arial" panose="020B0604020202020204" pitchFamily="34" charset="0"/>
                <a:cs typeface="Times New Roman (Hebrew)"/>
              </a:rPr>
              <a:t>:</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Environmental conditions (pH, temperature)</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Ligand binding</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PTMs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0"/>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56323" name="Text Box 11"/>
          <p:cNvSpPr txBox="1">
            <a:spLocks noChangeArrowheads="1"/>
          </p:cNvSpPr>
          <p:nvPr/>
        </p:nvSpPr>
        <p:spPr bwMode="auto">
          <a:xfrm>
            <a:off x="193675" y="947738"/>
            <a:ext cx="8828088"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rPr>
              <a:t>Deoxy hemoglobin is stabilized by </a:t>
            </a:r>
            <a:r>
              <a:rPr lang="en-US" altLang="en-US" sz="2400" b="1">
                <a:solidFill>
                  <a:srgbClr val="FF0066"/>
                </a:solidFill>
                <a:latin typeface="Arial" panose="020B0604020202020204" pitchFamily="34" charset="0"/>
              </a:rPr>
              <a:t>salt bridges</a:t>
            </a:r>
            <a:r>
              <a:rPr lang="en-US" altLang="en-US" sz="2400" b="1">
                <a:solidFill>
                  <a:srgbClr val="339933"/>
                </a:solidFill>
                <a:latin typeface="Arial" panose="020B0604020202020204" pitchFamily="34" charset="0"/>
              </a:rPr>
              <a:t> between subunits α</a:t>
            </a:r>
            <a:r>
              <a:rPr lang="en-US" altLang="en-US" sz="2400" b="1" baseline="-25000">
                <a:solidFill>
                  <a:srgbClr val="339933"/>
                </a:solidFill>
                <a:latin typeface="Arial" panose="020B0604020202020204" pitchFamily="34" charset="0"/>
              </a:rPr>
              <a:t>1</a:t>
            </a:r>
            <a:r>
              <a:rPr lang="en-US" altLang="en-US" sz="2400" b="1">
                <a:solidFill>
                  <a:srgbClr val="339933"/>
                </a:solidFill>
                <a:latin typeface="Arial" panose="020B0604020202020204" pitchFamily="34" charset="0"/>
              </a:rPr>
              <a:t>α</a:t>
            </a:r>
            <a:r>
              <a:rPr lang="en-US" altLang="en-US" sz="2400" b="1" baseline="-25000">
                <a:solidFill>
                  <a:srgbClr val="339933"/>
                </a:solidFill>
                <a:latin typeface="Arial" panose="020B0604020202020204" pitchFamily="34" charset="0"/>
              </a:rPr>
              <a:t>2</a:t>
            </a:r>
            <a:r>
              <a:rPr lang="en-US" altLang="en-US" sz="2400" b="1">
                <a:solidFill>
                  <a:srgbClr val="339933"/>
                </a:solidFill>
                <a:latin typeface="Arial" panose="020B0604020202020204" pitchFamily="34" charset="0"/>
              </a:rPr>
              <a:t>, α</a:t>
            </a:r>
            <a:r>
              <a:rPr lang="en-US" altLang="en-US" sz="2400" b="1" baseline="-25000">
                <a:solidFill>
                  <a:srgbClr val="339933"/>
                </a:solidFill>
                <a:latin typeface="Arial" panose="020B0604020202020204" pitchFamily="34" charset="0"/>
              </a:rPr>
              <a:t>1</a:t>
            </a:r>
            <a:r>
              <a:rPr lang="en-US" altLang="en-US" sz="2400" b="1">
                <a:solidFill>
                  <a:srgbClr val="339933"/>
                </a:solidFill>
                <a:latin typeface="Arial" panose="020B0604020202020204" pitchFamily="34" charset="0"/>
              </a:rPr>
              <a:t>β</a:t>
            </a:r>
            <a:r>
              <a:rPr lang="en-US" altLang="en-US" sz="2400" b="1" baseline="-25000">
                <a:solidFill>
                  <a:srgbClr val="339933"/>
                </a:solidFill>
                <a:latin typeface="Arial" panose="020B0604020202020204" pitchFamily="34" charset="0"/>
              </a:rPr>
              <a:t>2</a:t>
            </a:r>
            <a:r>
              <a:rPr lang="en-US" altLang="en-US" sz="2400" b="1">
                <a:solidFill>
                  <a:srgbClr val="339933"/>
                </a:solidFill>
                <a:latin typeface="Arial" panose="020B0604020202020204" pitchFamily="34" charset="0"/>
              </a:rPr>
              <a:t>, and α</a:t>
            </a:r>
            <a:r>
              <a:rPr lang="en-US" altLang="en-US" sz="2400" b="1" baseline="-25000">
                <a:solidFill>
                  <a:srgbClr val="339933"/>
                </a:solidFill>
                <a:latin typeface="Arial" panose="020B0604020202020204" pitchFamily="34" charset="0"/>
              </a:rPr>
              <a:t>2</a:t>
            </a:r>
            <a:r>
              <a:rPr lang="en-US" altLang="en-US" sz="2400" b="1">
                <a:solidFill>
                  <a:srgbClr val="339933"/>
                </a:solidFill>
                <a:latin typeface="Arial" panose="020B0604020202020204" pitchFamily="34" charset="0"/>
              </a:rPr>
              <a:t>β.</a:t>
            </a:r>
          </a:p>
          <a:p>
            <a:pPr algn="l" rtl="0" eaLnBrk="1" hangingPunct="1">
              <a:spcBef>
                <a:spcPct val="50000"/>
              </a:spcBef>
            </a:pPr>
            <a:r>
              <a:rPr lang="en-US" altLang="en-US" sz="2400" b="1">
                <a:solidFill>
                  <a:srgbClr val="339933"/>
                </a:solidFill>
                <a:latin typeface="Arial" panose="020B0604020202020204" pitchFamily="34" charset="0"/>
              </a:rPr>
              <a:t>The bridges </a:t>
            </a:r>
            <a:r>
              <a:rPr lang="en-US" altLang="en-US" sz="2400" b="1">
                <a:solidFill>
                  <a:srgbClr val="FF0066"/>
                </a:solidFill>
                <a:latin typeface="Arial" panose="020B0604020202020204" pitchFamily="34" charset="0"/>
              </a:rPr>
              <a:t>break upon shifting to the </a:t>
            </a:r>
            <a:r>
              <a:rPr lang="en-US" altLang="en-US" sz="2400" b="1" i="1">
                <a:solidFill>
                  <a:srgbClr val="FF0066"/>
                </a:solidFill>
                <a:latin typeface="Arial" panose="020B0604020202020204" pitchFamily="34" charset="0"/>
              </a:rPr>
              <a:t>oxy</a:t>
            </a:r>
            <a:r>
              <a:rPr lang="en-US" altLang="en-US" sz="2400" b="1">
                <a:solidFill>
                  <a:srgbClr val="FF0066"/>
                </a:solidFill>
                <a:latin typeface="Arial" panose="020B0604020202020204" pitchFamily="34" charset="0"/>
              </a:rPr>
              <a:t> conformation </a:t>
            </a:r>
          </a:p>
        </p:txBody>
      </p:sp>
      <p:pic>
        <p:nvPicPr>
          <p:cNvPr id="56324" name="Picture 12"/>
          <p:cNvPicPr>
            <a:picLocks noChangeAspect="1" noChangeArrowheads="1"/>
          </p:cNvPicPr>
          <p:nvPr/>
        </p:nvPicPr>
        <p:blipFill>
          <a:blip r:embed="rId3">
            <a:extLst>
              <a:ext uri="{28A0092B-C50C-407E-A947-70E740481C1C}">
                <a14:useLocalDpi xmlns:a14="http://schemas.microsoft.com/office/drawing/2010/main" val="0"/>
              </a:ext>
            </a:extLst>
          </a:blip>
          <a:srcRect l="9569" t="15695" r="16132" b="23532"/>
          <a:stretch>
            <a:fillRect/>
          </a:stretch>
        </p:blipFill>
        <p:spPr bwMode="auto">
          <a:xfrm>
            <a:off x="1382184" y="2317750"/>
            <a:ext cx="6451070" cy="395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441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63491" name="Text Box 3"/>
          <p:cNvSpPr txBox="1">
            <a:spLocks noChangeArrowheads="1"/>
          </p:cNvSpPr>
          <p:nvPr/>
        </p:nvSpPr>
        <p:spPr bwMode="auto">
          <a:xfrm>
            <a:off x="176213" y="1171575"/>
            <a:ext cx="8828087"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buFontTx/>
              <a:buNone/>
              <a:defRPr/>
            </a:pPr>
            <a:r>
              <a:rPr lang="en-US" altLang="en-US" sz="2600" b="1" u="sng" dirty="0" smtClean="0">
                <a:solidFill>
                  <a:srgbClr val="339933"/>
                </a:solidFill>
                <a:latin typeface="Arial" panose="020B0604020202020204" pitchFamily="34" charset="0"/>
              </a:rPr>
              <a:t>Perutz's </a:t>
            </a:r>
            <a:r>
              <a:rPr lang="en-US" altLang="en-US" sz="2600" b="1" u="sng" dirty="0" smtClean="0">
                <a:solidFill>
                  <a:srgbClr val="FF0066"/>
                </a:solidFill>
                <a:latin typeface="Arial" panose="020B0604020202020204" pitchFamily="34" charset="0"/>
              </a:rPr>
              <a:t>'</a:t>
            </a:r>
            <a:r>
              <a:rPr lang="en-US" altLang="en-US" sz="2600" b="1" u="sng" dirty="0" err="1" smtClean="0">
                <a:solidFill>
                  <a:srgbClr val="FF0066"/>
                </a:solidFill>
                <a:latin typeface="Arial" panose="020B0604020202020204" pitchFamily="34" charset="0"/>
              </a:rPr>
              <a:t>stereochemical</a:t>
            </a:r>
            <a:r>
              <a:rPr lang="en-US" altLang="en-US" sz="2600" b="1" u="sng" dirty="0" smtClean="0">
                <a:solidFill>
                  <a:srgbClr val="FF0066"/>
                </a:solidFill>
                <a:latin typeface="Arial" panose="020B0604020202020204" pitchFamily="34" charset="0"/>
              </a:rPr>
              <a:t> model'</a:t>
            </a:r>
          </a:p>
          <a:p>
            <a:pPr lvl="1" algn="l" eaLnBrk="1" hangingPunct="1">
              <a:spcBef>
                <a:spcPct val="50000"/>
              </a:spcBef>
              <a:buFontTx/>
              <a:buAutoNum type="arabicPeriod"/>
              <a:defRPr/>
            </a:pPr>
            <a:r>
              <a:rPr lang="en-US" altLang="en-US" sz="2600" dirty="0" smtClean="0">
                <a:latin typeface="+mj-lt"/>
              </a:rPr>
              <a:t>The </a:t>
            </a:r>
            <a:r>
              <a:rPr lang="en-US" altLang="en-US" sz="2600" i="1" dirty="0" smtClean="0">
                <a:latin typeface="+mj-lt"/>
              </a:rPr>
              <a:t>oxy</a:t>
            </a:r>
            <a:r>
              <a:rPr lang="en-US" altLang="en-US" sz="2600" dirty="0" smtClean="0">
                <a:latin typeface="+mj-lt"/>
              </a:rPr>
              <a:t> and </a:t>
            </a:r>
            <a:r>
              <a:rPr lang="en-US" altLang="en-US" sz="2600" i="1" dirty="0" smtClean="0">
                <a:latin typeface="+mj-lt"/>
              </a:rPr>
              <a:t>deoxy</a:t>
            </a:r>
            <a:r>
              <a:rPr lang="en-US" altLang="en-US" sz="2600" dirty="0" smtClean="0">
                <a:latin typeface="+mj-lt"/>
              </a:rPr>
              <a:t> states have different conformations (like the R and T states in the MWC model)</a:t>
            </a:r>
          </a:p>
          <a:p>
            <a:pPr lvl="1" algn="l" eaLnBrk="1" hangingPunct="1">
              <a:spcBef>
                <a:spcPct val="50000"/>
              </a:spcBef>
              <a:buFontTx/>
              <a:buAutoNum type="arabicPeriod"/>
              <a:defRPr/>
            </a:pPr>
            <a:r>
              <a:rPr lang="en-US" altLang="en-US" sz="2600" dirty="0" smtClean="0">
                <a:latin typeface="+mj-lt"/>
              </a:rPr>
              <a:t>Oxygen, the substrate, also acts as an </a:t>
            </a:r>
            <a:r>
              <a:rPr lang="en-US" altLang="en-US" sz="2600" dirty="0" smtClean="0">
                <a:solidFill>
                  <a:srgbClr val="FF0066"/>
                </a:solidFill>
                <a:latin typeface="+mj-lt"/>
              </a:rPr>
              <a:t>allosteric activator</a:t>
            </a:r>
            <a:r>
              <a:rPr lang="en-US" altLang="en-US" sz="2600" dirty="0" smtClean="0">
                <a:latin typeface="+mj-lt"/>
              </a:rPr>
              <a:t>,</a:t>
            </a:r>
            <a:r>
              <a:rPr lang="en-US" altLang="en-US" sz="2600" dirty="0" smtClean="0">
                <a:solidFill>
                  <a:srgbClr val="FF0066"/>
                </a:solidFill>
                <a:latin typeface="+mj-lt"/>
              </a:rPr>
              <a:t> </a:t>
            </a:r>
            <a:r>
              <a:rPr lang="en-US" altLang="en-US" sz="2600" dirty="0" smtClean="0">
                <a:latin typeface="+mj-lt"/>
              </a:rPr>
              <a:t>inducing the </a:t>
            </a:r>
            <a:r>
              <a:rPr lang="en-US" altLang="en-US" sz="2600" i="1" dirty="0" err="1" smtClean="0">
                <a:latin typeface="+mj-lt"/>
              </a:rPr>
              <a:t>deoxy</a:t>
            </a:r>
            <a:r>
              <a:rPr lang="en-US" altLang="en-US" sz="2600" dirty="0" err="1" smtClean="0">
                <a:latin typeface="+mj-lt"/>
                <a:sym typeface="Symbol" panose="05050102010706020507" pitchFamily="18" charset="2"/>
              </a:rPr>
              <a:t></a:t>
            </a:r>
            <a:r>
              <a:rPr lang="en-US" altLang="en-US" sz="2600" i="1" dirty="0" err="1" smtClean="0">
                <a:latin typeface="+mj-lt"/>
                <a:sym typeface="Symbol" panose="05050102010706020507" pitchFamily="18" charset="2"/>
              </a:rPr>
              <a:t>oxy</a:t>
            </a:r>
            <a:r>
              <a:rPr lang="en-US" altLang="en-US" sz="2600" dirty="0" smtClean="0">
                <a:latin typeface="+mj-lt"/>
                <a:sym typeface="Symbol" panose="05050102010706020507" pitchFamily="18" charset="2"/>
              </a:rPr>
              <a:t> (TR) change</a:t>
            </a:r>
          </a:p>
          <a:p>
            <a:pPr lvl="1" algn="l" eaLnBrk="1" hangingPunct="1">
              <a:spcBef>
                <a:spcPct val="50000"/>
              </a:spcBef>
              <a:buFontTx/>
              <a:buAutoNum type="arabicPeriod"/>
              <a:defRPr/>
            </a:pPr>
            <a:r>
              <a:rPr lang="en-US" altLang="en-US" sz="2600" dirty="0" smtClean="0">
                <a:latin typeface="+mj-lt"/>
                <a:sym typeface="Symbol" panose="05050102010706020507" pitchFamily="18" charset="2"/>
              </a:rPr>
              <a:t>This creates positive cooperativity in oxygen binding</a:t>
            </a:r>
          </a:p>
          <a:p>
            <a:pPr lvl="1" algn="l" eaLnBrk="1" hangingPunct="1">
              <a:spcBef>
                <a:spcPct val="50000"/>
              </a:spcBef>
              <a:buFontTx/>
              <a:buAutoNum type="arabicPeriod"/>
              <a:defRPr/>
            </a:pPr>
            <a:r>
              <a:rPr lang="en-US" altLang="en-US" sz="2600" dirty="0" smtClean="0">
                <a:latin typeface="+mj-lt"/>
                <a:sym typeface="Symbol" panose="05050102010706020507" pitchFamily="18" charset="2"/>
              </a:rPr>
              <a:t>It also explains the different affinity to oxygen in the lungs (high oxygen pressure) compared to peripheral tissues (low oxygen pressure)</a:t>
            </a:r>
          </a:p>
        </p:txBody>
      </p:sp>
      <p:sp>
        <p:nvSpPr>
          <p:cNvPr id="58372" name="Text Box 4"/>
          <p:cNvSpPr txBox="1">
            <a:spLocks noChangeArrowheads="1"/>
          </p:cNvSpPr>
          <p:nvPr/>
        </p:nvSpPr>
        <p:spPr bwMode="auto">
          <a:xfrm>
            <a:off x="176213" y="5659968"/>
            <a:ext cx="882808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rPr>
              <a:t>What are the structural changes occurring during the </a:t>
            </a:r>
            <a:r>
              <a:rPr lang="en-US" altLang="en-US" sz="2600" b="1" dirty="0">
                <a:solidFill>
                  <a:srgbClr val="339933"/>
                </a:solidFill>
                <a:latin typeface="Arial" panose="020B0604020202020204" pitchFamily="34" charset="0"/>
                <a:sym typeface="Symbol" panose="05050102010706020507" pitchFamily="18" charset="2"/>
              </a:rPr>
              <a:t>TR change?</a:t>
            </a:r>
          </a:p>
        </p:txBody>
      </p:sp>
    </p:spTree>
    <p:extLst>
      <p:ext uri="{BB962C8B-B14F-4D97-AF65-F5344CB8AC3E}">
        <p14:creationId xmlns:p14="http://schemas.microsoft.com/office/powerpoint/2010/main" val="7993866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5"/>
          <p:cNvPicPr>
            <a:picLocks noChangeAspect="1" noChangeArrowheads="1"/>
          </p:cNvPicPr>
          <p:nvPr/>
        </p:nvPicPr>
        <p:blipFill>
          <a:blip r:embed="rId3">
            <a:extLst>
              <a:ext uri="{28A0092B-C50C-407E-A947-70E740481C1C}">
                <a14:useLocalDpi xmlns:a14="http://schemas.microsoft.com/office/drawing/2010/main" val="0"/>
              </a:ext>
            </a:extLst>
          </a:blip>
          <a:srcRect l="22021" t="11766" r="19330" b="25555"/>
          <a:stretch>
            <a:fillRect/>
          </a:stretch>
        </p:blipFill>
        <p:spPr bwMode="auto">
          <a:xfrm>
            <a:off x="2074863" y="2174876"/>
            <a:ext cx="5211643"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59396" name="Text Box 17"/>
          <p:cNvSpPr txBox="1">
            <a:spLocks noChangeArrowheads="1"/>
          </p:cNvSpPr>
          <p:nvPr/>
        </p:nvSpPr>
        <p:spPr bwMode="auto">
          <a:xfrm>
            <a:off x="193675" y="947738"/>
            <a:ext cx="88280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FF0066"/>
                </a:solidFill>
                <a:latin typeface="Arial" panose="020B0604020202020204" pitchFamily="34" charset="0"/>
              </a:rPr>
              <a:t>Fe</a:t>
            </a:r>
            <a:r>
              <a:rPr lang="en-US" altLang="en-US" sz="2600" b="1">
                <a:solidFill>
                  <a:srgbClr val="339933"/>
                </a:solidFill>
                <a:latin typeface="Arial" panose="020B0604020202020204" pitchFamily="34" charset="0"/>
              </a:rPr>
              <a:t> moves into heme plane</a:t>
            </a:r>
          </a:p>
          <a:p>
            <a:pPr algn="l" rtl="0" eaLnBrk="1" hangingPunct="1">
              <a:spcBef>
                <a:spcPct val="50000"/>
              </a:spcBef>
            </a:pPr>
            <a:r>
              <a:rPr lang="en-US" altLang="en-US" sz="2600" b="1">
                <a:solidFill>
                  <a:srgbClr val="FF0066"/>
                </a:solidFill>
                <a:latin typeface="Arial" panose="020B0604020202020204" pitchFamily="34" charset="0"/>
              </a:rPr>
              <a:t>Proximal His</a:t>
            </a:r>
            <a:r>
              <a:rPr lang="en-US" altLang="en-US" sz="2600" b="1">
                <a:solidFill>
                  <a:srgbClr val="339933"/>
                </a:solidFill>
                <a:latin typeface="Arial" panose="020B0604020202020204" pitchFamily="34" charset="0"/>
              </a:rPr>
              <a:t> is pulled up</a:t>
            </a:r>
          </a:p>
        </p:txBody>
      </p:sp>
    </p:spTree>
    <p:extLst>
      <p:ext uri="{BB962C8B-B14F-4D97-AF65-F5344CB8AC3E}">
        <p14:creationId xmlns:p14="http://schemas.microsoft.com/office/powerpoint/2010/main" val="2956178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0"/>
          <p:cNvSpPr txBox="1">
            <a:spLocks noChangeArrowheads="1"/>
          </p:cNvSpPr>
          <p:nvPr/>
        </p:nvSpPr>
        <p:spPr bwMode="auto">
          <a:xfrm>
            <a:off x="246063" y="1014413"/>
            <a:ext cx="88280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rPr>
              <a:t>F-helix undergoes translation, changing </a:t>
            </a:r>
            <a:r>
              <a:rPr lang="en-US" altLang="en-US" sz="2600" b="1">
                <a:solidFill>
                  <a:srgbClr val="FF0066"/>
                </a:solidFill>
                <a:latin typeface="Arial" panose="020B0604020202020204" pitchFamily="34" charset="0"/>
              </a:rPr>
              <a:t>tertiary structure of entire subunit</a:t>
            </a:r>
          </a:p>
        </p:txBody>
      </p:sp>
      <p:pic>
        <p:nvPicPr>
          <p:cNvPr id="634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408238"/>
            <a:ext cx="5310187"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Tree>
    <p:extLst>
      <p:ext uri="{BB962C8B-B14F-4D97-AF65-F5344CB8AC3E}">
        <p14:creationId xmlns:p14="http://schemas.microsoft.com/office/powerpoint/2010/main" val="648223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p:cNvGrpSpPr>
            <a:grpSpLocks/>
          </p:cNvGrpSpPr>
          <p:nvPr/>
        </p:nvGrpSpPr>
        <p:grpSpPr bwMode="auto">
          <a:xfrm>
            <a:off x="5063067" y="3190390"/>
            <a:ext cx="2946400" cy="3447478"/>
            <a:chOff x="508000" y="2063750"/>
            <a:chExt cx="3738563" cy="4488527"/>
          </a:xfrm>
        </p:grpSpPr>
        <p:pic>
          <p:nvPicPr>
            <p:cNvPr id="67592" name="Picture 4" descr="C:\Documents and Settings\Amit\My Documents\Amit\Book\English\CH5- Dynamics\Figures\Box 5-2 figure 5d left Oxy-Hemoglob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2063750"/>
              <a:ext cx="3738563"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 Box 5"/>
            <p:cNvSpPr txBox="1">
              <a:spLocks noChangeArrowheads="1"/>
            </p:cNvSpPr>
            <p:nvPr/>
          </p:nvSpPr>
          <p:spPr bwMode="auto">
            <a:xfrm>
              <a:off x="1622424" y="5951201"/>
              <a:ext cx="1979557" cy="60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dirty="0">
                  <a:latin typeface="Arial" panose="020B0604020202020204" pitchFamily="34" charset="0"/>
                </a:rPr>
                <a:t>Oxy (R)</a:t>
              </a:r>
            </a:p>
          </p:txBody>
        </p:sp>
      </p:grpSp>
      <p:grpSp>
        <p:nvGrpSpPr>
          <p:cNvPr id="67587" name="Group 8"/>
          <p:cNvGrpSpPr>
            <a:grpSpLocks/>
          </p:cNvGrpSpPr>
          <p:nvPr/>
        </p:nvGrpSpPr>
        <p:grpSpPr bwMode="auto">
          <a:xfrm>
            <a:off x="1210204" y="3268403"/>
            <a:ext cx="2946399" cy="3318664"/>
            <a:chOff x="5148263" y="2181225"/>
            <a:chExt cx="3738562" cy="4320815"/>
          </a:xfrm>
        </p:grpSpPr>
        <p:pic>
          <p:nvPicPr>
            <p:cNvPr id="67590" name="Picture 3" descr="C:\Documents and Settings\Amit\My Documents\Amit\Book\English\CH5- Dynamics\Figures\Box 5-2 figure 5d right Deoxy-Hemoglob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3" y="2181225"/>
              <a:ext cx="3738562"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6"/>
            <p:cNvSpPr txBox="1">
              <a:spLocks noChangeArrowheads="1"/>
            </p:cNvSpPr>
            <p:nvPr/>
          </p:nvSpPr>
          <p:spPr bwMode="auto">
            <a:xfrm>
              <a:off x="6010987" y="5900964"/>
              <a:ext cx="2156729" cy="60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dirty="0">
                  <a:latin typeface="Arial" panose="020B0604020202020204" pitchFamily="34" charset="0"/>
                </a:rPr>
                <a:t>Deoxy (T)</a:t>
              </a:r>
            </a:p>
          </p:txBody>
        </p:sp>
      </p:grpSp>
      <p:sp>
        <p:nvSpPr>
          <p:cNvPr id="67589"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sp>
        <p:nvSpPr>
          <p:cNvPr id="10" name="Text Box 7"/>
          <p:cNvSpPr txBox="1">
            <a:spLocks noChangeArrowheads="1"/>
          </p:cNvSpPr>
          <p:nvPr/>
        </p:nvSpPr>
        <p:spPr bwMode="auto">
          <a:xfrm>
            <a:off x="144463" y="1071563"/>
            <a:ext cx="88280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rPr>
              <a:t>Change in a single subunit spreads to </a:t>
            </a:r>
            <a:r>
              <a:rPr lang="en-US" altLang="en-US" sz="2600" b="1" dirty="0">
                <a:solidFill>
                  <a:srgbClr val="FF0066"/>
                </a:solidFill>
                <a:latin typeface="Arial" panose="020B0604020202020204" pitchFamily="34" charset="0"/>
              </a:rPr>
              <a:t>entire protein</a:t>
            </a:r>
          </a:p>
          <a:p>
            <a:pPr lvl="1" algn="l" rtl="0" eaLnBrk="1" hangingPunct="1">
              <a:spcBef>
                <a:spcPct val="50000"/>
              </a:spcBef>
              <a:buFont typeface="Wingdings" panose="05000000000000000000" pitchFamily="2" charset="2"/>
              <a:buChar char="Ø"/>
            </a:pPr>
            <a:r>
              <a:rPr lang="en-US" altLang="en-US" sz="2600" dirty="0"/>
              <a:t>The </a:t>
            </a:r>
            <a:r>
              <a:rPr lang="en-US" altLang="en-US" sz="2600" dirty="0">
                <a:sym typeface="Symbol" panose="05050102010706020507" pitchFamily="18" charset="2"/>
              </a:rPr>
              <a:t></a:t>
            </a:r>
            <a:r>
              <a:rPr lang="en-US" altLang="en-US" sz="2600" baseline="-30000" dirty="0"/>
              <a:t>1</a:t>
            </a:r>
            <a:r>
              <a:rPr lang="en-US" altLang="en-US" sz="2600" dirty="0">
                <a:sym typeface="Symbol" panose="05050102010706020507" pitchFamily="18" charset="2"/>
              </a:rPr>
              <a:t></a:t>
            </a:r>
            <a:r>
              <a:rPr lang="en-US" altLang="en-US" sz="2600" baseline="-30000" dirty="0"/>
              <a:t>1</a:t>
            </a:r>
            <a:r>
              <a:rPr lang="en-US" altLang="en-US" sz="2600" dirty="0"/>
              <a:t> dimer slides and rotates 15˚ with respect to the </a:t>
            </a:r>
            <a:r>
              <a:rPr lang="en-US" altLang="en-US" sz="2600" dirty="0">
                <a:sym typeface="Symbol" panose="05050102010706020507" pitchFamily="18" charset="2"/>
              </a:rPr>
              <a:t></a:t>
            </a:r>
            <a:r>
              <a:rPr lang="en-US" altLang="en-US" sz="2600" baseline="-30000" dirty="0"/>
              <a:t>2</a:t>
            </a:r>
            <a:r>
              <a:rPr lang="en-US" altLang="en-US" sz="2600" dirty="0">
                <a:sym typeface="Symbol" panose="05050102010706020507" pitchFamily="18" charset="2"/>
              </a:rPr>
              <a:t></a:t>
            </a:r>
            <a:r>
              <a:rPr lang="en-US" altLang="en-US" sz="2600" baseline="-30000" dirty="0"/>
              <a:t>2</a:t>
            </a:r>
            <a:r>
              <a:rPr lang="en-US" altLang="en-US" sz="2600" dirty="0"/>
              <a:t> dimer</a:t>
            </a:r>
          </a:p>
          <a:p>
            <a:pPr lvl="1" algn="l" rtl="0" eaLnBrk="1" hangingPunct="1">
              <a:spcBef>
                <a:spcPct val="50000"/>
              </a:spcBef>
              <a:buFont typeface="Wingdings" panose="05000000000000000000" pitchFamily="2" charset="2"/>
              <a:buChar char="Ø"/>
            </a:pPr>
            <a:r>
              <a:rPr lang="en-US" altLang="en-US" sz="2600" dirty="0"/>
              <a:t>The pocket between the beta subunits becomes narrower</a:t>
            </a:r>
          </a:p>
        </p:txBody>
      </p:sp>
    </p:spTree>
    <p:extLst>
      <p:ext uri="{BB962C8B-B14F-4D97-AF65-F5344CB8AC3E}">
        <p14:creationId xmlns:p14="http://schemas.microsoft.com/office/powerpoint/2010/main" val="2034650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Allostery in hemoglobin</a:t>
            </a:r>
          </a:p>
        </p:txBody>
      </p:sp>
      <p:grpSp>
        <p:nvGrpSpPr>
          <p:cNvPr id="73731" name="Group 1"/>
          <p:cNvGrpSpPr>
            <a:grpSpLocks/>
          </p:cNvGrpSpPr>
          <p:nvPr/>
        </p:nvGrpSpPr>
        <p:grpSpPr bwMode="auto">
          <a:xfrm>
            <a:off x="571500" y="1289050"/>
            <a:ext cx="7661275" cy="5232400"/>
            <a:chOff x="571168" y="1289683"/>
            <a:chExt cx="7661275" cy="5231767"/>
          </a:xfrm>
        </p:grpSpPr>
        <p:grpSp>
          <p:nvGrpSpPr>
            <p:cNvPr id="73732" name="Group 9"/>
            <p:cNvGrpSpPr>
              <a:grpSpLocks/>
            </p:cNvGrpSpPr>
            <p:nvPr/>
          </p:nvGrpSpPr>
          <p:grpSpPr bwMode="auto">
            <a:xfrm>
              <a:off x="571168" y="1562100"/>
              <a:ext cx="7145338" cy="4959350"/>
              <a:chOff x="115" y="532"/>
              <a:chExt cx="4501" cy="3124"/>
            </a:xfrm>
          </p:grpSpPr>
          <p:pic>
            <p:nvPicPr>
              <p:cNvPr id="73735" name="Picture 3" descr="http://upload.wikimedia.org/wikipedia/commons/8/89/Hb_saturation_cur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 y="532"/>
                <a:ext cx="3690" cy="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 Box 4"/>
              <p:cNvSpPr txBox="1">
                <a:spLocks noChangeArrowheads="1"/>
              </p:cNvSpPr>
              <p:nvPr/>
            </p:nvSpPr>
            <p:spPr bwMode="auto">
              <a:xfrm>
                <a:off x="3403" y="1518"/>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t>Lungs</a:t>
                </a:r>
              </a:p>
            </p:txBody>
          </p:sp>
          <p:sp>
            <p:nvSpPr>
              <p:cNvPr id="73737" name="Text Box 5"/>
              <p:cNvSpPr txBox="1">
                <a:spLocks noChangeArrowheads="1"/>
              </p:cNvSpPr>
              <p:nvPr/>
            </p:nvSpPr>
            <p:spPr bwMode="auto">
              <a:xfrm>
                <a:off x="115" y="2953"/>
                <a:ext cx="8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t>Tissues</a:t>
                </a:r>
              </a:p>
            </p:txBody>
          </p:sp>
          <p:sp>
            <p:nvSpPr>
              <p:cNvPr id="73738" name="Line 6"/>
              <p:cNvSpPr>
                <a:spLocks noChangeShapeType="1"/>
              </p:cNvSpPr>
              <p:nvPr/>
            </p:nvSpPr>
            <p:spPr bwMode="auto">
              <a:xfrm flipH="1" flipV="1">
                <a:off x="3257" y="932"/>
                <a:ext cx="492" cy="597"/>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9" name="Line 7"/>
              <p:cNvSpPr>
                <a:spLocks noChangeShapeType="1"/>
              </p:cNvSpPr>
              <p:nvPr/>
            </p:nvSpPr>
            <p:spPr bwMode="auto">
              <a:xfrm flipV="1">
                <a:off x="834" y="2309"/>
                <a:ext cx="822" cy="718"/>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3733" name="Text Box 10"/>
            <p:cNvSpPr txBox="1">
              <a:spLocks noChangeArrowheads="1"/>
            </p:cNvSpPr>
            <p:nvPr/>
          </p:nvSpPr>
          <p:spPr bwMode="auto">
            <a:xfrm>
              <a:off x="3054019" y="4953000"/>
              <a:ext cx="2209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pPr>
              <a:r>
                <a:rPr lang="en-US" altLang="en-US" sz="1800">
                  <a:latin typeface="Arial" panose="020B0604020202020204" pitchFamily="34" charset="0"/>
                </a:rPr>
                <a:t>Most of the hemoglobin is in the </a:t>
              </a:r>
              <a:r>
                <a:rPr lang="en-US" altLang="en-US" sz="1800" i="1">
                  <a:latin typeface="Arial" panose="020B0604020202020204" pitchFamily="34" charset="0"/>
                </a:rPr>
                <a:t>deoxy</a:t>
              </a:r>
              <a:r>
                <a:rPr lang="en-US" altLang="en-US" sz="1800">
                  <a:latin typeface="Arial" panose="020B0604020202020204" pitchFamily="34" charset="0"/>
                </a:rPr>
                <a:t> state</a:t>
              </a:r>
            </a:p>
          </p:txBody>
        </p:sp>
        <p:sp>
          <p:nvSpPr>
            <p:cNvPr id="73734" name="Text Box 8"/>
            <p:cNvSpPr txBox="1">
              <a:spLocks noChangeArrowheads="1"/>
            </p:cNvSpPr>
            <p:nvPr/>
          </p:nvSpPr>
          <p:spPr bwMode="auto">
            <a:xfrm>
              <a:off x="5254293" y="1289683"/>
              <a:ext cx="2978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pPr>
              <a:r>
                <a:rPr lang="en-US" altLang="en-US" sz="1800">
                  <a:latin typeface="Arial" panose="020B0604020202020204" pitchFamily="34" charset="0"/>
                </a:rPr>
                <a:t>Most of the  hemoglobin is in the </a:t>
              </a:r>
              <a:r>
                <a:rPr lang="en-US" altLang="en-US" sz="1800" i="1">
                  <a:latin typeface="Arial" panose="020B0604020202020204" pitchFamily="34" charset="0"/>
                </a:rPr>
                <a:t>oxy</a:t>
              </a:r>
              <a:r>
                <a:rPr lang="en-US" altLang="en-US" sz="1800">
                  <a:latin typeface="Arial" panose="020B0604020202020204" pitchFamily="34" charset="0"/>
                </a:rPr>
                <a:t> state</a:t>
              </a:r>
            </a:p>
          </p:txBody>
        </p:sp>
      </p:grpSp>
    </p:spTree>
    <p:extLst>
      <p:ext uri="{BB962C8B-B14F-4D97-AF65-F5344CB8AC3E}">
        <p14:creationId xmlns:p14="http://schemas.microsoft.com/office/powerpoint/2010/main" val="1759954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rPr>
              <a:t>The Bohr (pH-induced) effect</a:t>
            </a:r>
          </a:p>
        </p:txBody>
      </p:sp>
      <p:sp>
        <p:nvSpPr>
          <p:cNvPr id="74755" name="Text Box 4"/>
          <p:cNvSpPr txBox="1">
            <a:spLocks noChangeArrowheads="1"/>
          </p:cNvSpPr>
          <p:nvPr/>
        </p:nvSpPr>
        <p:spPr bwMode="auto">
          <a:xfrm>
            <a:off x="193675" y="947738"/>
            <a:ext cx="89503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FF0066"/>
                </a:solidFill>
                <a:latin typeface="Arial" panose="020B0604020202020204" pitchFamily="34" charset="0"/>
              </a:rPr>
              <a:t>Low pH stabilizes the </a:t>
            </a:r>
            <a:r>
              <a:rPr lang="en-US" altLang="en-US" sz="2400" b="1" i="1">
                <a:solidFill>
                  <a:srgbClr val="FF0066"/>
                </a:solidFill>
                <a:latin typeface="Arial" panose="020B0604020202020204" pitchFamily="34" charset="0"/>
              </a:rPr>
              <a:t>deoxy</a:t>
            </a:r>
            <a:r>
              <a:rPr lang="en-US" altLang="en-US" sz="2400" b="1">
                <a:solidFill>
                  <a:srgbClr val="FF0066"/>
                </a:solidFill>
                <a:latin typeface="Arial" panose="020B0604020202020204" pitchFamily="34" charset="0"/>
              </a:rPr>
              <a:t> conformation</a:t>
            </a:r>
            <a:r>
              <a:rPr lang="en-US" altLang="en-US" sz="2400" b="1">
                <a:solidFill>
                  <a:srgbClr val="339933"/>
                </a:solidFill>
                <a:latin typeface="Arial" panose="020B0604020202020204" pitchFamily="34" charset="0"/>
              </a:rPr>
              <a:t> via salt bridges</a:t>
            </a:r>
          </a:p>
          <a:p>
            <a:pPr algn="l" rtl="0" eaLnBrk="1" hangingPunct="1">
              <a:spcBef>
                <a:spcPct val="50000"/>
              </a:spcBef>
            </a:pPr>
            <a:r>
              <a:rPr lang="en-US" altLang="en-US" sz="2400" b="1">
                <a:solidFill>
                  <a:srgbClr val="339933"/>
                </a:solidFill>
                <a:latin typeface="Arial" panose="020B0604020202020204" pitchFamily="34" charset="0"/>
              </a:rPr>
              <a:t>Explains low oxygen affinity in peripheral tissues (pH=7.2) compared to lungs (pH=7.6)</a:t>
            </a:r>
          </a:p>
        </p:txBody>
      </p:sp>
      <p:pic>
        <p:nvPicPr>
          <p:cNvPr id="74756" name="Picture 2"/>
          <p:cNvPicPr>
            <a:picLocks noChangeAspect="1"/>
          </p:cNvPicPr>
          <p:nvPr/>
        </p:nvPicPr>
        <p:blipFill>
          <a:blip r:embed="rId3">
            <a:extLst>
              <a:ext uri="{28A0092B-C50C-407E-A947-70E740481C1C}">
                <a14:useLocalDpi xmlns:a14="http://schemas.microsoft.com/office/drawing/2010/main" val="0"/>
              </a:ext>
            </a:extLst>
          </a:blip>
          <a:srcRect l="9811" t="16901" b="11737"/>
          <a:stretch>
            <a:fillRect/>
          </a:stretch>
        </p:blipFill>
        <p:spPr bwMode="auto">
          <a:xfrm>
            <a:off x="2209800" y="2701925"/>
            <a:ext cx="47561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1"/>
          <p:cNvSpPr txBox="1">
            <a:spLocks noChangeArrowheads="1"/>
          </p:cNvSpPr>
          <p:nvPr/>
        </p:nvSpPr>
        <p:spPr bwMode="auto">
          <a:xfrm>
            <a:off x="4488392" y="3059115"/>
            <a:ext cx="35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b="1"/>
              <a:t>+</a:t>
            </a:r>
          </a:p>
        </p:txBody>
      </p:sp>
      <p:sp>
        <p:nvSpPr>
          <p:cNvPr id="74758" name="TextBox 6"/>
          <p:cNvSpPr txBox="1">
            <a:spLocks noChangeArrowheads="1"/>
          </p:cNvSpPr>
          <p:nvPr/>
        </p:nvSpPr>
        <p:spPr bwMode="auto">
          <a:xfrm>
            <a:off x="3826405" y="3106740"/>
            <a:ext cx="287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b="1"/>
              <a:t>-</a:t>
            </a:r>
          </a:p>
        </p:txBody>
      </p:sp>
      <p:sp>
        <p:nvSpPr>
          <p:cNvPr id="74759" name="TextBox 7"/>
          <p:cNvSpPr txBox="1">
            <a:spLocks noChangeArrowheads="1"/>
          </p:cNvSpPr>
          <p:nvPr/>
        </p:nvSpPr>
        <p:spPr bwMode="auto">
          <a:xfrm>
            <a:off x="4285192" y="3517902"/>
            <a:ext cx="285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b="1"/>
              <a:t>-</a:t>
            </a:r>
          </a:p>
        </p:txBody>
      </p:sp>
    </p:spTree>
    <p:extLst>
      <p:ext uri="{BB962C8B-B14F-4D97-AF65-F5344CB8AC3E}">
        <p14:creationId xmlns:p14="http://schemas.microsoft.com/office/powerpoint/2010/main" val="2603888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30188" y="2609850"/>
            <a:ext cx="86455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6000">
                <a:latin typeface="Arial" panose="020B0604020202020204" pitchFamily="34" charset="0"/>
                <a:cs typeface="Times New Roman (Hebrew)"/>
              </a:rPr>
              <a:t>Protein Folding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ChangeArrowheads="1"/>
          </p:cNvSpPr>
          <p:nvPr/>
        </p:nvSpPr>
        <p:spPr bwMode="auto">
          <a:xfrm>
            <a:off x="152400" y="681042"/>
            <a:ext cx="8991600" cy="59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dirty="0">
                <a:solidFill>
                  <a:srgbClr val="009900"/>
                </a:solidFill>
                <a:latin typeface="Arial" panose="020B0604020202020204" pitchFamily="34" charset="0"/>
                <a:cs typeface="Times New Roman (Hebrew)"/>
                <a:sym typeface="Symbol" panose="05050102010706020507" pitchFamily="18" charset="2"/>
              </a:rPr>
              <a:t>For a 100-residue protein, assuming that:</a:t>
            </a:r>
          </a:p>
          <a:p>
            <a:pPr lvl="1" algn="l" rtl="0" eaLnBrk="1" hangingPunct="1">
              <a:lnSpc>
                <a:spcPct val="130000"/>
              </a:lnSpc>
              <a:spcBef>
                <a:spcPct val="0"/>
              </a:spcBef>
              <a:buFontTx/>
              <a:buAutoNum type="arabicPeriod"/>
            </a:pPr>
            <a:r>
              <a:rPr lang="en-US" altLang="en-US" sz="2000" dirty="0">
                <a:latin typeface="Arial" panose="020B0604020202020204" pitchFamily="34" charset="0"/>
                <a:cs typeface="Times New Roman (Hebrew)"/>
                <a:sym typeface="Symbol" panose="05050102010706020507" pitchFamily="18" charset="2"/>
              </a:rPr>
              <a:t>Each residue has 3 possible conformations</a:t>
            </a:r>
          </a:p>
          <a:p>
            <a:pPr lvl="1" algn="l" rtl="0" eaLnBrk="1" hangingPunct="1">
              <a:lnSpc>
                <a:spcPct val="130000"/>
              </a:lnSpc>
              <a:spcBef>
                <a:spcPct val="0"/>
              </a:spcBef>
              <a:buFontTx/>
              <a:buAutoNum type="arabicPeriod"/>
            </a:pPr>
            <a:r>
              <a:rPr lang="en-US" altLang="en-US" sz="2000" dirty="0">
                <a:latin typeface="Arial" panose="020B0604020202020204" pitchFamily="34" charset="0"/>
                <a:cs typeface="Times New Roman (Hebrew)"/>
                <a:sym typeface="Symbol" panose="05050102010706020507" pitchFamily="18" charset="2"/>
              </a:rPr>
              <a:t>The conformation of each residue is independent of that of the other residues</a:t>
            </a:r>
          </a:p>
          <a:p>
            <a:pPr algn="l" rtl="0" eaLnBrk="1" hangingPunct="1">
              <a:lnSpc>
                <a:spcPct val="130000"/>
              </a:lnSpc>
              <a:spcBef>
                <a:spcPct val="0"/>
              </a:spcBef>
            </a:pPr>
            <a:r>
              <a:rPr lang="en-US" altLang="en-US" sz="2600" b="1" u="sng" dirty="0">
                <a:solidFill>
                  <a:srgbClr val="339933"/>
                </a:solidFill>
                <a:latin typeface="Arial" panose="020B0604020202020204" pitchFamily="34" charset="0"/>
                <a:cs typeface="Times New Roman (Hebrew)"/>
                <a:sym typeface="Symbol" panose="05050102010706020507" pitchFamily="18" charset="2"/>
              </a:rPr>
              <a:t>Then</a:t>
            </a:r>
            <a:r>
              <a:rPr lang="en-US" altLang="en-US" sz="2600" b="1" dirty="0">
                <a:solidFill>
                  <a:srgbClr val="339933"/>
                </a:solidFill>
                <a:latin typeface="Arial" panose="020B0604020202020204" pitchFamily="34" charset="0"/>
                <a:cs typeface="Times New Roman (Hebrew)"/>
                <a:sym typeface="Symbol" panose="05050102010706020507" pitchFamily="18" charset="2"/>
              </a:rPr>
              <a:t>: the entire polypeptide chain has </a:t>
            </a:r>
            <a:r>
              <a:rPr lang="en-US" altLang="en-US" sz="2600" b="1" dirty="0">
                <a:solidFill>
                  <a:srgbClr val="FF0066"/>
                </a:solidFill>
                <a:latin typeface="Arial" panose="020B0604020202020204" pitchFamily="34" charset="0"/>
                <a:cs typeface="Times New Roman (Hebrew)"/>
                <a:sym typeface="Symbol" panose="05050102010706020507" pitchFamily="18" charset="2"/>
              </a:rPr>
              <a:t>3</a:t>
            </a:r>
            <a:r>
              <a:rPr lang="en-US" altLang="en-US" sz="2600" b="1" baseline="30000" dirty="0">
                <a:solidFill>
                  <a:srgbClr val="FF0066"/>
                </a:solidFill>
                <a:latin typeface="Arial" panose="020B0604020202020204" pitchFamily="34" charset="0"/>
                <a:cs typeface="Times New Roman (Hebrew)"/>
                <a:sym typeface="Symbol" panose="05050102010706020507" pitchFamily="18" charset="2"/>
              </a:rPr>
              <a:t>100</a:t>
            </a:r>
            <a:r>
              <a:rPr lang="en-US" altLang="en-US" sz="2600" b="1" dirty="0">
                <a:solidFill>
                  <a:srgbClr val="FF0066"/>
                </a:solidFill>
                <a:latin typeface="Arial" panose="020B0604020202020204" pitchFamily="34" charset="0"/>
                <a:cs typeface="Times New Roman (Hebrew)"/>
                <a:sym typeface="Symbol" panose="05050102010706020507" pitchFamily="18" charset="2"/>
              </a:rPr>
              <a:t> conformations!</a:t>
            </a:r>
          </a:p>
          <a:p>
            <a:pPr algn="l" rtl="0" eaLnBrk="1" hangingPunct="1">
              <a:lnSpc>
                <a:spcPct val="130000"/>
              </a:lnSpc>
              <a:spcBef>
                <a:spcPct val="0"/>
              </a:spcBef>
            </a:pPr>
            <a:endParaRPr lang="en-US" altLang="en-US" sz="2600" b="1" dirty="0">
              <a:solidFill>
                <a:srgbClr val="009900"/>
              </a:solidFill>
              <a:latin typeface="Arial" panose="020B0604020202020204" pitchFamily="34" charset="0"/>
              <a:cs typeface="Times New Roman (Hebrew)"/>
              <a:sym typeface="Symbol" panose="05050102010706020507" pitchFamily="18" charset="2"/>
            </a:endParaRPr>
          </a:p>
          <a:p>
            <a:pPr algn="l" rtl="0" eaLnBrk="1" hangingPunct="1">
              <a:lnSpc>
                <a:spcPct val="130000"/>
              </a:lnSpc>
              <a:spcBef>
                <a:spcPct val="0"/>
              </a:spcBef>
            </a:pPr>
            <a:r>
              <a:rPr lang="en-US" altLang="en-US" sz="2600" b="1" dirty="0">
                <a:solidFill>
                  <a:srgbClr val="009900"/>
                </a:solidFill>
                <a:latin typeface="Arial" panose="020B0604020202020204" pitchFamily="34" charset="0"/>
                <a:cs typeface="Times New Roman (Hebrew)"/>
                <a:sym typeface="Symbol" panose="05050102010706020507" pitchFamily="18" charset="2"/>
              </a:rPr>
              <a:t>Assuming that</a:t>
            </a:r>
            <a:r>
              <a:rPr lang="en-US" altLang="en-US" sz="2600" b="1" dirty="0">
                <a:solidFill>
                  <a:srgbClr val="339933"/>
                </a:solidFill>
                <a:latin typeface="Arial" panose="020B0604020202020204" pitchFamily="34" charset="0"/>
                <a:cs typeface="Times New Roman (Hebrew)"/>
                <a:sym typeface="Symbol" panose="05050102010706020507" pitchFamily="18" charset="2"/>
              </a:rPr>
              <a:t> each conformational transition takes 1 </a:t>
            </a:r>
            <a:r>
              <a:rPr lang="en-US" altLang="en-US" sz="2600" b="1" dirty="0" err="1">
                <a:solidFill>
                  <a:srgbClr val="339933"/>
                </a:solidFill>
                <a:latin typeface="Arial" panose="020B0604020202020204" pitchFamily="34" charset="0"/>
                <a:cs typeface="Times New Roman (Hebrew)"/>
                <a:sym typeface="Symbol" panose="05050102010706020507" pitchFamily="18" charset="2"/>
              </a:rPr>
              <a:t>ps</a:t>
            </a:r>
            <a:r>
              <a:rPr lang="en-US" altLang="en-US" sz="2600" b="1" dirty="0">
                <a:solidFill>
                  <a:srgbClr val="339933"/>
                </a:solidFill>
                <a:latin typeface="Arial" panose="020B0604020202020204" pitchFamily="34" charset="0"/>
                <a:cs typeface="Times New Roman (Hebrew)"/>
                <a:sym typeface="Symbol" panose="05050102010706020507" pitchFamily="18" charset="2"/>
              </a:rPr>
              <a:t>, the folding time is 5×10</a:t>
            </a:r>
            <a:r>
              <a:rPr lang="en-US" altLang="en-US" sz="2600" b="1" baseline="30000" dirty="0">
                <a:solidFill>
                  <a:srgbClr val="339933"/>
                </a:solidFill>
                <a:latin typeface="Arial" panose="020B0604020202020204" pitchFamily="34" charset="0"/>
                <a:cs typeface="Times New Roman (Hebrew)"/>
                <a:sym typeface="Symbol" panose="05050102010706020507" pitchFamily="18" charset="2"/>
              </a:rPr>
              <a:t>35</a:t>
            </a:r>
            <a:r>
              <a:rPr lang="en-US" altLang="en-US" sz="2600" b="1" dirty="0">
                <a:solidFill>
                  <a:srgbClr val="339933"/>
                </a:solidFill>
                <a:latin typeface="Arial" panose="020B0604020202020204" pitchFamily="34" charset="0"/>
                <a:cs typeface="Times New Roman (Hebrew)"/>
                <a:sym typeface="Symbol" panose="05050102010706020507" pitchFamily="18" charset="2"/>
              </a:rPr>
              <a:t> seconds = </a:t>
            </a:r>
            <a:r>
              <a:rPr lang="en-US" altLang="en-US" sz="2600" b="1" dirty="0">
                <a:solidFill>
                  <a:srgbClr val="FF0066"/>
                </a:solidFill>
                <a:latin typeface="Arial" panose="020B0604020202020204" pitchFamily="34" charset="0"/>
                <a:cs typeface="Times New Roman (Hebrew)"/>
                <a:sym typeface="Symbol" panose="05050102010706020507" pitchFamily="18" charset="2"/>
              </a:rPr>
              <a:t>1.6×10</a:t>
            </a:r>
            <a:r>
              <a:rPr lang="en-US" altLang="en-US" sz="2600" b="1" baseline="30000" dirty="0">
                <a:solidFill>
                  <a:srgbClr val="FF0066"/>
                </a:solidFill>
                <a:latin typeface="Arial" panose="020B0604020202020204" pitchFamily="34" charset="0"/>
                <a:cs typeface="Times New Roman (Hebrew)"/>
                <a:sym typeface="Symbol" panose="05050102010706020507" pitchFamily="18" charset="2"/>
              </a:rPr>
              <a:t>28</a:t>
            </a:r>
            <a:r>
              <a:rPr lang="en-US" altLang="en-US" sz="2600" b="1" dirty="0">
                <a:solidFill>
                  <a:srgbClr val="FF0066"/>
                </a:solidFill>
                <a:latin typeface="Arial" panose="020B0604020202020204" pitchFamily="34" charset="0"/>
                <a:cs typeface="Times New Roman (Hebrew)"/>
                <a:sym typeface="Symbol" panose="05050102010706020507" pitchFamily="18" charset="2"/>
              </a:rPr>
              <a:t> years - longer than the age of the universe!!!</a:t>
            </a:r>
          </a:p>
          <a:p>
            <a:pPr algn="l" rtl="0" eaLnBrk="1" hangingPunct="1">
              <a:lnSpc>
                <a:spcPct val="130000"/>
              </a:lnSpc>
              <a:spcBef>
                <a:spcPct val="0"/>
              </a:spcBef>
            </a:pPr>
            <a:endParaRPr lang="en-US" altLang="en-US" sz="2600" b="1" dirty="0">
              <a:solidFill>
                <a:srgbClr val="009900"/>
              </a:solidFill>
              <a:latin typeface="Arial" panose="020B0604020202020204" pitchFamily="34" charset="0"/>
              <a:cs typeface="Times New Roman (Hebrew)"/>
              <a:sym typeface="Symbol" panose="05050102010706020507" pitchFamily="18" charset="2"/>
            </a:endParaRPr>
          </a:p>
          <a:p>
            <a:pPr algn="l" rtl="0" eaLnBrk="1" hangingPunct="1">
              <a:lnSpc>
                <a:spcPct val="130000"/>
              </a:lnSpc>
              <a:spcBef>
                <a:spcPct val="0"/>
              </a:spcBef>
            </a:pPr>
            <a:r>
              <a:rPr lang="en-US" altLang="en-US" sz="2600" b="1" dirty="0">
                <a:solidFill>
                  <a:srgbClr val="009900"/>
                </a:solidFill>
                <a:latin typeface="Arial" panose="020B0604020202020204" pitchFamily="34" charset="0"/>
                <a:cs typeface="Times New Roman (Hebrew)"/>
                <a:sym typeface="Symbol" panose="05050102010706020507" pitchFamily="18" charset="2"/>
              </a:rPr>
              <a:t>Still, protein folding takes only </a:t>
            </a: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10</a:t>
            </a:r>
            <a:r>
              <a:rPr lang="en-US" altLang="en-US" sz="2600" b="1" baseline="30000" dirty="0" smtClean="0">
                <a:solidFill>
                  <a:srgbClr val="FF0066"/>
                </a:solidFill>
                <a:latin typeface="Arial" panose="020B0604020202020204" pitchFamily="34" charset="0"/>
                <a:cs typeface="Times New Roman (Hebrew)"/>
                <a:sym typeface="Symbol" panose="05050102010706020507" pitchFamily="18" charset="2"/>
              </a:rPr>
              <a:t>-6</a:t>
            </a: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-10</a:t>
            </a:r>
            <a:r>
              <a:rPr lang="en-US" altLang="en-US" sz="2600" b="1" baseline="30000" dirty="0" smtClean="0">
                <a:solidFill>
                  <a:srgbClr val="FF0066"/>
                </a:solidFill>
                <a:latin typeface="Arial" panose="020B0604020202020204" pitchFamily="34" charset="0"/>
                <a:cs typeface="Times New Roman (Hebrew)"/>
                <a:sym typeface="Symbol" panose="05050102010706020507" pitchFamily="18" charset="2"/>
              </a:rPr>
              <a:t>4 </a:t>
            </a: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seconds</a:t>
            </a:r>
            <a:endParaRPr lang="en-US" altLang="en-US" sz="2600" b="1" dirty="0">
              <a:solidFill>
                <a:srgbClr val="FF0066"/>
              </a:solidFill>
              <a:latin typeface="Arial" panose="020B0604020202020204" pitchFamily="34" charset="0"/>
              <a:cs typeface="Times New Roman (Hebrew)"/>
              <a:sym typeface="Symbol" panose="05050102010706020507" pitchFamily="18" charset="2"/>
            </a:endParaRPr>
          </a:p>
        </p:txBody>
      </p:sp>
      <p:sp>
        <p:nvSpPr>
          <p:cNvPr id="53251" name="Rectangle 1"/>
          <p:cNvSpPr>
            <a:spLocks noChangeArrowheads="1"/>
          </p:cNvSpPr>
          <p:nvPr/>
        </p:nvSpPr>
        <p:spPr bwMode="auto">
          <a:xfrm>
            <a:off x="1992313" y="198438"/>
            <a:ext cx="5311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a:sym typeface="Symbol" panose="05050102010706020507" pitchFamily="18" charset="2"/>
              </a:rPr>
              <a:t>Levinthal’s paradox (1968)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152400" y="871538"/>
            <a:ext cx="8991600" cy="37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dirty="0">
                <a:solidFill>
                  <a:srgbClr val="339933"/>
                </a:solidFill>
                <a:latin typeface="Arial" panose="020B0604020202020204" pitchFamily="34" charset="0"/>
                <a:cs typeface="Times New Roman (Hebrew)"/>
                <a:sym typeface="Symbol" panose="05050102010706020507" pitchFamily="18" charset="2"/>
              </a:rPr>
              <a:t>Conclusions: </a:t>
            </a:r>
          </a:p>
          <a:p>
            <a:pPr lvl="1" algn="l" rtl="0" eaLnBrk="1" hangingPunct="1">
              <a:lnSpc>
                <a:spcPct val="130000"/>
              </a:lnSpc>
              <a:spcBef>
                <a:spcPct val="0"/>
              </a:spcBef>
              <a:buFont typeface="Wingdings" panose="05000000000000000000" pitchFamily="2" charset="2"/>
              <a:buChar char="Ø"/>
            </a:pPr>
            <a:r>
              <a:rPr lang="en-US" altLang="en-US" sz="2600" dirty="0">
                <a:cs typeface="Times New Roman (Hebrew)"/>
                <a:sym typeface="Symbol" panose="05050102010706020507" pitchFamily="18" charset="2"/>
              </a:rPr>
              <a:t>Proteins </a:t>
            </a:r>
            <a:r>
              <a:rPr lang="en-US" altLang="en-US" sz="2600" dirty="0" smtClean="0">
                <a:cs typeface="Times New Roman (Hebrew)"/>
                <a:sym typeface="Symbol" panose="05050102010706020507" pitchFamily="18" charset="2"/>
              </a:rPr>
              <a:t>do </a:t>
            </a:r>
            <a:r>
              <a:rPr lang="en-US" altLang="en-US" sz="2600" dirty="0">
                <a:cs typeface="Times New Roman (Hebrew)"/>
                <a:sym typeface="Symbol" panose="05050102010706020507" pitchFamily="18" charset="2"/>
              </a:rPr>
              <a:t>not </a:t>
            </a:r>
            <a:r>
              <a:rPr lang="en-US" altLang="en-US" sz="2600" dirty="0" smtClean="0">
                <a:cs typeface="Times New Roman (Hebrew)"/>
                <a:sym typeface="Symbol" panose="05050102010706020507" pitchFamily="18" charset="2"/>
              </a:rPr>
              <a:t>sample the </a:t>
            </a:r>
            <a:r>
              <a:rPr lang="en-US" altLang="en-US" sz="2600" dirty="0">
                <a:cs typeface="Times New Roman (Hebrew)"/>
                <a:sym typeface="Symbol" panose="05050102010706020507" pitchFamily="18" charset="2"/>
              </a:rPr>
              <a:t>entire available conformational space</a:t>
            </a:r>
          </a:p>
          <a:p>
            <a:pPr lvl="1" algn="l" rtl="0" eaLnBrk="1" hangingPunct="1">
              <a:lnSpc>
                <a:spcPct val="130000"/>
              </a:lnSpc>
              <a:spcBef>
                <a:spcPct val="0"/>
              </a:spcBef>
              <a:buFont typeface="Wingdings" panose="05000000000000000000" pitchFamily="2" charset="2"/>
              <a:buChar char="Ø"/>
            </a:pPr>
            <a:r>
              <a:rPr lang="en-US" altLang="en-US" sz="2600" dirty="0" smtClean="0">
                <a:cs typeface="Times New Roman (Hebrew)"/>
                <a:sym typeface="Symbol" panose="05050102010706020507" pitchFamily="18" charset="2"/>
              </a:rPr>
              <a:t>Folding involves </a:t>
            </a:r>
            <a:r>
              <a:rPr lang="en-US" altLang="en-US" sz="2600" b="1" dirty="0" smtClean="0">
                <a:solidFill>
                  <a:srgbClr val="FF0066"/>
                </a:solidFill>
                <a:cs typeface="Times New Roman (Hebrew)"/>
                <a:sym typeface="Symbol" panose="05050102010706020507" pitchFamily="18" charset="2"/>
              </a:rPr>
              <a:t>residue-residue </a:t>
            </a:r>
            <a:r>
              <a:rPr lang="en-US" altLang="en-US" sz="2600" b="1" dirty="0">
                <a:solidFill>
                  <a:srgbClr val="FF0066"/>
                </a:solidFill>
                <a:cs typeface="Times New Roman (Hebrew)"/>
                <a:sym typeface="Symbol" panose="05050102010706020507" pitchFamily="18" charset="2"/>
              </a:rPr>
              <a:t>interactions</a:t>
            </a:r>
            <a:r>
              <a:rPr lang="en-US" altLang="en-US" sz="2600" dirty="0">
                <a:cs typeface="Times New Roman (Hebrew)"/>
                <a:sym typeface="Symbol" panose="05050102010706020507" pitchFamily="18" charset="2"/>
              </a:rPr>
              <a:t> that </a:t>
            </a:r>
            <a:r>
              <a:rPr lang="en-US" altLang="en-US" sz="2600" b="1" dirty="0">
                <a:solidFill>
                  <a:srgbClr val="FF0066"/>
                </a:solidFill>
                <a:cs typeface="Times New Roman (Hebrew)"/>
                <a:sym typeface="Symbol" panose="05050102010706020507" pitchFamily="18" charset="2"/>
              </a:rPr>
              <a:t>limit the number of possible conformations </a:t>
            </a:r>
            <a:r>
              <a:rPr lang="en-US" altLang="en-US" sz="2600" dirty="0">
                <a:cs typeface="Times New Roman (Hebrew)"/>
                <a:sym typeface="Symbol" panose="05050102010706020507" pitchFamily="18" charset="2"/>
              </a:rPr>
              <a:t>in the next step</a:t>
            </a:r>
          </a:p>
          <a:p>
            <a:pPr lvl="1" algn="l" rtl="0" eaLnBrk="1" hangingPunct="1">
              <a:lnSpc>
                <a:spcPct val="130000"/>
              </a:lnSpc>
              <a:spcBef>
                <a:spcPct val="0"/>
              </a:spcBef>
              <a:buFont typeface="Wingdings" panose="05000000000000000000" pitchFamily="2" charset="2"/>
              <a:buChar char="Ø"/>
            </a:pPr>
            <a:r>
              <a:rPr lang="en-US" altLang="en-US" sz="2600" dirty="0">
                <a:cs typeface="Times New Roman (Hebrew)"/>
                <a:sym typeface="Symbol" panose="05050102010706020507" pitchFamily="18" charset="2"/>
              </a:rPr>
              <a:t>This is demonstrated by the hypothetical </a:t>
            </a:r>
            <a:r>
              <a:rPr lang="en-US" altLang="en-US" sz="2600" b="1" dirty="0">
                <a:solidFill>
                  <a:srgbClr val="FF0066"/>
                </a:solidFill>
                <a:cs typeface="Times New Roman (Hebrew)"/>
                <a:sym typeface="Symbol" panose="05050102010706020507" pitchFamily="18" charset="2"/>
              </a:rPr>
              <a:t>energy landscape </a:t>
            </a:r>
            <a:r>
              <a:rPr lang="en-US" altLang="en-US" sz="2600" dirty="0">
                <a:cs typeface="Times New Roman (Hebrew)"/>
                <a:sym typeface="Symbol" panose="05050102010706020507" pitchFamily="18" charset="2"/>
              </a:rPr>
              <a:t>of protein folding</a:t>
            </a:r>
          </a:p>
        </p:txBody>
      </p:sp>
      <p:sp>
        <p:nvSpPr>
          <p:cNvPr id="54276" name="Rectangle 7"/>
          <p:cNvSpPr>
            <a:spLocks noChangeArrowheads="1"/>
          </p:cNvSpPr>
          <p:nvPr/>
        </p:nvSpPr>
        <p:spPr bwMode="auto">
          <a:xfrm>
            <a:off x="1992313" y="198438"/>
            <a:ext cx="5311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a:sym typeface="Symbol" panose="05050102010706020507" pitchFamily="18" charset="2"/>
              </a:rPr>
              <a:t>Levinthal’s paradox (1968)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Types of motions in proteins</a:t>
            </a:r>
          </a:p>
        </p:txBody>
      </p:sp>
      <p:grpSp>
        <p:nvGrpSpPr>
          <p:cNvPr id="5" name="Group 4"/>
          <p:cNvGrpSpPr/>
          <p:nvPr/>
        </p:nvGrpSpPr>
        <p:grpSpPr>
          <a:xfrm>
            <a:off x="461696" y="912551"/>
            <a:ext cx="8193881" cy="5509867"/>
            <a:chOff x="461696" y="912551"/>
            <a:chExt cx="8193881" cy="5509867"/>
          </a:xfrm>
        </p:grpSpPr>
        <p:pic>
          <p:nvPicPr>
            <p:cNvPr id="4" name="Picture 3"/>
            <p:cNvPicPr>
              <a:picLocks noChangeAspect="1"/>
            </p:cNvPicPr>
            <p:nvPr/>
          </p:nvPicPr>
          <p:blipFill>
            <a:blip r:embed="rId3"/>
            <a:stretch>
              <a:fillRect/>
            </a:stretch>
          </p:blipFill>
          <p:spPr>
            <a:xfrm>
              <a:off x="461696" y="912551"/>
              <a:ext cx="8193881" cy="5509867"/>
            </a:xfrm>
            <a:prstGeom prst="rect">
              <a:avLst/>
            </a:prstGeom>
          </p:spPr>
        </p:pic>
        <p:sp>
          <p:nvSpPr>
            <p:cNvPr id="3" name="Rectangle 2"/>
            <p:cNvSpPr/>
            <p:nvPr/>
          </p:nvSpPr>
          <p:spPr bwMode="auto">
            <a:xfrm>
              <a:off x="7992534" y="5951261"/>
              <a:ext cx="169333" cy="1786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6" name="TextBox 5"/>
            <p:cNvSpPr txBox="1"/>
            <p:nvPr/>
          </p:nvSpPr>
          <p:spPr>
            <a:xfrm>
              <a:off x="7906119" y="5886675"/>
              <a:ext cx="274434" cy="307777"/>
            </a:xfrm>
            <a:prstGeom prst="rect">
              <a:avLst/>
            </a:prstGeom>
            <a:noFill/>
          </p:spPr>
          <p:txBody>
            <a:bodyPr wrap="none" rtlCol="0">
              <a:spAutoFit/>
            </a:bodyPr>
            <a:lstStyle/>
            <a:p>
              <a:r>
                <a:rPr lang="en-US" sz="1400" dirty="0" smtClean="0"/>
                <a:t>4</a:t>
              </a:r>
              <a:endParaRPr lang="en-US" sz="1400"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Folding energetics</a:t>
            </a:r>
          </a:p>
        </p:txBody>
      </p:sp>
      <p:grpSp>
        <p:nvGrpSpPr>
          <p:cNvPr id="47107" name="Group 2"/>
          <p:cNvGrpSpPr>
            <a:grpSpLocks/>
          </p:cNvGrpSpPr>
          <p:nvPr/>
        </p:nvGrpSpPr>
        <p:grpSpPr bwMode="auto">
          <a:xfrm>
            <a:off x="4214813" y="1628775"/>
            <a:ext cx="4929187" cy="3954463"/>
            <a:chOff x="4632884" y="1901744"/>
            <a:chExt cx="4483128" cy="3571869"/>
          </a:xfrm>
        </p:grpSpPr>
        <p:pic>
          <p:nvPicPr>
            <p:cNvPr id="47109" name="Picture 2" descr="C:\Documents and Settings\Amit\My Documents\Amit\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884" y="1901744"/>
              <a:ext cx="4483128" cy="35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1"/>
            <p:cNvSpPr>
              <a:spLocks noChangeArrowheads="1"/>
            </p:cNvSpPr>
            <p:nvPr/>
          </p:nvSpPr>
          <p:spPr bwMode="auto">
            <a:xfrm>
              <a:off x="4632884" y="2053389"/>
              <a:ext cx="338999" cy="17646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en-US" altLang="en-US" sz="2400">
                <a:cs typeface="Times New Roman (Hebrew)"/>
              </a:endParaRPr>
            </a:p>
          </p:txBody>
        </p:sp>
      </p:grpSp>
      <p:sp>
        <p:nvSpPr>
          <p:cNvPr id="47108" name="Rectangle 3"/>
          <p:cNvSpPr>
            <a:spLocks noChangeArrowheads="1"/>
          </p:cNvSpPr>
          <p:nvPr/>
        </p:nvSpPr>
        <p:spPr bwMode="auto">
          <a:xfrm>
            <a:off x="51860" y="928688"/>
            <a:ext cx="4994275" cy="485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dirty="0">
                <a:solidFill>
                  <a:srgbClr val="339933"/>
                </a:solidFill>
                <a:latin typeface="Arial" panose="020B0604020202020204" pitchFamily="34" charset="0"/>
                <a:cs typeface="Times New Roman (Hebrew)"/>
                <a:sym typeface="Symbol" panose="05050102010706020507" pitchFamily="18" charset="2"/>
              </a:rPr>
              <a:t>Folding involves </a:t>
            </a:r>
            <a:r>
              <a:rPr lang="en-US" altLang="en-US" sz="2600" b="1" dirty="0">
                <a:solidFill>
                  <a:srgbClr val="FF0066"/>
                </a:solidFill>
                <a:latin typeface="Arial" panose="020B0604020202020204" pitchFamily="34" charset="0"/>
                <a:cs typeface="Times New Roman (Hebrew)"/>
                <a:sym typeface="Symbol" panose="05050102010706020507" pitchFamily="18" charset="2"/>
              </a:rPr>
              <a:t>decrease in both entropy &amp; energy</a:t>
            </a:r>
            <a:r>
              <a:rPr lang="en-US" altLang="en-US" sz="2400" b="1" dirty="0">
                <a:solidFill>
                  <a:srgbClr val="339933"/>
                </a:solidFill>
                <a:latin typeface="Arial" panose="020B0604020202020204" pitchFamily="34" charset="0"/>
                <a:cs typeface="Times New Roman (Hebrew)"/>
                <a:sym typeface="Symbol" panose="05050102010706020507" pitchFamily="18" charset="2"/>
              </a:rPr>
              <a:t> </a:t>
            </a:r>
            <a:r>
              <a:rPr lang="en-US" altLang="en-US" sz="1800" b="1" dirty="0">
                <a:solidFill>
                  <a:srgbClr val="339933"/>
                </a:solidFill>
                <a:latin typeface="Arial" panose="020B0604020202020204" pitchFamily="34" charset="0"/>
                <a:cs typeface="Times New Roman (Hebrew)"/>
                <a:sym typeface="Symbol" panose="05050102010706020507" pitchFamily="18" charset="2"/>
              </a:rPr>
              <a:t>(which </a:t>
            </a:r>
            <a:r>
              <a:rPr lang="en-US" altLang="en-US" sz="1800" b="1" dirty="0" smtClean="0">
                <a:solidFill>
                  <a:srgbClr val="339933"/>
                </a:solidFill>
                <a:latin typeface="Arial" panose="020B0604020202020204" pitchFamily="34" charset="0"/>
                <a:cs typeface="Times New Roman (Hebrew)"/>
                <a:sym typeface="Symbol" panose="05050102010706020507" pitchFamily="18" charset="2"/>
              </a:rPr>
              <a:t>overcompensates </a:t>
            </a:r>
            <a:r>
              <a:rPr lang="en-US" altLang="en-US" sz="1800" b="1" dirty="0">
                <a:solidFill>
                  <a:srgbClr val="339933"/>
                </a:solidFill>
                <a:latin typeface="Arial" panose="020B0604020202020204" pitchFamily="34" charset="0"/>
                <a:cs typeface="Times New Roman (Hebrew)"/>
                <a:sym typeface="Symbol" panose="05050102010706020507" pitchFamily="18" charset="2"/>
              </a:rPr>
              <a:t>for the former)</a:t>
            </a:r>
          </a:p>
          <a:p>
            <a:pPr algn="l" rtl="0" eaLnBrk="1" hangingPunct="1">
              <a:lnSpc>
                <a:spcPct val="130000"/>
              </a:lnSpc>
              <a:spcBef>
                <a:spcPct val="0"/>
              </a:spcBef>
            </a:pPr>
            <a:r>
              <a:rPr lang="en-US" altLang="en-US" sz="2600" b="1" dirty="0">
                <a:solidFill>
                  <a:srgbClr val="339933"/>
                </a:solidFill>
                <a:latin typeface="Arial" panose="020B0604020202020204" pitchFamily="34" charset="0"/>
                <a:cs typeface="Times New Roman (Hebrew)"/>
                <a:sym typeface="Symbol" panose="05050102010706020507" pitchFamily="18" charset="2"/>
              </a:rPr>
              <a:t>Bottom well - the </a:t>
            </a:r>
            <a:r>
              <a:rPr lang="en-US" altLang="en-US" sz="2600" b="1" dirty="0">
                <a:solidFill>
                  <a:srgbClr val="FF0066"/>
                </a:solidFill>
                <a:latin typeface="Arial" panose="020B0604020202020204" pitchFamily="34" charset="0"/>
                <a:cs typeface="Times New Roman (Hebrew)"/>
                <a:sym typeface="Symbol" panose="05050102010706020507" pitchFamily="18" charset="2"/>
              </a:rPr>
              <a:t>global energy minimum - </a:t>
            </a:r>
            <a:r>
              <a:rPr lang="en-US" altLang="en-US" sz="2600" b="1" dirty="0">
                <a:solidFill>
                  <a:srgbClr val="339933"/>
                </a:solidFill>
                <a:latin typeface="Arial" panose="020B0604020202020204" pitchFamily="34" charset="0"/>
                <a:cs typeface="Times New Roman (Hebrew)"/>
                <a:sym typeface="Symbol" panose="05050102010706020507" pitchFamily="18" charset="2"/>
              </a:rPr>
              <a:t>represents the </a:t>
            </a:r>
            <a:r>
              <a:rPr lang="en-US" altLang="en-US" sz="2600" b="1" dirty="0">
                <a:solidFill>
                  <a:srgbClr val="FF0066"/>
                </a:solidFill>
                <a:latin typeface="Arial" panose="020B0604020202020204" pitchFamily="34" charset="0"/>
                <a:cs typeface="Times New Roman (Hebrew)"/>
                <a:sym typeface="Symbol" panose="05050102010706020507" pitchFamily="18" charset="2"/>
              </a:rPr>
              <a:t>native state </a:t>
            </a:r>
            <a:r>
              <a:rPr lang="en-US" altLang="en-US" sz="2400" b="1" dirty="0" smtClean="0">
                <a:solidFill>
                  <a:srgbClr val="339933"/>
                </a:solidFill>
                <a:latin typeface="Arial" panose="020B0604020202020204" pitchFamily="34" charset="0"/>
                <a:cs typeface="Times New Roman (Hebrew)"/>
                <a:sym typeface="Symbol" panose="05050102010706020507" pitchFamily="18" charset="2"/>
              </a:rPr>
              <a:t>Other </a:t>
            </a:r>
            <a:r>
              <a:rPr lang="en-US" altLang="en-US" sz="2400" b="1" dirty="0">
                <a:solidFill>
                  <a:srgbClr val="339933"/>
                </a:solidFill>
                <a:latin typeface="Arial" panose="020B0604020202020204" pitchFamily="34" charset="0"/>
                <a:cs typeface="Times New Roman (Hebrew)"/>
                <a:sym typeface="Symbol" panose="05050102010706020507" pitchFamily="18" charset="2"/>
              </a:rPr>
              <a:t>wells - </a:t>
            </a:r>
            <a:r>
              <a:rPr lang="en-US" altLang="en-US" sz="2400" b="1" dirty="0">
                <a:solidFill>
                  <a:srgbClr val="FF0066"/>
                </a:solidFill>
                <a:latin typeface="Arial" panose="020B0604020202020204" pitchFamily="34" charset="0"/>
                <a:cs typeface="Times New Roman (Hebrew)"/>
                <a:sym typeface="Symbol" panose="05050102010706020507" pitchFamily="18" charset="2"/>
              </a:rPr>
              <a:t>local </a:t>
            </a:r>
            <a:r>
              <a:rPr lang="en-US" altLang="en-US" sz="2400" b="1" dirty="0" smtClean="0">
                <a:solidFill>
                  <a:srgbClr val="FF0066"/>
                </a:solidFill>
                <a:latin typeface="Arial" panose="020B0604020202020204" pitchFamily="34" charset="0"/>
                <a:cs typeface="Times New Roman (Hebrew)"/>
                <a:sym typeface="Symbol" panose="05050102010706020507" pitchFamily="18" charset="2"/>
              </a:rPr>
              <a:t>minima</a:t>
            </a:r>
            <a:r>
              <a:rPr lang="en-US" altLang="en-US" sz="2400" dirty="0" smtClean="0">
                <a:solidFill>
                  <a:srgbClr val="339933"/>
                </a:solidFill>
                <a:latin typeface="Arial" panose="020B0604020202020204" pitchFamily="34" charset="0"/>
                <a:cs typeface="Times New Roman (Hebrew)"/>
                <a:sym typeface="Symbol" panose="05050102010706020507" pitchFamily="18" charset="2"/>
              </a:rPr>
              <a:t> </a:t>
            </a:r>
            <a:r>
              <a:rPr lang="en-US" altLang="en-US" sz="2400" b="1" dirty="0" smtClean="0">
                <a:solidFill>
                  <a:srgbClr val="339933"/>
                </a:solidFill>
                <a:latin typeface="Arial" panose="020B0604020202020204" pitchFamily="34" charset="0"/>
                <a:cs typeface="Times New Roman (Hebrew)"/>
                <a:sym typeface="Symbol" panose="05050102010706020507" pitchFamily="18" charset="2"/>
              </a:rPr>
              <a:t>(contain non-native yet </a:t>
            </a:r>
            <a:r>
              <a:rPr lang="en-US" altLang="en-US" sz="2400" b="1" dirty="0" smtClean="0">
                <a:solidFill>
                  <a:srgbClr val="FF0066"/>
                </a:solidFill>
                <a:latin typeface="Arial" panose="020B0604020202020204" pitchFamily="34" charset="0"/>
                <a:cs typeface="Times New Roman (Hebrew)"/>
                <a:sym typeface="Symbol" panose="05050102010706020507" pitchFamily="18" charset="2"/>
              </a:rPr>
              <a:t>favorable local interactions</a:t>
            </a:r>
            <a:r>
              <a:rPr lang="en-US" altLang="en-US" sz="2400" b="1" dirty="0" smtClean="0">
                <a:solidFill>
                  <a:srgbClr val="339933"/>
                </a:solidFill>
                <a:latin typeface="Arial" panose="020B0604020202020204" pitchFamily="34" charset="0"/>
                <a:cs typeface="Times New Roman (Hebrew)"/>
                <a:sym typeface="Symbol" panose="05050102010706020507" pitchFamily="18" charset="2"/>
              </a:rPr>
              <a:t>)</a:t>
            </a:r>
            <a:endParaRPr lang="en-US" altLang="en-US" sz="2400" b="1" dirty="0">
              <a:solidFill>
                <a:srgbClr val="FF0066"/>
              </a:solidFill>
              <a:latin typeface="Arial" panose="020B0604020202020204" pitchFamily="34" charset="0"/>
              <a:cs typeface="Times New Roman (Hebrew)"/>
              <a:sym typeface="Symbol" panose="05050102010706020507" pitchFamily="18" charset="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Folding energetics</a:t>
            </a:r>
          </a:p>
        </p:txBody>
      </p:sp>
      <p:sp>
        <p:nvSpPr>
          <p:cNvPr id="51203" name="Text Box 5"/>
          <p:cNvSpPr txBox="1">
            <a:spLocks noChangeArrowheads="1"/>
          </p:cNvSpPr>
          <p:nvPr/>
        </p:nvSpPr>
        <p:spPr bwMode="auto">
          <a:xfrm>
            <a:off x="184150" y="1296988"/>
            <a:ext cx="861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Times New Roman (Hebrew)"/>
              </a:rPr>
              <a:t>3D:</a:t>
            </a:r>
            <a:endParaRPr lang="en-US" altLang="en-US" sz="2400" b="1">
              <a:solidFill>
                <a:srgbClr val="FF0066"/>
              </a:solidFill>
              <a:latin typeface="Arial" panose="020B0604020202020204" pitchFamily="34" charset="0"/>
              <a:cs typeface="Times New Roman (Hebrew)"/>
            </a:endParaRPr>
          </a:p>
        </p:txBody>
      </p:sp>
      <p:grpSp>
        <p:nvGrpSpPr>
          <p:cNvPr id="51204" name="Group 3"/>
          <p:cNvGrpSpPr>
            <a:grpSpLocks/>
          </p:cNvGrpSpPr>
          <p:nvPr/>
        </p:nvGrpSpPr>
        <p:grpSpPr bwMode="auto">
          <a:xfrm>
            <a:off x="2192338" y="1492250"/>
            <a:ext cx="4832350" cy="4114800"/>
            <a:chOff x="1306" y="650"/>
            <a:chExt cx="3044" cy="2592"/>
          </a:xfrm>
        </p:grpSpPr>
        <p:pic>
          <p:nvPicPr>
            <p:cNvPr id="51205" name="Picture 4" descr="http://www.biochemsoctrans.org/bst/036/1404/bst0361404a01.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53207" r="4514" b="30769"/>
            <a:stretch>
              <a:fillRect/>
            </a:stretch>
          </p:blipFill>
          <p:spPr bwMode="auto">
            <a:xfrm>
              <a:off x="1306" y="650"/>
              <a:ext cx="304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5"/>
            <p:cNvSpPr>
              <a:spLocks noChangeArrowheads="1"/>
            </p:cNvSpPr>
            <p:nvPr/>
          </p:nvSpPr>
          <p:spPr bwMode="auto">
            <a:xfrm>
              <a:off x="1728" y="1000"/>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51207" name="Rectangle 6"/>
            <p:cNvSpPr>
              <a:spLocks noChangeArrowheads="1"/>
            </p:cNvSpPr>
            <p:nvPr/>
          </p:nvSpPr>
          <p:spPr bwMode="auto">
            <a:xfrm>
              <a:off x="2615" y="876"/>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51208" name="Rectangle 7"/>
            <p:cNvSpPr>
              <a:spLocks noChangeArrowheads="1"/>
            </p:cNvSpPr>
            <p:nvPr/>
          </p:nvSpPr>
          <p:spPr bwMode="auto">
            <a:xfrm>
              <a:off x="3651" y="1038"/>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grpSp>
      <p:sp>
        <p:nvSpPr>
          <p:cNvPr id="9" name="TextBox 8"/>
          <p:cNvSpPr txBox="1"/>
          <p:nvPr/>
        </p:nvSpPr>
        <p:spPr>
          <a:xfrm>
            <a:off x="2862263" y="5776396"/>
            <a:ext cx="3788729" cy="369332"/>
          </a:xfrm>
          <a:prstGeom prst="rect">
            <a:avLst/>
          </a:prstGeom>
          <a:noFill/>
        </p:spPr>
        <p:txBody>
          <a:bodyPr wrap="none" rtlCol="0">
            <a:spAutoFit/>
          </a:bodyPr>
          <a:lstStyle/>
          <a:p>
            <a:r>
              <a:rPr lang="en-US" sz="1800" i="1" dirty="0" err="1"/>
              <a:t>Biochem</a:t>
            </a:r>
            <a:r>
              <a:rPr lang="en-US" sz="1800" i="1" dirty="0"/>
              <a:t> </a:t>
            </a:r>
            <a:r>
              <a:rPr lang="en-US" sz="1800" i="1" dirty="0" err="1"/>
              <a:t>Soc</a:t>
            </a:r>
            <a:r>
              <a:rPr lang="en-US" sz="1800" i="1" dirty="0"/>
              <a:t> Trans. </a:t>
            </a:r>
            <a:r>
              <a:rPr lang="en-US" sz="1800" dirty="0" smtClean="0"/>
              <a:t>(2008) 36</a:t>
            </a:r>
            <a:r>
              <a:rPr lang="en-US" sz="1800" dirty="0"/>
              <a:t>: 1404-8</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1031"/>
          <p:cNvGrpSpPr>
            <a:grpSpLocks/>
          </p:cNvGrpSpPr>
          <p:nvPr/>
        </p:nvGrpSpPr>
        <p:grpSpPr bwMode="auto">
          <a:xfrm>
            <a:off x="4467225" y="4890560"/>
            <a:ext cx="3125788" cy="1882775"/>
            <a:chOff x="1823" y="2748"/>
            <a:chExt cx="2257" cy="1380"/>
          </a:xfrm>
        </p:grpSpPr>
        <p:pic>
          <p:nvPicPr>
            <p:cNvPr id="55301"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 y="2748"/>
              <a:ext cx="2257" cy="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1030"/>
            <p:cNvSpPr txBox="1">
              <a:spLocks noChangeArrowheads="1"/>
            </p:cNvSpPr>
            <p:nvPr/>
          </p:nvSpPr>
          <p:spPr bwMode="auto">
            <a:xfrm>
              <a:off x="2592" y="3265"/>
              <a:ext cx="6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cs typeface="Times New Roman (Hebrew)"/>
                </a:rPr>
                <a:t>?</a:t>
              </a:r>
            </a:p>
          </p:txBody>
        </p:sp>
      </p:grpSp>
      <p:sp>
        <p:nvSpPr>
          <p:cNvPr id="55299" name="Rectangle 1026"/>
          <p:cNvSpPr>
            <a:spLocks noChangeArrowheads="1"/>
          </p:cNvSpPr>
          <p:nvPr/>
        </p:nvSpPr>
        <p:spPr bwMode="auto">
          <a:xfrm>
            <a:off x="152400" y="885825"/>
            <a:ext cx="89916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a:sym typeface="Symbol" panose="05050102010706020507" pitchFamily="18" charset="2"/>
              </a:rPr>
              <a:t>Difficult to study since transition states are transient</a:t>
            </a:r>
          </a:p>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a:sym typeface="Symbol" panose="05050102010706020507" pitchFamily="18" charset="2"/>
              </a:rPr>
              <a:t>Solutions:</a:t>
            </a:r>
          </a:p>
          <a:p>
            <a:pPr lvl="1" algn="l" rtl="0" eaLnBrk="1" hangingPunct="1">
              <a:lnSpc>
                <a:spcPct val="130000"/>
              </a:lnSpc>
              <a:spcBef>
                <a:spcPct val="0"/>
              </a:spcBef>
              <a:buFont typeface="Wingdings" panose="05000000000000000000" pitchFamily="2" charset="2"/>
              <a:buChar char="Ø"/>
            </a:pPr>
            <a:r>
              <a:rPr lang="en-US" altLang="en-US" sz="2600">
                <a:cs typeface="Times New Roman (Hebrew)"/>
                <a:sym typeface="Symbol" panose="05050102010706020507" pitchFamily="18" charset="2"/>
              </a:rPr>
              <a:t>Using spectroscopic (NMR, EPR) and other (hydrogen-exchange, thermochemistry) tools</a:t>
            </a:r>
          </a:p>
          <a:p>
            <a:pPr lvl="1" algn="l" rtl="0" eaLnBrk="1" hangingPunct="1">
              <a:lnSpc>
                <a:spcPct val="130000"/>
              </a:lnSpc>
              <a:spcBef>
                <a:spcPct val="0"/>
              </a:spcBef>
              <a:buFont typeface="Wingdings" panose="05000000000000000000" pitchFamily="2" charset="2"/>
              <a:buChar char="Ø"/>
            </a:pPr>
            <a:r>
              <a:rPr lang="en-US" altLang="en-US" sz="2600">
                <a:cs typeface="Times New Roman (Hebrew)"/>
                <a:sym typeface="Symbol" panose="05050102010706020507" pitchFamily="18" charset="2"/>
              </a:rPr>
              <a:t>Changing experimental conditions to trap metastable transition states</a:t>
            </a:r>
          </a:p>
          <a:p>
            <a:pPr lvl="1" algn="l" rtl="0" eaLnBrk="1" hangingPunct="1">
              <a:lnSpc>
                <a:spcPct val="130000"/>
              </a:lnSpc>
              <a:spcBef>
                <a:spcPct val="0"/>
              </a:spcBef>
              <a:buFont typeface="Wingdings" panose="05000000000000000000" pitchFamily="2" charset="2"/>
              <a:buChar char="Ø"/>
            </a:pPr>
            <a:r>
              <a:rPr lang="en-US" altLang="en-US" sz="2600">
                <a:cs typeface="Times New Roman (Hebrew)"/>
                <a:sym typeface="Symbol" panose="05050102010706020507" pitchFamily="18" charset="2"/>
              </a:rPr>
              <a:t>Analyzing the effect of mutations on those states</a:t>
            </a:r>
          </a:p>
          <a:p>
            <a:pPr lvl="1" algn="l" rtl="0" eaLnBrk="1" hangingPunct="1">
              <a:lnSpc>
                <a:spcPct val="130000"/>
              </a:lnSpc>
              <a:spcBef>
                <a:spcPct val="0"/>
              </a:spcBef>
              <a:buFont typeface="Wingdings" panose="05000000000000000000" pitchFamily="2" charset="2"/>
              <a:buChar char="Ø"/>
            </a:pPr>
            <a:r>
              <a:rPr lang="en-US" altLang="en-US" sz="2600">
                <a:cs typeface="Times New Roman (Hebrew)"/>
                <a:sym typeface="Symbol" panose="05050102010706020507" pitchFamily="18" charset="2"/>
              </a:rPr>
              <a:t>Still, the folding process is not completely understood</a:t>
            </a:r>
          </a:p>
        </p:txBody>
      </p:sp>
      <p:sp>
        <p:nvSpPr>
          <p:cNvPr id="55300" name="Rectangle 9"/>
          <p:cNvSpPr>
            <a:spLocks noChangeArrowheads="1"/>
          </p:cNvSpPr>
          <p:nvPr/>
        </p:nvSpPr>
        <p:spPr bwMode="auto">
          <a:xfrm>
            <a:off x="2997200" y="198438"/>
            <a:ext cx="330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a:sym typeface="Symbol" panose="05050102010706020507" pitchFamily="18" charset="2"/>
              </a:rPr>
              <a:t>Folding kinetics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26"/>
          <p:cNvSpPr>
            <a:spLocks noChangeArrowheads="1"/>
          </p:cNvSpPr>
          <p:nvPr/>
        </p:nvSpPr>
        <p:spPr bwMode="auto">
          <a:xfrm>
            <a:off x="152400" y="885825"/>
            <a:ext cx="89916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FF0066"/>
                </a:solidFill>
                <a:latin typeface="Arial" panose="020B0604020202020204" pitchFamily="34" charset="0"/>
                <a:ea typeface="Times New Roman (Hebrew)" charset="0"/>
                <a:sym typeface="Symbol" panose="05050102010706020507" pitchFamily="18" charset="2"/>
              </a:rPr>
              <a:t>Molten globule</a:t>
            </a:r>
            <a:endPar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endParaRP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A folding intermediate that appears within </a:t>
            </a:r>
            <a:r>
              <a:rPr lang="en-US" altLang="en-US" sz="2600" dirty="0" smtClean="0">
                <a:solidFill>
                  <a:srgbClr val="FF0066"/>
                </a:solidFill>
                <a:latin typeface="+mj-lt"/>
                <a:ea typeface="Times New Roman (Hebrew)" charset="0"/>
                <a:sym typeface="Symbol" panose="05050102010706020507" pitchFamily="18" charset="2"/>
              </a:rPr>
              <a:t>milliseconds</a:t>
            </a:r>
            <a:r>
              <a:rPr lang="en-US" altLang="en-US" sz="2600" dirty="0" smtClean="0">
                <a:latin typeface="+mj-lt"/>
                <a:ea typeface="Times New Roman (Hebrew)" charset="0"/>
                <a:sym typeface="Symbol" panose="05050102010706020507" pitchFamily="18" charset="2"/>
              </a:rPr>
              <a:t>, </a:t>
            </a:r>
            <a:r>
              <a:rPr lang="en-US" altLang="en-US" sz="2400" dirty="0" smtClean="0">
                <a:latin typeface="+mj-lt"/>
                <a:ea typeface="Times New Roman (Hebrew)" charset="0"/>
                <a:sym typeface="Symbol" panose="05050102010706020507" pitchFamily="18" charset="2"/>
              </a:rPr>
              <a:t>(‘visible’ to some experimental methods)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A </a:t>
            </a:r>
            <a:r>
              <a:rPr lang="en-US" altLang="en-US" sz="2600" dirty="0" smtClean="0">
                <a:solidFill>
                  <a:srgbClr val="FF0066"/>
                </a:solidFill>
                <a:latin typeface="+mj-lt"/>
                <a:ea typeface="Times New Roman (Hebrew)" charset="0"/>
                <a:sym typeface="Symbol" panose="05050102010706020507" pitchFamily="18" charset="2"/>
              </a:rPr>
              <a:t>native-like secondary structure </a:t>
            </a:r>
            <a:r>
              <a:rPr lang="en-US" altLang="en-US" sz="2600" dirty="0" smtClean="0">
                <a:latin typeface="+mj-lt"/>
                <a:ea typeface="Times New Roman (Hebrew)" charset="0"/>
                <a:sym typeface="Symbol" panose="05050102010706020507" pitchFamily="18" charset="2"/>
              </a:rPr>
              <a:t>(identity and location) and distribution of </a:t>
            </a:r>
            <a:r>
              <a:rPr lang="en-US" altLang="en-US" sz="2600" dirty="0" smtClean="0">
                <a:solidFill>
                  <a:srgbClr val="FF0066"/>
                </a:solidFill>
                <a:latin typeface="+mj-lt"/>
                <a:ea typeface="Times New Roman (Hebrew)" charset="0"/>
                <a:sym typeface="Symbol" panose="05050102010706020507" pitchFamily="18" charset="2"/>
              </a:rPr>
              <a:t>polar/nonpolar residues</a:t>
            </a:r>
          </a:p>
        </p:txBody>
      </p:sp>
      <p:sp>
        <p:nvSpPr>
          <p:cNvPr id="56323" name="Rectangle 9"/>
          <p:cNvSpPr>
            <a:spLocks noChangeArrowheads="1"/>
          </p:cNvSpPr>
          <p:nvPr/>
        </p:nvSpPr>
        <p:spPr bwMode="auto">
          <a:xfrm>
            <a:off x="2997200" y="198438"/>
            <a:ext cx="330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a:sym typeface="Symbol" panose="05050102010706020507" pitchFamily="18" charset="2"/>
              </a:rPr>
              <a:t>Folding kinetics</a:t>
            </a:r>
          </a:p>
        </p:txBody>
      </p:sp>
      <p:sp>
        <p:nvSpPr>
          <p:cNvPr id="12" name="Rectangle 1026"/>
          <p:cNvSpPr>
            <a:spLocks noChangeArrowheads="1"/>
          </p:cNvSpPr>
          <p:nvPr/>
        </p:nvSpPr>
        <p:spPr bwMode="auto">
          <a:xfrm>
            <a:off x="160338" y="3508375"/>
            <a:ext cx="44926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However:</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Few </a:t>
            </a:r>
            <a:r>
              <a:rPr lang="en-US" altLang="en-US" sz="2600" dirty="0" smtClean="0">
                <a:solidFill>
                  <a:srgbClr val="FF0066"/>
                </a:solidFill>
                <a:latin typeface="+mj-lt"/>
                <a:ea typeface="Times New Roman (Hebrew)" charset="0"/>
                <a:sym typeface="Symbol" panose="05050102010706020507" pitchFamily="18" charset="2"/>
              </a:rPr>
              <a:t>tertiary contacts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Increased </a:t>
            </a:r>
            <a:r>
              <a:rPr lang="en-US" altLang="en-US" sz="2600" dirty="0" smtClean="0">
                <a:solidFill>
                  <a:srgbClr val="FF0066"/>
                </a:solidFill>
                <a:latin typeface="+mj-lt"/>
                <a:ea typeface="Times New Roman (Hebrew)" charset="0"/>
                <a:sym typeface="Symbol" panose="05050102010706020507" pitchFamily="18" charset="2"/>
              </a:rPr>
              <a:t>flexibility </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Often </a:t>
            </a:r>
            <a:r>
              <a:rPr lang="en-US" altLang="en-US" sz="2600" dirty="0" smtClean="0">
                <a:solidFill>
                  <a:srgbClr val="FF0066"/>
                </a:solidFill>
                <a:latin typeface="+mj-lt"/>
                <a:ea typeface="Times New Roman (Hebrew)" charset="0"/>
                <a:sym typeface="Symbol" panose="05050102010706020507" pitchFamily="18" charset="2"/>
              </a:rPr>
              <a:t>non-native loops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Some exposed </a:t>
            </a:r>
            <a:r>
              <a:rPr lang="en-US" altLang="en-US" sz="2600" dirty="0" smtClean="0">
                <a:solidFill>
                  <a:srgbClr val="FF0066"/>
                </a:solidFill>
                <a:latin typeface="+mj-lt"/>
                <a:ea typeface="Times New Roman (Hebrew)" charset="0"/>
                <a:sym typeface="Symbol" panose="05050102010706020507" pitchFamily="18" charset="2"/>
              </a:rPr>
              <a:t>nonpolar residues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26"/>
          <p:cNvSpPr>
            <a:spLocks noChangeArrowheads="1"/>
          </p:cNvSpPr>
          <p:nvPr/>
        </p:nvSpPr>
        <p:spPr bwMode="auto">
          <a:xfrm>
            <a:off x="152400" y="885825"/>
            <a:ext cx="89916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Molten globule </a:t>
            </a:r>
            <a:r>
              <a:rPr lang="en-US" altLang="en-US" sz="2600" b="1" dirty="0" smtClean="0">
                <a:solidFill>
                  <a:srgbClr val="339933"/>
                </a:solidFill>
                <a:ea typeface="Times New Roman (Hebrew)" charset="0"/>
                <a:sym typeface="Symbol" panose="05050102010706020507" pitchFamily="18" charset="2"/>
              </a:rPr>
              <a:t> Native structure</a:t>
            </a: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 </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Completion of secondary structures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Better packing of the hydrophobic core</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Fixation of loop structure </a:t>
            </a:r>
          </a:p>
        </p:txBody>
      </p:sp>
      <p:sp>
        <p:nvSpPr>
          <p:cNvPr id="58371" name="Rectangle 9"/>
          <p:cNvSpPr>
            <a:spLocks noChangeArrowheads="1"/>
          </p:cNvSpPr>
          <p:nvPr/>
        </p:nvSpPr>
        <p:spPr bwMode="auto">
          <a:xfrm>
            <a:off x="2997200" y="198438"/>
            <a:ext cx="330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a:sym typeface="Symbol" panose="05050102010706020507" pitchFamily="18" charset="2"/>
              </a:rPr>
              <a:t>Folding kinetics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1"/>
          <p:cNvPicPr>
            <a:picLocks noChangeAspect="1" noChangeArrowheads="1"/>
          </p:cNvPicPr>
          <p:nvPr/>
        </p:nvPicPr>
        <p:blipFill>
          <a:blip r:embed="rId3">
            <a:extLst>
              <a:ext uri="{28A0092B-C50C-407E-A947-70E740481C1C}">
                <a14:useLocalDpi xmlns:a14="http://schemas.microsoft.com/office/drawing/2010/main" val="0"/>
              </a:ext>
            </a:extLst>
          </a:blip>
          <a:srcRect l="11504" t="12103" r="20090" b="26111"/>
          <a:stretch>
            <a:fillRect/>
          </a:stretch>
        </p:blipFill>
        <p:spPr bwMode="auto">
          <a:xfrm>
            <a:off x="566738" y="853547"/>
            <a:ext cx="8053387"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5"/>
          <p:cNvSpPr>
            <a:spLocks noChangeArrowheads="1"/>
          </p:cNvSpPr>
          <p:nvPr/>
        </p:nvSpPr>
        <p:spPr bwMode="auto">
          <a:xfrm>
            <a:off x="3263900" y="1270000"/>
            <a:ext cx="342900" cy="355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60420" name="Rectangle 6"/>
          <p:cNvSpPr>
            <a:spLocks noChangeArrowheads="1"/>
          </p:cNvSpPr>
          <p:nvPr/>
        </p:nvSpPr>
        <p:spPr bwMode="auto">
          <a:xfrm>
            <a:off x="3187700" y="3390900"/>
            <a:ext cx="342900" cy="355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60422" name="Text Box 8"/>
          <p:cNvSpPr txBox="1">
            <a:spLocks noChangeArrowheads="1"/>
          </p:cNvSpPr>
          <p:nvPr/>
        </p:nvSpPr>
        <p:spPr bwMode="auto">
          <a:xfrm rot="-1800000">
            <a:off x="1866106" y="2213058"/>
            <a:ext cx="1430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buFontTx/>
              <a:buNone/>
            </a:pPr>
            <a:r>
              <a:rPr lang="en-US" altLang="en-US" sz="2000" dirty="0">
                <a:cs typeface="Times New Roman (Hebrew)"/>
              </a:rPr>
              <a:t>F</a:t>
            </a:r>
            <a:r>
              <a:rPr lang="en-US" altLang="en-US" sz="2000" dirty="0" smtClean="0">
                <a:cs typeface="Times New Roman (Hebrew)"/>
              </a:rPr>
              <a:t>ramework</a:t>
            </a:r>
            <a:endParaRPr lang="en-US" altLang="en-US" sz="2000" dirty="0">
              <a:cs typeface="Times New Roman (Hebrew)"/>
            </a:endParaRPr>
          </a:p>
        </p:txBody>
      </p:sp>
      <p:sp>
        <p:nvSpPr>
          <p:cNvPr id="60423" name="Text Box 9"/>
          <p:cNvSpPr txBox="1">
            <a:spLocks noChangeArrowheads="1"/>
          </p:cNvSpPr>
          <p:nvPr/>
        </p:nvSpPr>
        <p:spPr bwMode="auto">
          <a:xfrm>
            <a:off x="1788581" y="3827463"/>
            <a:ext cx="2535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buFontTx/>
              <a:buNone/>
            </a:pPr>
            <a:r>
              <a:rPr lang="en-US" altLang="en-US" sz="2000" dirty="0">
                <a:cs typeface="Times New Roman (Hebrew)"/>
              </a:rPr>
              <a:t>Hydrophobic collapse</a:t>
            </a:r>
          </a:p>
        </p:txBody>
      </p:sp>
      <p:sp>
        <p:nvSpPr>
          <p:cNvPr id="60424" name="Text Box 10"/>
          <p:cNvSpPr txBox="1">
            <a:spLocks noChangeArrowheads="1"/>
          </p:cNvSpPr>
          <p:nvPr/>
        </p:nvSpPr>
        <p:spPr bwMode="auto">
          <a:xfrm rot="1440000">
            <a:off x="1195388" y="5068623"/>
            <a:ext cx="2771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buFontTx/>
              <a:buNone/>
            </a:pPr>
            <a:r>
              <a:rPr lang="en-US" altLang="en-US" sz="2000" dirty="0">
                <a:cs typeface="Times New Roman (Hebrew)"/>
              </a:rPr>
              <a:t>Nucleation-condensation</a:t>
            </a:r>
          </a:p>
        </p:txBody>
      </p:sp>
      <p:sp>
        <p:nvSpPr>
          <p:cNvPr id="60425"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a:sym typeface="Symbol" panose="05050102010706020507" pitchFamily="18" charset="2"/>
              </a:rPr>
              <a:t>Models of protein folding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sym typeface="Symbol" panose="05050102010706020507" pitchFamily="18" charset="2"/>
              </a:rPr>
              <a:t>Models of protein folding</a:t>
            </a:r>
          </a:p>
        </p:txBody>
      </p:sp>
      <p:sp>
        <p:nvSpPr>
          <p:cNvPr id="12" name="Rectangle 1026"/>
          <p:cNvSpPr>
            <a:spLocks noChangeArrowheads="1"/>
          </p:cNvSpPr>
          <p:nvPr/>
        </p:nvSpPr>
        <p:spPr bwMode="auto">
          <a:xfrm>
            <a:off x="152400" y="885825"/>
            <a:ext cx="8686800" cy="425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sym typeface="Symbol" panose="05050102010706020507" pitchFamily="18" charset="2"/>
              </a:rPr>
              <a:t>Framework model</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sym typeface="Symbol" panose="05050102010706020507" pitchFamily="18" charset="2"/>
              </a:rPr>
              <a:t>Hierarchical folding: secondary structures </a:t>
            </a:r>
            <a:r>
              <a:rPr lang="en-US" altLang="en-US" sz="2600" dirty="0" smtClean="0">
                <a:sym typeface="Symbol" panose="05050102010706020507" pitchFamily="18" charset="2"/>
              </a:rPr>
              <a:t></a:t>
            </a:r>
            <a:r>
              <a:rPr lang="en-US" altLang="en-US" sz="2600" b="1" dirty="0" smtClean="0">
                <a:solidFill>
                  <a:srgbClr val="339933"/>
                </a:solidFill>
                <a:sym typeface="Symbol" panose="05050102010706020507" pitchFamily="18" charset="2"/>
              </a:rPr>
              <a:t> </a:t>
            </a:r>
            <a:r>
              <a:rPr lang="en-US" altLang="en-US" sz="2600" dirty="0" err="1" smtClean="0">
                <a:latin typeface="+mj-lt"/>
                <a:sym typeface="Symbol" panose="05050102010706020507" pitchFamily="18" charset="2"/>
              </a:rPr>
              <a:t>supersecondary</a:t>
            </a:r>
            <a:r>
              <a:rPr lang="en-US" altLang="en-US" sz="2600" dirty="0" smtClean="0">
                <a:latin typeface="+mj-lt"/>
                <a:sym typeface="Symbol" panose="05050102010706020507" pitchFamily="18" charset="2"/>
              </a:rPr>
              <a:t> structures </a:t>
            </a:r>
            <a:r>
              <a:rPr lang="en-US" altLang="en-US" sz="2600" dirty="0" smtClean="0">
                <a:sym typeface="Symbol" panose="05050102010706020507" pitchFamily="18" charset="2"/>
              </a:rPr>
              <a:t></a:t>
            </a:r>
            <a:r>
              <a:rPr lang="en-US" altLang="en-US" sz="2600" dirty="0" smtClean="0">
                <a:latin typeface="+mj-lt"/>
                <a:sym typeface="Symbol" panose="05050102010706020507" pitchFamily="18" charset="2"/>
              </a:rPr>
              <a:t> domains </a:t>
            </a:r>
            <a:r>
              <a:rPr lang="en-US" altLang="en-US" sz="2600" dirty="0" smtClean="0">
                <a:sym typeface="Symbol" panose="05050102010706020507" pitchFamily="18" charset="2"/>
              </a:rPr>
              <a:t> </a:t>
            </a:r>
            <a:r>
              <a:rPr lang="en-US" altLang="en-US" sz="2600" dirty="0" smtClean="0">
                <a:latin typeface="+mj-lt"/>
                <a:sym typeface="Symbol" panose="05050102010706020507" pitchFamily="18" charset="2"/>
              </a:rPr>
              <a:t>entire chain is folded</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sym typeface="Symbol" panose="05050102010706020507" pitchFamily="18" charset="2"/>
              </a:rPr>
              <a:t>Logics: solves </a:t>
            </a:r>
            <a:r>
              <a:rPr lang="en-US" altLang="en-US" sz="2600" dirty="0" err="1" smtClean="0">
                <a:latin typeface="+mj-lt"/>
                <a:sym typeface="Symbol" panose="05050102010706020507" pitchFamily="18" charset="2"/>
              </a:rPr>
              <a:t>Levinthal’s</a:t>
            </a:r>
            <a:r>
              <a:rPr lang="en-US" altLang="en-US" sz="2600" dirty="0" smtClean="0">
                <a:latin typeface="+mj-lt"/>
                <a:sym typeface="Symbol" panose="05050102010706020507" pitchFamily="18" charset="2"/>
              </a:rPr>
              <a:t> paradox; first stage reduces the entropy cost for the other stages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sym typeface="Symbol" panose="05050102010706020507" pitchFamily="18" charset="2"/>
              </a:rPr>
              <a:t>Problems: secondary structures unstable in open chain; fits mainly all-</a:t>
            </a:r>
            <a:r>
              <a:rPr lang="el-GR" altLang="en-US" sz="2600" dirty="0" smtClean="0">
                <a:latin typeface="+mj-lt"/>
                <a:sym typeface="Symbol" panose="05050102010706020507" pitchFamily="18" charset="2"/>
              </a:rPr>
              <a:t>α</a:t>
            </a:r>
            <a:r>
              <a:rPr lang="en-US" altLang="en-US" sz="2600" dirty="0" smtClean="0">
                <a:latin typeface="+mj-lt"/>
                <a:sym typeface="Symbol" panose="05050102010706020507" pitchFamily="18" charset="2"/>
              </a:rPr>
              <a:t> proteins.</a:t>
            </a:r>
          </a:p>
        </p:txBody>
      </p:sp>
      <p:pic>
        <p:nvPicPr>
          <p:cNvPr id="4"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l="11504" t="12103" r="20090" b="26111"/>
          <a:stretch>
            <a:fillRect/>
          </a:stretch>
        </p:blipFill>
        <p:spPr bwMode="auto">
          <a:xfrm>
            <a:off x="4852988" y="4461100"/>
            <a:ext cx="3537816" cy="23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5809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sym typeface="Symbol" panose="05050102010706020507" pitchFamily="18" charset="2"/>
              </a:rPr>
              <a:t>Models of protein folding</a:t>
            </a:r>
          </a:p>
        </p:txBody>
      </p:sp>
      <p:pic>
        <p:nvPicPr>
          <p:cNvPr id="4" name="Picture 31"/>
          <p:cNvPicPr>
            <a:picLocks noChangeAspect="1" noChangeArrowheads="1"/>
          </p:cNvPicPr>
          <p:nvPr/>
        </p:nvPicPr>
        <p:blipFill>
          <a:blip r:embed="rId3">
            <a:extLst>
              <a:ext uri="{28A0092B-C50C-407E-A947-70E740481C1C}">
                <a14:useLocalDpi xmlns:a14="http://schemas.microsoft.com/office/drawing/2010/main" val="0"/>
              </a:ext>
            </a:extLst>
          </a:blip>
          <a:srcRect l="11504" t="12103" r="20090" b="26111"/>
          <a:stretch>
            <a:fillRect/>
          </a:stretch>
        </p:blipFill>
        <p:spPr bwMode="auto">
          <a:xfrm>
            <a:off x="2804055" y="3510491"/>
            <a:ext cx="4751940" cy="321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p:cNvSpPr>
            <a:spLocks noChangeArrowheads="1"/>
          </p:cNvSpPr>
          <p:nvPr/>
        </p:nvSpPr>
        <p:spPr bwMode="auto">
          <a:xfrm>
            <a:off x="152400" y="885825"/>
            <a:ext cx="8850313"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sym typeface="Symbol" panose="05050102010706020507" pitchFamily="18" charset="2"/>
              </a:rPr>
              <a:t>Hydrophobic collapse model</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sym typeface="Symbol" panose="05050102010706020507" pitchFamily="18" charset="2"/>
              </a:rPr>
              <a:t>The core is formed first by collapse of nonpolar residues, then secondary structures and tertiary contacts form</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sym typeface="Symbol" panose="05050102010706020507" pitchFamily="18" charset="2"/>
              </a:rPr>
              <a:t>Logics: tertiary stabilization of secondary structures.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sym typeface="Symbol" panose="05050102010706020507" pitchFamily="18" charset="2"/>
              </a:rPr>
              <a:t>Problem: </a:t>
            </a:r>
            <a:r>
              <a:rPr lang="en-US" altLang="en-US" sz="2600" dirty="0" err="1" smtClean="0">
                <a:latin typeface="+mj-lt"/>
                <a:sym typeface="Symbol" panose="05050102010706020507" pitchFamily="18" charset="2"/>
              </a:rPr>
              <a:t>desolvation</a:t>
            </a:r>
            <a:r>
              <a:rPr lang="en-US" altLang="en-US" sz="2600" dirty="0" smtClean="0">
                <a:latin typeface="+mj-lt"/>
                <a:sym typeface="Symbol" panose="05050102010706020507" pitchFamily="18" charset="2"/>
              </a:rPr>
              <a:t> of polar backbone groups </a:t>
            </a:r>
          </a:p>
        </p:txBody>
      </p:sp>
    </p:spTree>
    <p:extLst>
      <p:ext uri="{BB962C8B-B14F-4D97-AF65-F5344CB8AC3E}">
        <p14:creationId xmlns:p14="http://schemas.microsoft.com/office/powerpoint/2010/main" val="30461785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sym typeface="Symbol" panose="05050102010706020507" pitchFamily="18" charset="2"/>
              </a:rPr>
              <a:t>Models of protein folding</a:t>
            </a:r>
          </a:p>
        </p:txBody>
      </p:sp>
      <p:sp>
        <p:nvSpPr>
          <p:cNvPr id="12" name="Rectangle 1026"/>
          <p:cNvSpPr>
            <a:spLocks noChangeArrowheads="1"/>
          </p:cNvSpPr>
          <p:nvPr/>
        </p:nvSpPr>
        <p:spPr bwMode="auto">
          <a:xfrm>
            <a:off x="152400" y="885825"/>
            <a:ext cx="8866188"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sym typeface="Symbol" panose="05050102010706020507" pitchFamily="18" charset="2"/>
              </a:rPr>
              <a:t>Nucleation-condensation </a:t>
            </a:r>
            <a:r>
              <a:rPr lang="en-US" altLang="en-US" sz="2600" b="1" dirty="0">
                <a:solidFill>
                  <a:srgbClr val="339933"/>
                </a:solidFill>
                <a:latin typeface="Arial" panose="020B0604020202020204" pitchFamily="34" charset="0"/>
                <a:sym typeface="Symbol" panose="05050102010706020507" pitchFamily="18" charset="2"/>
              </a:rPr>
              <a:t>model</a:t>
            </a:r>
            <a:endParaRPr lang="en-US" altLang="en-US" sz="2600" b="1" dirty="0" smtClean="0">
              <a:solidFill>
                <a:srgbClr val="339933"/>
              </a:solidFill>
              <a:latin typeface="Arial" panose="020B0604020202020204" pitchFamily="34" charset="0"/>
              <a:sym typeface="Symbol" panose="05050102010706020507" pitchFamily="18" charset="2"/>
            </a:endParaRP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sym typeface="Symbol" panose="05050102010706020507" pitchFamily="18" charset="2"/>
              </a:rPr>
              <a:t>Both </a:t>
            </a:r>
            <a:r>
              <a:rPr lang="en-US" altLang="en-US" sz="2600" dirty="0">
                <a:latin typeface="+mj-lt"/>
                <a:sym typeface="Symbol" panose="05050102010706020507" pitchFamily="18" charset="2"/>
              </a:rPr>
              <a:t>hydrophobic collapse and secondary-element formation take place simultaneously during </a:t>
            </a:r>
            <a:r>
              <a:rPr lang="en-US" altLang="en-US" sz="2600" dirty="0" smtClean="0">
                <a:latin typeface="+mj-lt"/>
                <a:sym typeface="Symbol" panose="05050102010706020507" pitchFamily="18" charset="2"/>
              </a:rPr>
              <a:t>folding</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sym typeface="Symbol" panose="05050102010706020507" pitchFamily="18" charset="2"/>
              </a:rPr>
              <a:t>Secondary </a:t>
            </a:r>
            <a:r>
              <a:rPr lang="en-US" altLang="en-US" sz="2600" dirty="0">
                <a:latin typeface="+mj-lt"/>
                <a:sym typeface="Symbol" panose="05050102010706020507" pitchFamily="18" charset="2"/>
              </a:rPr>
              <a:t>elements are stabilized by the </a:t>
            </a:r>
            <a:r>
              <a:rPr lang="en-US" altLang="en-US" sz="2600" dirty="0" smtClean="0">
                <a:latin typeface="+mj-lt"/>
                <a:sym typeface="Symbol" panose="05050102010706020507" pitchFamily="18" charset="2"/>
              </a:rPr>
              <a:t>nonpolar </a:t>
            </a:r>
            <a:r>
              <a:rPr lang="en-US" altLang="en-US" sz="2600" dirty="0">
                <a:latin typeface="+mj-lt"/>
                <a:sym typeface="Symbol" panose="05050102010706020507" pitchFamily="18" charset="2"/>
              </a:rPr>
              <a:t>core and tertiary </a:t>
            </a:r>
            <a:r>
              <a:rPr lang="en-US" altLang="en-US" sz="2600" dirty="0" smtClean="0">
                <a:latin typeface="+mj-lt"/>
                <a:sym typeface="Symbol" panose="05050102010706020507" pitchFamily="18" charset="2"/>
              </a:rPr>
              <a:t>contacts </a:t>
            </a:r>
            <a:r>
              <a:rPr lang="en-US" sz="2600" dirty="0"/>
              <a:t>while </a:t>
            </a:r>
            <a:r>
              <a:rPr lang="en-US" sz="2600" dirty="0" smtClean="0"/>
              <a:t>they are </a:t>
            </a:r>
            <a:r>
              <a:rPr lang="en-US" sz="2600" dirty="0"/>
              <a:t>being formed</a:t>
            </a:r>
            <a:endParaRPr lang="en-US" altLang="en-US" sz="2600" dirty="0" smtClean="0">
              <a:latin typeface="+mj-lt"/>
              <a:sym typeface="Symbol" panose="05050102010706020507" pitchFamily="18" charset="2"/>
            </a:endParaRPr>
          </a:p>
        </p:txBody>
      </p:sp>
      <p:pic>
        <p:nvPicPr>
          <p:cNvPr id="4" name="Picture 31"/>
          <p:cNvPicPr>
            <a:picLocks noChangeAspect="1" noChangeArrowheads="1"/>
          </p:cNvPicPr>
          <p:nvPr/>
        </p:nvPicPr>
        <p:blipFill>
          <a:blip r:embed="rId3">
            <a:extLst>
              <a:ext uri="{28A0092B-C50C-407E-A947-70E740481C1C}">
                <a14:useLocalDpi xmlns:a14="http://schemas.microsoft.com/office/drawing/2010/main" val="0"/>
              </a:ext>
            </a:extLst>
          </a:blip>
          <a:srcRect l="11504" t="12103" r="20090" b="26111"/>
          <a:stretch>
            <a:fillRect/>
          </a:stretch>
        </p:blipFill>
        <p:spPr bwMode="auto">
          <a:xfrm>
            <a:off x="2109788" y="3437466"/>
            <a:ext cx="4609788" cy="312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8397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sym typeface="Symbol" panose="05050102010706020507" pitchFamily="18" charset="2"/>
              </a:rPr>
              <a:t>Models of protein folding</a:t>
            </a:r>
          </a:p>
        </p:txBody>
      </p:sp>
      <p:sp>
        <p:nvSpPr>
          <p:cNvPr id="103428" name="Rectangle 1026"/>
          <p:cNvSpPr>
            <a:spLocks noChangeArrowheads="1"/>
          </p:cNvSpPr>
          <p:nvPr/>
        </p:nvSpPr>
        <p:spPr bwMode="auto">
          <a:xfrm>
            <a:off x="152400" y="885825"/>
            <a:ext cx="8850313" cy="32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dirty="0" smtClean="0">
                <a:solidFill>
                  <a:srgbClr val="339933"/>
                </a:solidFill>
                <a:latin typeface="Arial" panose="020B0604020202020204" pitchFamily="34" charset="0"/>
                <a:sym typeface="Symbol" panose="05050102010706020507" pitchFamily="18" charset="2"/>
              </a:rPr>
              <a:t>The </a:t>
            </a:r>
            <a:r>
              <a:rPr lang="en-US" altLang="en-US" sz="2600" b="1" dirty="0" smtClean="0">
                <a:solidFill>
                  <a:srgbClr val="FF0066"/>
                </a:solidFill>
                <a:latin typeface="Arial" panose="020B0604020202020204" pitchFamily="34" charset="0"/>
                <a:sym typeface="Symbol" panose="05050102010706020507" pitchFamily="18" charset="2"/>
              </a:rPr>
              <a:t>nucleation-condensation</a:t>
            </a:r>
            <a:r>
              <a:rPr lang="en-US" altLang="en-US" sz="2600" b="1" dirty="0" smtClean="0">
                <a:solidFill>
                  <a:srgbClr val="339933"/>
                </a:solidFill>
                <a:latin typeface="Arial" panose="020B0604020202020204" pitchFamily="34" charset="0"/>
                <a:sym typeface="Symbol" panose="05050102010706020507" pitchFamily="18" charset="2"/>
              </a:rPr>
              <a:t> model seems </a:t>
            </a:r>
            <a:r>
              <a:rPr lang="en-US" altLang="en-US" sz="2600" b="1" dirty="0" smtClean="0">
                <a:solidFill>
                  <a:srgbClr val="FF0066"/>
                </a:solidFill>
                <a:latin typeface="Arial" panose="020B0604020202020204" pitchFamily="34" charset="0"/>
                <a:sym typeface="Symbol" panose="05050102010706020507" pitchFamily="18" charset="2"/>
              </a:rPr>
              <a:t>more likely</a:t>
            </a:r>
          </a:p>
          <a:p>
            <a:pPr algn="l" rtl="0" eaLnBrk="1" hangingPunct="1">
              <a:lnSpc>
                <a:spcPct val="130000"/>
              </a:lnSpc>
              <a:spcBef>
                <a:spcPct val="0"/>
              </a:spcBef>
            </a:pPr>
            <a:r>
              <a:rPr lang="en-US" altLang="en-US" sz="2600" b="1" dirty="0" smtClean="0">
                <a:solidFill>
                  <a:srgbClr val="FF0066"/>
                </a:solidFill>
                <a:latin typeface="Arial" panose="020B0604020202020204" pitchFamily="34" charset="0"/>
                <a:sym typeface="Symbol" panose="05050102010706020507" pitchFamily="18" charset="2"/>
              </a:rPr>
              <a:t>Certain</a:t>
            </a:r>
            <a:r>
              <a:rPr lang="en-US" altLang="en-US" sz="2600" b="1" dirty="0" smtClean="0">
                <a:solidFill>
                  <a:srgbClr val="339933"/>
                </a:solidFill>
                <a:latin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sym typeface="Symbol" panose="05050102010706020507" pitchFamily="18" charset="2"/>
              </a:rPr>
              <a:t>aspects</a:t>
            </a:r>
            <a:r>
              <a:rPr lang="en-US" altLang="en-US" sz="2600" b="1" dirty="0" smtClean="0">
                <a:solidFill>
                  <a:srgbClr val="339933"/>
                </a:solidFill>
                <a:latin typeface="Arial" panose="020B0604020202020204" pitchFamily="34" charset="0"/>
                <a:sym typeface="Symbol" panose="05050102010706020507" pitchFamily="18" charset="2"/>
              </a:rPr>
              <a:t> of the three models are supported by </a:t>
            </a:r>
            <a:r>
              <a:rPr lang="en-US" altLang="en-US" sz="2600" b="1" dirty="0" smtClean="0">
                <a:solidFill>
                  <a:srgbClr val="FF0066"/>
                </a:solidFill>
                <a:latin typeface="Arial" panose="020B0604020202020204" pitchFamily="34" charset="0"/>
                <a:sym typeface="Symbol" panose="05050102010706020507" pitchFamily="18" charset="2"/>
              </a:rPr>
              <a:t>different studies</a:t>
            </a:r>
          </a:p>
          <a:p>
            <a:pPr algn="l" rtl="0" eaLnBrk="1" hangingPunct="1">
              <a:lnSpc>
                <a:spcPct val="130000"/>
              </a:lnSpc>
              <a:spcBef>
                <a:spcPct val="0"/>
              </a:spcBef>
            </a:pPr>
            <a:r>
              <a:rPr lang="en-US" altLang="en-US" sz="2600" b="1" dirty="0" smtClean="0">
                <a:solidFill>
                  <a:srgbClr val="339933"/>
                </a:solidFill>
                <a:latin typeface="Arial" panose="020B0604020202020204" pitchFamily="34" charset="0"/>
                <a:sym typeface="Symbol" panose="05050102010706020507" pitchFamily="18" charset="2"/>
              </a:rPr>
              <a:t>Thus, </a:t>
            </a:r>
            <a:r>
              <a:rPr lang="en-US" altLang="en-US" sz="2600" b="1" dirty="0">
                <a:solidFill>
                  <a:srgbClr val="339933"/>
                </a:solidFill>
                <a:latin typeface="Arial" panose="020B0604020202020204" pitchFamily="34" charset="0"/>
                <a:sym typeface="Symbol" panose="05050102010706020507" pitchFamily="18" charset="2"/>
              </a:rPr>
              <a:t>it seems that </a:t>
            </a:r>
            <a:r>
              <a:rPr lang="en-US" altLang="en-US" sz="2600" b="1" dirty="0">
                <a:solidFill>
                  <a:srgbClr val="FF0066"/>
                </a:solidFill>
                <a:latin typeface="Arial" panose="020B0604020202020204" pitchFamily="34" charset="0"/>
                <a:sym typeface="Symbol" panose="05050102010706020507" pitchFamily="18" charset="2"/>
              </a:rPr>
              <a:t>there is no single universal folding mechanism</a:t>
            </a:r>
            <a:r>
              <a:rPr lang="en-US" altLang="en-US" sz="2600" b="1" dirty="0">
                <a:solidFill>
                  <a:srgbClr val="339933"/>
                </a:solidFill>
                <a:latin typeface="Arial" panose="020B0604020202020204" pitchFamily="34" charset="0"/>
                <a:sym typeface="Symbol" panose="05050102010706020507" pitchFamily="18" charset="2"/>
              </a:rPr>
              <a:t> </a:t>
            </a:r>
          </a:p>
        </p:txBody>
      </p:sp>
      <p:pic>
        <p:nvPicPr>
          <p:cNvPr id="5"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l="11504" t="12103" r="20090" b="26111"/>
          <a:stretch>
            <a:fillRect/>
          </a:stretch>
        </p:blipFill>
        <p:spPr bwMode="auto">
          <a:xfrm>
            <a:off x="2779184" y="4099012"/>
            <a:ext cx="3553884" cy="240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544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Correspondence to biological processes</a:t>
            </a:r>
          </a:p>
        </p:txBody>
      </p:sp>
      <p:sp>
        <p:nvSpPr>
          <p:cNvPr id="10243" name="Text Box 5"/>
          <p:cNvSpPr txBox="1">
            <a:spLocks noChangeArrowheads="1"/>
          </p:cNvSpPr>
          <p:nvPr/>
        </p:nvSpPr>
        <p:spPr bwMode="auto">
          <a:xfrm>
            <a:off x="144463" y="1092200"/>
            <a:ext cx="8999537"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0900" indent="-338138"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 typeface="Times New Roman" panose="02020603050405020304" pitchFamily="18" charset="0"/>
              <a:buAutoNum type="arabicPeriod"/>
            </a:pPr>
            <a:r>
              <a:rPr lang="en-US" altLang="en-US" sz="2600" b="1" dirty="0">
                <a:solidFill>
                  <a:srgbClr val="339933"/>
                </a:solidFill>
                <a:latin typeface="Arial" panose="020B0604020202020204" pitchFamily="34" charset="0"/>
                <a:cs typeface="Times New Roman (Hebrew)"/>
              </a:rPr>
              <a:t>F</a:t>
            </a:r>
            <a:r>
              <a:rPr lang="en-US" altLang="en-US" sz="2600" b="1" dirty="0" smtClean="0">
                <a:solidFill>
                  <a:srgbClr val="339933"/>
                </a:solidFill>
                <a:latin typeface="Arial" panose="020B0604020202020204" pitchFamily="34" charset="0"/>
                <a:cs typeface="Times New Roman (Hebrew)"/>
              </a:rPr>
              <a:t>ast </a:t>
            </a:r>
            <a:r>
              <a:rPr lang="en-US" altLang="en-US" sz="2600" b="1" dirty="0">
                <a:solidFill>
                  <a:srgbClr val="339933"/>
                </a:solidFill>
                <a:latin typeface="Arial" panose="020B0604020202020204" pitchFamily="34" charset="0"/>
                <a:cs typeface="Times New Roman (Hebrew)"/>
              </a:rPr>
              <a:t>vibrations/motions in enzymatic catalysis </a:t>
            </a:r>
          </a:p>
          <a:p>
            <a:pPr lvl="1" algn="l" rtl="0" eaLnBrk="1" hangingPunct="1">
              <a:spcBef>
                <a:spcPct val="50000"/>
              </a:spcBef>
              <a:buFont typeface="Arial" panose="020B0604020202020204" pitchFamily="34" charset="0"/>
              <a:buChar char="•"/>
            </a:pPr>
            <a:r>
              <a:rPr lang="en-US" altLang="en-US" sz="2400" dirty="0">
                <a:cs typeface="Times New Roman" panose="02020603050405020304" pitchFamily="18" charset="0"/>
              </a:rPr>
              <a:t>Making/breaking of </a:t>
            </a:r>
            <a:r>
              <a:rPr lang="en-US" altLang="en-US" sz="2400" b="1" dirty="0">
                <a:solidFill>
                  <a:srgbClr val="FF0066"/>
                </a:solidFill>
                <a:cs typeface="Times New Roman" panose="02020603050405020304" pitchFamily="18" charset="0"/>
              </a:rPr>
              <a:t>covalent bonds </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-14</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-10</a:t>
            </a:r>
            <a:r>
              <a:rPr lang="en-US" altLang="en-US" sz="2400" dirty="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dirty="0">
                <a:cs typeface="Times New Roman" panose="02020603050405020304" pitchFamily="18" charset="0"/>
              </a:rPr>
              <a:t>Formation of </a:t>
            </a:r>
            <a:r>
              <a:rPr lang="en-US" altLang="en-US" sz="2400" b="1" dirty="0">
                <a:solidFill>
                  <a:srgbClr val="FF0066"/>
                </a:solidFill>
                <a:cs typeface="Times New Roman" panose="02020603050405020304" pitchFamily="18" charset="0"/>
              </a:rPr>
              <a:t>hydrogen bonds </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-12</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-10</a:t>
            </a:r>
            <a:r>
              <a:rPr lang="en-US" altLang="en-US" sz="2400" dirty="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dirty="0">
                <a:cs typeface="Times New Roman" panose="02020603050405020304" pitchFamily="18" charset="0"/>
              </a:rPr>
              <a:t>Electrons/protons/hydride ions </a:t>
            </a:r>
            <a:r>
              <a:rPr lang="en-US" altLang="en-US" sz="2400" b="1" dirty="0">
                <a:solidFill>
                  <a:srgbClr val="FF0066"/>
                </a:solidFill>
                <a:cs typeface="Times New Roman" panose="02020603050405020304" pitchFamily="18" charset="0"/>
              </a:rPr>
              <a:t>transfer</a:t>
            </a:r>
            <a:r>
              <a:rPr lang="en-US" altLang="en-US" sz="2400" dirty="0">
                <a:cs typeface="Times New Roman" panose="02020603050405020304" pitchFamily="18" charset="0"/>
              </a:rPr>
              <a:t> (10</a:t>
            </a:r>
            <a:r>
              <a:rPr lang="en-US" altLang="en-US" sz="2400" baseline="30000" dirty="0">
                <a:cs typeface="Times New Roman" panose="02020603050405020304" pitchFamily="18" charset="0"/>
              </a:rPr>
              <a:t>-12</a:t>
            </a:r>
            <a:r>
              <a:rPr lang="en-US" altLang="en-US" sz="2400" dirty="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dirty="0">
                <a:cs typeface="Times New Roman" panose="02020603050405020304" pitchFamily="18" charset="0"/>
              </a:rPr>
              <a:t>Electron </a:t>
            </a:r>
            <a:r>
              <a:rPr lang="en-US" altLang="en-US" sz="2400" b="1" dirty="0">
                <a:solidFill>
                  <a:srgbClr val="FF0066"/>
                </a:solidFill>
                <a:cs typeface="Times New Roman" panose="02020603050405020304" pitchFamily="18" charset="0"/>
              </a:rPr>
              <a:t>tunneling</a:t>
            </a:r>
            <a:r>
              <a:rPr lang="en-US" altLang="en-US" sz="2400" dirty="0">
                <a:solidFill>
                  <a:srgbClr val="FF0066"/>
                </a:solidFill>
                <a:cs typeface="Times New Roman" panose="02020603050405020304" pitchFamily="18" charset="0"/>
              </a:rPr>
              <a:t> </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-9</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-4</a:t>
            </a:r>
            <a:r>
              <a:rPr lang="en-US" altLang="en-US" sz="2400" dirty="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dirty="0">
                <a:cs typeface="Times New Roman" panose="02020603050405020304" pitchFamily="18" charset="0"/>
              </a:rPr>
              <a:t>Water molecules </a:t>
            </a:r>
            <a:r>
              <a:rPr lang="en-US" altLang="en-US" sz="2400" b="1" dirty="0">
                <a:solidFill>
                  <a:srgbClr val="FF0066"/>
                </a:solidFill>
                <a:cs typeface="Times New Roman" panose="02020603050405020304" pitchFamily="18" charset="0"/>
              </a:rPr>
              <a:t>reorganization</a:t>
            </a:r>
            <a:r>
              <a:rPr lang="en-US" altLang="en-US" sz="2400" dirty="0">
                <a:solidFill>
                  <a:srgbClr val="FF0066"/>
                </a:solidFill>
                <a:cs typeface="Times New Roman" panose="02020603050405020304" pitchFamily="18" charset="0"/>
              </a:rPr>
              <a:t> </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-8</a:t>
            </a:r>
            <a:r>
              <a:rPr lang="en-US" altLang="en-US" sz="2400" dirty="0">
                <a:cs typeface="Times New Roman" panose="02020603050405020304" pitchFamily="18" charset="0"/>
              </a:rPr>
              <a:t> sec)</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032" y="2284417"/>
            <a:ext cx="4915934" cy="39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4"/>
          <p:cNvSpPr txBox="1">
            <a:spLocks noChangeArrowheads="1"/>
          </p:cNvSpPr>
          <p:nvPr/>
        </p:nvSpPr>
        <p:spPr bwMode="auto">
          <a:xfrm>
            <a:off x="0" y="23336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Unfolding/misfolding may lead to aggregation</a:t>
            </a:r>
          </a:p>
        </p:txBody>
      </p:sp>
      <p:sp>
        <p:nvSpPr>
          <p:cNvPr id="62468" name="Rectangle 1026"/>
          <p:cNvSpPr>
            <a:spLocks noChangeArrowheads="1"/>
          </p:cNvSpPr>
          <p:nvPr/>
        </p:nvSpPr>
        <p:spPr bwMode="auto">
          <a:xfrm>
            <a:off x="152400" y="885825"/>
            <a:ext cx="89916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a:sym typeface="Symbol" panose="05050102010706020507" pitchFamily="18" charset="2"/>
              </a:rPr>
              <a:t>The native structure - the most stable for </a:t>
            </a:r>
            <a:r>
              <a:rPr lang="en-US" altLang="en-US" sz="2600" b="1">
                <a:solidFill>
                  <a:srgbClr val="FF0066"/>
                </a:solidFill>
                <a:latin typeface="Arial" panose="020B0604020202020204" pitchFamily="34" charset="0"/>
                <a:cs typeface="Times New Roman (Hebrew)"/>
                <a:sym typeface="Symbol" panose="05050102010706020507" pitchFamily="18" charset="2"/>
              </a:rPr>
              <a:t>monomers</a:t>
            </a:r>
          </a:p>
          <a:p>
            <a:pPr algn="l" rtl="0" eaLnBrk="1" hangingPunct="1">
              <a:lnSpc>
                <a:spcPct val="130000"/>
              </a:lnSpc>
              <a:spcBef>
                <a:spcPct val="0"/>
              </a:spcBef>
            </a:pPr>
            <a:r>
              <a:rPr lang="en-US" altLang="en-US" sz="2600" b="1">
                <a:solidFill>
                  <a:srgbClr val="FF0066"/>
                </a:solidFill>
                <a:latin typeface="Arial" panose="020B0604020202020204" pitchFamily="34" charset="0"/>
                <a:cs typeface="Times New Roman (Hebrew)"/>
                <a:sym typeface="Symbol" panose="05050102010706020507" pitchFamily="18" charset="2"/>
              </a:rPr>
              <a:t>Aggregates</a:t>
            </a:r>
            <a:r>
              <a:rPr lang="en-US" altLang="en-US" sz="2600" b="1">
                <a:solidFill>
                  <a:srgbClr val="339933"/>
                </a:solidFill>
                <a:latin typeface="Arial" panose="020B0604020202020204" pitchFamily="34" charset="0"/>
                <a:cs typeface="Times New Roman (Hebrew)"/>
                <a:sym typeface="Symbol" panose="05050102010706020507" pitchFamily="18" charset="2"/>
              </a:rPr>
              <a:t> and </a:t>
            </a:r>
            <a:r>
              <a:rPr lang="en-US" altLang="en-US" sz="2600" b="1">
                <a:solidFill>
                  <a:srgbClr val="FF0066"/>
                </a:solidFill>
                <a:latin typeface="Arial" panose="020B0604020202020204" pitchFamily="34" charset="0"/>
                <a:cs typeface="Times New Roman (Hebrew)"/>
                <a:sym typeface="Symbol" panose="05050102010706020507" pitchFamily="18" charset="2"/>
              </a:rPr>
              <a:t>amyloid</a:t>
            </a:r>
            <a:r>
              <a:rPr lang="en-US" altLang="en-US" sz="2600" b="1">
                <a:solidFill>
                  <a:srgbClr val="339933"/>
                </a:solidFill>
                <a:latin typeface="Arial" panose="020B0604020202020204" pitchFamily="34" charset="0"/>
                <a:cs typeface="Times New Roman (Hebrew)"/>
                <a:sym typeface="Symbol" panose="05050102010706020507" pitchFamily="18" charset="2"/>
              </a:rPr>
              <a:t> </a:t>
            </a:r>
            <a:r>
              <a:rPr lang="en-US" altLang="en-US" sz="2600" b="1">
                <a:solidFill>
                  <a:srgbClr val="FF0066"/>
                </a:solidFill>
                <a:latin typeface="Arial" panose="020B0604020202020204" pitchFamily="34" charset="0"/>
                <a:cs typeface="Times New Roman (Hebrew)"/>
                <a:sym typeface="Symbol" panose="05050102010706020507" pitchFamily="18" charset="2"/>
              </a:rPr>
              <a:t>fibers</a:t>
            </a:r>
            <a:r>
              <a:rPr lang="en-US" altLang="en-US" sz="2600" b="1">
                <a:solidFill>
                  <a:srgbClr val="339933"/>
                </a:solidFill>
                <a:latin typeface="Arial" panose="020B0604020202020204" pitchFamily="34" charset="0"/>
                <a:cs typeface="Times New Roman (Hebrew)"/>
                <a:sym typeface="Symbol" panose="05050102010706020507" pitchFamily="18" charset="2"/>
              </a:rPr>
              <a:t> may be more stable  pathologies </a:t>
            </a:r>
          </a:p>
        </p:txBody>
      </p:sp>
      <p:sp>
        <p:nvSpPr>
          <p:cNvPr id="2" name="TextBox 1"/>
          <p:cNvSpPr txBox="1"/>
          <p:nvPr/>
        </p:nvSpPr>
        <p:spPr>
          <a:xfrm>
            <a:off x="3036360" y="6183874"/>
            <a:ext cx="3794629" cy="369332"/>
          </a:xfrm>
          <a:prstGeom prst="rect">
            <a:avLst/>
          </a:prstGeom>
          <a:noFill/>
        </p:spPr>
        <p:txBody>
          <a:bodyPr wrap="none" rtlCol="0">
            <a:spAutoFit/>
          </a:bodyPr>
          <a:lstStyle/>
          <a:p>
            <a:r>
              <a:rPr lang="en-US" sz="1800" i="1" dirty="0"/>
              <a:t>Nat </a:t>
            </a:r>
            <a:r>
              <a:rPr lang="en-US" sz="1800" i="1" dirty="0" err="1"/>
              <a:t>Struct</a:t>
            </a:r>
            <a:r>
              <a:rPr lang="en-US" sz="1800" i="1" dirty="0"/>
              <a:t> </a:t>
            </a:r>
            <a:r>
              <a:rPr lang="en-US" sz="1800" i="1" dirty="0" err="1"/>
              <a:t>Mol</a:t>
            </a:r>
            <a:r>
              <a:rPr lang="en-US" sz="1800" i="1" dirty="0"/>
              <a:t> Biol. </a:t>
            </a:r>
            <a:r>
              <a:rPr lang="en-US" sz="1800" dirty="0" smtClean="0"/>
              <a:t>(2009) 16</a:t>
            </a:r>
            <a:r>
              <a:rPr lang="en-US" sz="1800" dirty="0"/>
              <a:t>: 574-81</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b="25984"/>
          <a:stretch>
            <a:fillRect/>
          </a:stretch>
        </p:blipFill>
        <p:spPr bwMode="auto">
          <a:xfrm>
            <a:off x="2972329" y="3296765"/>
            <a:ext cx="3285068" cy="248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3414712" y="5329120"/>
            <a:ext cx="261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dirty="0">
                <a:latin typeface="Arial" panose="020B0604020202020204" pitchFamily="34" charset="0"/>
                <a:cs typeface="Times New Roman (Hebrew)"/>
              </a:rPr>
              <a:t>Amyloid fibrils</a:t>
            </a:r>
          </a:p>
        </p:txBody>
      </p:sp>
      <p:sp>
        <p:nvSpPr>
          <p:cNvPr id="64516" name="Rectangle 3"/>
          <p:cNvSpPr>
            <a:spLocks noChangeArrowheads="1"/>
          </p:cNvSpPr>
          <p:nvPr/>
        </p:nvSpPr>
        <p:spPr bwMode="auto">
          <a:xfrm>
            <a:off x="1828800" y="187325"/>
            <a:ext cx="579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a:sym typeface="Symbol" panose="05050102010706020507" pitchFamily="18" charset="2"/>
              </a:rPr>
              <a:t>Folding-related pathologies</a:t>
            </a:r>
          </a:p>
        </p:txBody>
      </p:sp>
      <p:sp>
        <p:nvSpPr>
          <p:cNvPr id="64517" name="Text Box 4"/>
          <p:cNvSpPr txBox="1">
            <a:spLocks noChangeArrowheads="1"/>
          </p:cNvSpPr>
          <p:nvPr/>
        </p:nvSpPr>
        <p:spPr bwMode="auto">
          <a:xfrm>
            <a:off x="157163" y="908050"/>
            <a:ext cx="8915400"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FF0066"/>
                </a:solidFill>
                <a:latin typeface="Arial" panose="020B0604020202020204" pitchFamily="34" charset="0"/>
                <a:cs typeface="Times New Roman (Hebrew)"/>
              </a:rPr>
              <a:t>Loss of function</a:t>
            </a:r>
            <a:r>
              <a:rPr lang="en-US" altLang="en-US" sz="2600" b="1" dirty="0">
                <a:solidFill>
                  <a:srgbClr val="339933"/>
                </a:solidFill>
                <a:latin typeface="Arial" panose="020B0604020202020204" pitchFamily="34" charset="0"/>
                <a:cs typeface="Times New Roman (Hebrew)"/>
              </a:rPr>
              <a:t>: e.g. cystic fibrosis </a:t>
            </a:r>
            <a:r>
              <a:rPr lang="en-US" altLang="en-US" sz="2400" b="1" dirty="0">
                <a:solidFill>
                  <a:srgbClr val="339933"/>
                </a:solidFill>
                <a:latin typeface="Arial" panose="020B0604020202020204" pitchFamily="34" charset="0"/>
                <a:cs typeface="Times New Roman (Hebrew)"/>
              </a:rPr>
              <a:t>(deletion of </a:t>
            </a:r>
            <a:r>
              <a:rPr lang="en-US" altLang="en-US" sz="2400" b="1" dirty="0" err="1">
                <a:solidFill>
                  <a:srgbClr val="339933"/>
                </a:solidFill>
                <a:latin typeface="Arial" panose="020B0604020202020204" pitchFamily="34" charset="0"/>
                <a:cs typeface="Times New Roman (Hebrew)"/>
              </a:rPr>
              <a:t>Phe</a:t>
            </a:r>
            <a:r>
              <a:rPr lang="en-US" altLang="en-US" sz="2400" b="1" dirty="0">
                <a:solidFill>
                  <a:srgbClr val="339933"/>
                </a:solidFill>
                <a:latin typeface="Arial" panose="020B0604020202020204" pitchFamily="34" charset="0"/>
                <a:cs typeface="Times New Roman (Hebrew)"/>
              </a:rPr>
              <a:t> in CFTR chloride channel </a:t>
            </a:r>
            <a:r>
              <a:rPr lang="en-US" altLang="en-US" sz="2400" b="1" dirty="0">
                <a:solidFill>
                  <a:srgbClr val="339933"/>
                </a:solidFill>
                <a:latin typeface="Arial" panose="020B0604020202020204" pitchFamily="34" charset="0"/>
                <a:cs typeface="Times New Roman (Hebrew)"/>
                <a:sym typeface="Symbol" panose="05050102010706020507" pitchFamily="18" charset="2"/>
              </a:rPr>
              <a:t> </a:t>
            </a:r>
            <a:r>
              <a:rPr lang="en-US" altLang="en-US" sz="2400" b="1" dirty="0">
                <a:solidFill>
                  <a:srgbClr val="339933"/>
                </a:solidFill>
                <a:latin typeface="Arial" panose="020B0604020202020204" pitchFamily="34" charset="0"/>
                <a:cs typeface="Times New Roman (Hebrew)"/>
              </a:rPr>
              <a:t>disruption of folding)</a:t>
            </a:r>
          </a:p>
          <a:p>
            <a:pPr algn="l" rtl="0" eaLnBrk="1" hangingPunct="1">
              <a:spcBef>
                <a:spcPct val="50000"/>
              </a:spcBef>
            </a:pPr>
            <a:r>
              <a:rPr lang="en-US" altLang="en-US" sz="2600" b="1" dirty="0">
                <a:solidFill>
                  <a:srgbClr val="FF0066"/>
                </a:solidFill>
                <a:latin typeface="Arial" panose="020B0604020202020204" pitchFamily="34" charset="0"/>
                <a:cs typeface="Times New Roman (Hebrew)"/>
              </a:rPr>
              <a:t>Gain-of-function</a:t>
            </a:r>
            <a:r>
              <a:rPr lang="en-US" altLang="en-US" sz="2600" b="1" dirty="0">
                <a:solidFill>
                  <a:srgbClr val="339933"/>
                </a:solidFill>
                <a:latin typeface="Arial" panose="020B0604020202020204" pitchFamily="34" charset="0"/>
                <a:cs typeface="Times New Roman (Hebrew)"/>
              </a:rPr>
              <a:t>: e.g., </a:t>
            </a:r>
            <a:r>
              <a:rPr lang="en-US" altLang="en-US" sz="2600" b="1" dirty="0" err="1">
                <a:solidFill>
                  <a:srgbClr val="339933"/>
                </a:solidFill>
                <a:latin typeface="Arial" panose="020B0604020202020204" pitchFamily="34" charset="0"/>
                <a:cs typeface="Times New Roman (Hebrew)"/>
              </a:rPr>
              <a:t>misfolding</a:t>
            </a:r>
            <a:r>
              <a:rPr lang="en-US" altLang="en-US" sz="2600" b="1" dirty="0">
                <a:solidFill>
                  <a:srgbClr val="339933"/>
                </a:solidFill>
                <a:latin typeface="Arial" panose="020B0604020202020204" pitchFamily="34" charset="0"/>
                <a:cs typeface="Times New Roman (Hebrew)"/>
              </a:rPr>
              <a:t> and amyloid formation (</a:t>
            </a:r>
            <a:r>
              <a:rPr lang="en-US" altLang="en-US" sz="2600" b="1" dirty="0" smtClean="0">
                <a:solidFill>
                  <a:srgbClr val="339933"/>
                </a:solidFill>
                <a:latin typeface="Arial" panose="020B0604020202020204" pitchFamily="34" charset="0"/>
                <a:cs typeface="Times New Roman (Hebrew)"/>
              </a:rPr>
              <a:t>amyloidosis: Alzheimer’s, Parkinson’s, Huntington’s, ALS, MCD..)</a:t>
            </a:r>
            <a:endParaRPr lang="en-US" altLang="en-US" sz="2600" b="1" dirty="0">
              <a:solidFill>
                <a:srgbClr val="339933"/>
              </a:solidFill>
              <a:latin typeface="Arial" panose="020B0604020202020204" pitchFamily="34" charset="0"/>
              <a:cs typeface="Times New Roman (Hebrew)"/>
            </a:endParaRPr>
          </a:p>
        </p:txBody>
      </p:sp>
      <p:sp>
        <p:nvSpPr>
          <p:cNvPr id="2" name="TextBox 1"/>
          <p:cNvSpPr txBox="1"/>
          <p:nvPr/>
        </p:nvSpPr>
        <p:spPr>
          <a:xfrm>
            <a:off x="2979819" y="5786320"/>
            <a:ext cx="3489160" cy="369332"/>
          </a:xfrm>
          <a:prstGeom prst="rect">
            <a:avLst/>
          </a:prstGeom>
          <a:noFill/>
        </p:spPr>
        <p:txBody>
          <a:bodyPr wrap="none" rtlCol="0">
            <a:spAutoFit/>
          </a:bodyPr>
          <a:lstStyle/>
          <a:p>
            <a:r>
              <a:rPr lang="en-US" sz="1800" i="1" dirty="0" err="1"/>
              <a:t>Microsc</a:t>
            </a:r>
            <a:r>
              <a:rPr lang="en-US" sz="1800" i="1" dirty="0"/>
              <a:t> Res Tech. </a:t>
            </a:r>
            <a:r>
              <a:rPr lang="en-US" sz="1800" dirty="0" smtClean="0"/>
              <a:t>(2005) 67</a:t>
            </a:r>
            <a:r>
              <a:rPr lang="en-US" sz="1800" dirty="0"/>
              <a:t>: 210-7</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416583"/>
            <a:ext cx="5959475"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Misfolding and amyloid formation</a:t>
            </a:r>
          </a:p>
        </p:txBody>
      </p:sp>
      <p:sp>
        <p:nvSpPr>
          <p:cNvPr id="66564" name="Text Box 5"/>
          <p:cNvSpPr txBox="1">
            <a:spLocks noChangeArrowheads="1"/>
          </p:cNvSpPr>
          <p:nvPr/>
        </p:nvSpPr>
        <p:spPr bwMode="auto">
          <a:xfrm>
            <a:off x="157163" y="1000125"/>
            <a:ext cx="86137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a:rPr>
              <a:t>Amyloid fibrils formation</a:t>
            </a:r>
          </a:p>
        </p:txBody>
      </p:sp>
      <p:sp>
        <p:nvSpPr>
          <p:cNvPr id="2" name="Rectangle 1"/>
          <p:cNvSpPr/>
          <p:nvPr/>
        </p:nvSpPr>
        <p:spPr>
          <a:xfrm>
            <a:off x="1013447" y="3476696"/>
            <a:ext cx="1939960" cy="646331"/>
          </a:xfrm>
          <a:prstGeom prst="rect">
            <a:avLst/>
          </a:prstGeom>
        </p:spPr>
        <p:txBody>
          <a:bodyPr wrap="square">
            <a:spAutoFit/>
          </a:bodyPr>
          <a:lstStyle/>
          <a:p>
            <a:r>
              <a:rPr lang="en-US" altLang="en-US" sz="1800" dirty="0" smtClean="0"/>
              <a:t>(unfolded/partially unfolded) </a:t>
            </a:r>
            <a:endParaRPr lang="he-IL" sz="1800" dirty="0"/>
          </a:p>
        </p:txBody>
      </p:sp>
      <p:sp>
        <p:nvSpPr>
          <p:cNvPr id="6" name="Rectangle 5"/>
          <p:cNvSpPr/>
          <p:nvPr/>
        </p:nvSpPr>
        <p:spPr>
          <a:xfrm>
            <a:off x="2395557" y="5856670"/>
            <a:ext cx="1939960" cy="369332"/>
          </a:xfrm>
          <a:prstGeom prst="rect">
            <a:avLst/>
          </a:prstGeom>
        </p:spPr>
        <p:txBody>
          <a:bodyPr wrap="square">
            <a:spAutoFit/>
          </a:bodyPr>
          <a:lstStyle/>
          <a:p>
            <a:r>
              <a:rPr lang="en-US" altLang="en-US" sz="1800" dirty="0"/>
              <a:t>s</a:t>
            </a:r>
            <a:r>
              <a:rPr lang="en-US" altLang="en-US" sz="1800" dirty="0" smtClean="0"/>
              <a:t>oluble aggregate</a:t>
            </a:r>
            <a:endParaRPr lang="he-IL" sz="1800" dirty="0"/>
          </a:p>
        </p:txBody>
      </p:sp>
      <p:sp>
        <p:nvSpPr>
          <p:cNvPr id="7" name="Rectangle 6"/>
          <p:cNvSpPr/>
          <p:nvPr/>
        </p:nvSpPr>
        <p:spPr>
          <a:xfrm>
            <a:off x="3924993" y="5116676"/>
            <a:ext cx="1078114" cy="646331"/>
          </a:xfrm>
          <a:prstGeom prst="rect">
            <a:avLst/>
          </a:prstGeom>
        </p:spPr>
        <p:txBody>
          <a:bodyPr wrap="square">
            <a:spAutoFit/>
          </a:bodyPr>
          <a:lstStyle/>
          <a:p>
            <a:r>
              <a:rPr lang="en-US" altLang="en-US" sz="1800" dirty="0"/>
              <a:t>s</a:t>
            </a:r>
            <a:r>
              <a:rPr lang="en-US" altLang="en-US" sz="1800" dirty="0" smtClean="0"/>
              <a:t>oluble filament</a:t>
            </a:r>
            <a:endParaRPr lang="he-IL" sz="1800" dirty="0"/>
          </a:p>
        </p:txBody>
      </p:sp>
      <p:sp>
        <p:nvSpPr>
          <p:cNvPr id="8" name="Rectangle 7"/>
          <p:cNvSpPr/>
          <p:nvPr/>
        </p:nvSpPr>
        <p:spPr>
          <a:xfrm>
            <a:off x="5543396" y="6229785"/>
            <a:ext cx="1183226" cy="369332"/>
          </a:xfrm>
          <a:prstGeom prst="rect">
            <a:avLst/>
          </a:prstGeom>
        </p:spPr>
        <p:txBody>
          <a:bodyPr wrap="square">
            <a:spAutoFit/>
          </a:bodyPr>
          <a:lstStyle/>
          <a:p>
            <a:r>
              <a:rPr lang="en-US" altLang="en-US" sz="1800" dirty="0" smtClean="0"/>
              <a:t>(insoluble)</a:t>
            </a:r>
            <a:endParaRPr lang="he-IL" sz="1800" dirty="0"/>
          </a:p>
        </p:txBody>
      </p:sp>
      <p:sp>
        <p:nvSpPr>
          <p:cNvPr id="3" name="TextBox 2"/>
          <p:cNvSpPr txBox="1"/>
          <p:nvPr/>
        </p:nvSpPr>
        <p:spPr>
          <a:xfrm>
            <a:off x="6473654" y="2939237"/>
            <a:ext cx="2670346" cy="369332"/>
          </a:xfrm>
          <a:prstGeom prst="rect">
            <a:avLst/>
          </a:prstGeom>
          <a:noFill/>
        </p:spPr>
        <p:txBody>
          <a:bodyPr wrap="none" rtlCol="0">
            <a:spAutoFit/>
          </a:bodyPr>
          <a:lstStyle/>
          <a:p>
            <a:r>
              <a:rPr lang="en-US" sz="1800" i="1" dirty="0" smtClean="0"/>
              <a:t>Nature</a:t>
            </a:r>
            <a:r>
              <a:rPr lang="en-US" sz="1800" dirty="0"/>
              <a:t> </a:t>
            </a:r>
            <a:r>
              <a:rPr lang="en-US" sz="1800" dirty="0" smtClean="0"/>
              <a:t>(2003) 426</a:t>
            </a:r>
            <a:r>
              <a:rPr lang="en-US" sz="1800" dirty="0"/>
              <a:t>: 884-90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Misfolding and amyloid formation</a:t>
            </a:r>
          </a:p>
        </p:txBody>
      </p:sp>
      <p:sp>
        <p:nvSpPr>
          <p:cNvPr id="68611" name="Text Box 5"/>
          <p:cNvSpPr txBox="1">
            <a:spLocks noChangeArrowheads="1"/>
          </p:cNvSpPr>
          <p:nvPr/>
        </p:nvSpPr>
        <p:spPr bwMode="auto">
          <a:xfrm>
            <a:off x="157163" y="1000125"/>
            <a:ext cx="86137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Amyloid fibrils have a </a:t>
            </a:r>
            <a:r>
              <a:rPr lang="en-US" altLang="en-US" sz="2600" b="1" dirty="0" smtClean="0">
                <a:solidFill>
                  <a:srgbClr val="FF0066"/>
                </a:solidFill>
                <a:latin typeface="Arial" panose="020B0604020202020204" pitchFamily="34" charset="0"/>
                <a:cs typeface="Times New Roman (Hebrew)"/>
              </a:rPr>
              <a:t>cross-</a:t>
            </a: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a:t>
            </a:r>
            <a:r>
              <a:rPr lang="en-US" altLang="en-US" sz="2600" b="1" dirty="0">
                <a:solidFill>
                  <a:srgbClr val="FF0066"/>
                </a:solidFill>
                <a:latin typeface="Arial" panose="020B0604020202020204" pitchFamily="34" charset="0"/>
                <a:cs typeface="Times New Roman (Hebrew)"/>
                <a:sym typeface="Symbol" panose="05050102010706020507" pitchFamily="18" charset="2"/>
              </a:rPr>
              <a:t>-sheet </a:t>
            </a:r>
            <a:r>
              <a:rPr lang="en-US" altLang="en-US" sz="2600" b="1" dirty="0">
                <a:solidFill>
                  <a:srgbClr val="339933"/>
                </a:solidFill>
                <a:latin typeface="Arial" panose="020B0604020202020204" pitchFamily="34" charset="0"/>
                <a:cs typeface="Times New Roman (Hebrew)"/>
                <a:sym typeface="Symbol" panose="05050102010706020507" pitchFamily="18" charset="2"/>
              </a:rPr>
              <a:t>conformation and </a:t>
            </a:r>
            <a:r>
              <a:rPr lang="en-US" altLang="en-US" sz="2600" b="1" dirty="0">
                <a:solidFill>
                  <a:srgbClr val="FF0066"/>
                </a:solidFill>
                <a:latin typeface="Arial" panose="020B0604020202020204" pitchFamily="34" charset="0"/>
                <a:cs typeface="Times New Roman (Hebrew)"/>
                <a:sym typeface="Symbol" panose="05050102010706020507" pitchFamily="18" charset="2"/>
              </a:rPr>
              <a:t>exposed nonpolar groups </a:t>
            </a:r>
            <a:r>
              <a:rPr lang="en-US" altLang="en-US" sz="2600" b="1" dirty="0">
                <a:solidFill>
                  <a:srgbClr val="339933"/>
                </a:solidFill>
                <a:latin typeface="Arial" panose="020B0604020202020204" pitchFamily="34" charset="0"/>
                <a:cs typeface="Times New Roman (Hebrew)"/>
                <a:sym typeface="Symbol" panose="05050102010706020507" pitchFamily="18" charset="2"/>
              </a:rPr>
              <a:t> aggregation  </a:t>
            </a:r>
            <a:r>
              <a:rPr lang="en-US" altLang="en-US" sz="2600" b="1" dirty="0" err="1">
                <a:solidFill>
                  <a:srgbClr val="339933"/>
                </a:solidFill>
                <a:latin typeface="Arial" panose="020B0604020202020204" pitchFamily="34" charset="0"/>
                <a:cs typeface="Times New Roman (Hebrew)"/>
                <a:sym typeface="Symbol" panose="05050102010706020507" pitchFamily="18" charset="2"/>
              </a:rPr>
              <a:t>protofilaments</a:t>
            </a:r>
            <a:r>
              <a:rPr lang="en-US" altLang="en-US" sz="2600" b="1" dirty="0">
                <a:solidFill>
                  <a:srgbClr val="339933"/>
                </a:solidFill>
                <a:latin typeface="Arial" panose="020B0604020202020204" pitchFamily="34" charset="0"/>
                <a:cs typeface="Times New Roman (Hebrew)"/>
                <a:sym typeface="Symbol" panose="05050102010706020507" pitchFamily="18" charset="2"/>
              </a:rPr>
              <a:t>  fibrils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753" t="16050" r="11234" b="14074"/>
          <a:stretch/>
        </p:blipFill>
        <p:spPr>
          <a:xfrm>
            <a:off x="2533650" y="2796479"/>
            <a:ext cx="3884084" cy="3434987"/>
          </a:xfrm>
          <a:prstGeom prst="rect">
            <a:avLst/>
          </a:prstGeom>
        </p:spPr>
      </p:pic>
      <p:cxnSp>
        <p:nvCxnSpPr>
          <p:cNvPr id="5" name="Straight Arrow Connector 4"/>
          <p:cNvCxnSpPr/>
          <p:nvPr/>
        </p:nvCxnSpPr>
        <p:spPr bwMode="auto">
          <a:xfrm flipV="1">
            <a:off x="4475692" y="2455333"/>
            <a:ext cx="0" cy="3928533"/>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Misfolding and amyloid formation</a:t>
            </a:r>
          </a:p>
        </p:txBody>
      </p:sp>
      <p:grpSp>
        <p:nvGrpSpPr>
          <p:cNvPr id="5" name="Group 4"/>
          <p:cNvGrpSpPr>
            <a:grpSpLocks/>
          </p:cNvGrpSpPr>
          <p:nvPr/>
        </p:nvGrpSpPr>
        <p:grpSpPr bwMode="auto">
          <a:xfrm>
            <a:off x="323849" y="1464731"/>
            <a:ext cx="8261350" cy="3852863"/>
            <a:chOff x="273447" y="1295400"/>
            <a:chExt cx="8260953" cy="3853035"/>
          </a:xfrm>
        </p:grpSpPr>
        <p:pic>
          <p:nvPicPr>
            <p:cNvPr id="6" name="Picture 1"/>
            <p:cNvPicPr>
              <a:picLocks noChangeAspect="1"/>
            </p:cNvPicPr>
            <p:nvPr/>
          </p:nvPicPr>
          <p:blipFill>
            <a:blip r:embed="rId3">
              <a:extLst>
                <a:ext uri="{28A0092B-C50C-407E-A947-70E740481C1C}">
                  <a14:useLocalDpi xmlns:a14="http://schemas.microsoft.com/office/drawing/2010/main" val="0"/>
                </a:ext>
              </a:extLst>
            </a:blip>
            <a:srcRect l="55000" r="13333" b="20554"/>
            <a:stretch>
              <a:fillRect/>
            </a:stretch>
          </p:blipFill>
          <p:spPr bwMode="auto">
            <a:xfrm>
              <a:off x="457200" y="1447800"/>
              <a:ext cx="2895600" cy="37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l="50833" r="11667" b="18910"/>
            <a:stretch>
              <a:fillRect/>
            </a:stretch>
          </p:blipFill>
          <p:spPr bwMode="auto">
            <a:xfrm>
              <a:off x="5105400" y="1295400"/>
              <a:ext cx="3429000" cy="37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5105400" y="3538365"/>
              <a:ext cx="609600" cy="156703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cs typeface="Times New Roman (Hebrew)" panose="02020603050405020304" charset="-79"/>
                </a:defRPr>
              </a:lvl1pPr>
              <a:lvl2pPr marL="742950" indent="-285750">
                <a:defRPr sz="2400">
                  <a:solidFill>
                    <a:schemeClr val="tx1"/>
                  </a:solidFill>
                  <a:latin typeface="Times New Roman" panose="02020603050405020304" pitchFamily="18" charset="0"/>
                  <a:cs typeface="Times New Roman (Hebrew)" panose="02020603050405020304" charset="-79"/>
                </a:defRPr>
              </a:lvl2pPr>
              <a:lvl3pPr marL="1143000" indent="-228600">
                <a:defRPr sz="2400">
                  <a:solidFill>
                    <a:schemeClr val="tx1"/>
                  </a:solidFill>
                  <a:latin typeface="Times New Roman" panose="02020603050405020304" pitchFamily="18" charset="0"/>
                  <a:cs typeface="Times New Roman (Hebrew)" panose="02020603050405020304" charset="-79"/>
                </a:defRPr>
              </a:lvl3pPr>
              <a:lvl4pPr marL="1600200" indent="-228600">
                <a:defRPr sz="2400">
                  <a:solidFill>
                    <a:schemeClr val="tx1"/>
                  </a:solidFill>
                  <a:latin typeface="Times New Roman" panose="02020603050405020304" pitchFamily="18" charset="0"/>
                  <a:cs typeface="Times New Roman (Hebrew)" panose="02020603050405020304" charset="-79"/>
                </a:defRPr>
              </a:lvl4pPr>
              <a:lvl5pPr marL="2057400" indent="-228600">
                <a:defRPr sz="2400">
                  <a:solidFill>
                    <a:schemeClr val="tx1"/>
                  </a:solidFill>
                  <a:latin typeface="Times New Roman" panose="02020603050405020304" pitchFamily="18" charset="0"/>
                  <a:cs typeface="Times New Roman (Hebrew)" panose="02020603050405020304" charset="-79"/>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panose="02020603050405020304" charset="-79"/>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panose="02020603050405020304" charset="-79"/>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panose="02020603050405020304" charset="-79"/>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panose="02020603050405020304" charset="-79"/>
                </a:defRPr>
              </a:lvl9pPr>
            </a:lstStyle>
            <a:p>
              <a:pPr algn="r" rtl="1" eaLnBrk="1" hangingPunct="1"/>
              <a:endParaRPr lang="en-US" altLang="en-US"/>
            </a:p>
          </p:txBody>
        </p:sp>
        <p:sp>
          <p:nvSpPr>
            <p:cNvPr id="9" name="Rectangle 7"/>
            <p:cNvSpPr>
              <a:spLocks noChangeArrowheads="1"/>
            </p:cNvSpPr>
            <p:nvPr/>
          </p:nvSpPr>
          <p:spPr bwMode="auto">
            <a:xfrm>
              <a:off x="273447" y="4511939"/>
              <a:ext cx="367506" cy="60960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cs typeface="Times New Roman (Hebrew)" panose="02020603050405020304" charset="-79"/>
                </a:defRPr>
              </a:lvl1pPr>
              <a:lvl2pPr marL="742950" indent="-285750">
                <a:defRPr sz="2400">
                  <a:solidFill>
                    <a:schemeClr val="tx1"/>
                  </a:solidFill>
                  <a:latin typeface="Times New Roman" panose="02020603050405020304" pitchFamily="18" charset="0"/>
                  <a:cs typeface="Times New Roman (Hebrew)" panose="02020603050405020304" charset="-79"/>
                </a:defRPr>
              </a:lvl2pPr>
              <a:lvl3pPr marL="1143000" indent="-228600">
                <a:defRPr sz="2400">
                  <a:solidFill>
                    <a:schemeClr val="tx1"/>
                  </a:solidFill>
                  <a:latin typeface="Times New Roman" panose="02020603050405020304" pitchFamily="18" charset="0"/>
                  <a:cs typeface="Times New Roman (Hebrew)" panose="02020603050405020304" charset="-79"/>
                </a:defRPr>
              </a:lvl3pPr>
              <a:lvl4pPr marL="1600200" indent="-228600">
                <a:defRPr sz="2400">
                  <a:solidFill>
                    <a:schemeClr val="tx1"/>
                  </a:solidFill>
                  <a:latin typeface="Times New Roman" panose="02020603050405020304" pitchFamily="18" charset="0"/>
                  <a:cs typeface="Times New Roman (Hebrew)" panose="02020603050405020304" charset="-79"/>
                </a:defRPr>
              </a:lvl4pPr>
              <a:lvl5pPr marL="2057400" indent="-228600">
                <a:defRPr sz="2400">
                  <a:solidFill>
                    <a:schemeClr val="tx1"/>
                  </a:solidFill>
                  <a:latin typeface="Times New Roman" panose="02020603050405020304" pitchFamily="18" charset="0"/>
                  <a:cs typeface="Times New Roman (Hebrew)" panose="02020603050405020304" charset="-79"/>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panose="02020603050405020304" charset="-79"/>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panose="02020603050405020304" charset="-79"/>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panose="02020603050405020304" charset="-79"/>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panose="02020603050405020304" charset="-79"/>
                </a:defRPr>
              </a:lvl9pPr>
            </a:lstStyle>
            <a:p>
              <a:pPr algn="r" rtl="1" eaLnBrk="1" hangingPunct="1"/>
              <a:endParaRPr lang="en-US" altLang="en-US"/>
            </a:p>
          </p:txBody>
        </p:sp>
      </p:grpSp>
      <p:pic>
        <p:nvPicPr>
          <p:cNvPr id="10" name="Picture 21" descr="scale_hyd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012" y="5444064"/>
            <a:ext cx="38623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6045075"/>
            <a:ext cx="6043084" cy="369332"/>
          </a:xfrm>
          <a:prstGeom prst="rect">
            <a:avLst/>
          </a:prstGeom>
        </p:spPr>
        <p:txBody>
          <a:bodyPr wrap="square">
            <a:spAutoFit/>
          </a:bodyPr>
          <a:lstStyle/>
          <a:p>
            <a:r>
              <a:rPr lang="en-US" sz="1800" dirty="0" smtClean="0">
                <a:solidFill>
                  <a:srgbClr val="000000"/>
                </a:solidFill>
                <a:latin typeface="MinionPro-Regular-Identity-H"/>
              </a:rPr>
              <a:t>(courtesy </a:t>
            </a:r>
            <a:r>
              <a:rPr lang="en-US" sz="1800" dirty="0">
                <a:solidFill>
                  <a:srgbClr val="000000"/>
                </a:solidFill>
                <a:latin typeface="MinionPro-Regular-Identity-H"/>
              </a:rPr>
              <a:t>of </a:t>
            </a:r>
            <a:r>
              <a:rPr lang="en-US" sz="1800" dirty="0" err="1">
                <a:solidFill>
                  <a:srgbClr val="000000"/>
                </a:solidFill>
                <a:latin typeface="MinionPro-Regular-Identity-H"/>
              </a:rPr>
              <a:t>Meytal</a:t>
            </a:r>
            <a:r>
              <a:rPr lang="en-US" sz="1800" dirty="0">
                <a:solidFill>
                  <a:srgbClr val="000000"/>
                </a:solidFill>
                <a:latin typeface="MinionPro-Regular-Identity-H"/>
              </a:rPr>
              <a:t> Landau and </a:t>
            </a:r>
            <a:r>
              <a:rPr lang="en-US" sz="1800" dirty="0" err="1" smtClean="0">
                <a:solidFill>
                  <a:srgbClr val="000000"/>
                </a:solidFill>
                <a:latin typeface="MinionPro-Regular-Identity-H"/>
              </a:rPr>
              <a:t>Einav</a:t>
            </a:r>
            <a:r>
              <a:rPr lang="en-US" sz="1800" dirty="0" smtClean="0">
                <a:solidFill>
                  <a:srgbClr val="000000"/>
                </a:solidFill>
                <a:latin typeface="MinionPro-Regular-Identity-H"/>
              </a:rPr>
              <a:t> </a:t>
            </a:r>
            <a:r>
              <a:rPr lang="en-US" sz="1800" dirty="0" err="1" smtClean="0">
                <a:solidFill>
                  <a:srgbClr val="000000"/>
                </a:solidFill>
                <a:latin typeface="MinionPro-Regular-Identity-H"/>
              </a:rPr>
              <a:t>Tayeb-Fligelman</a:t>
            </a:r>
            <a:r>
              <a:rPr lang="en-US" sz="1800" dirty="0" smtClean="0"/>
              <a:t> )</a:t>
            </a:r>
            <a:endParaRPr lang="en-US" sz="1800" dirty="0"/>
          </a:p>
        </p:txBody>
      </p:sp>
    </p:spTree>
    <p:extLst>
      <p:ext uri="{BB962C8B-B14F-4D97-AF65-F5344CB8AC3E}">
        <p14:creationId xmlns:p14="http://schemas.microsoft.com/office/powerpoint/2010/main" val="20812203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5"/>
          <p:cNvSpPr txBox="1">
            <a:spLocks noChangeArrowheads="1"/>
          </p:cNvSpPr>
          <p:nvPr/>
        </p:nvSpPr>
        <p:spPr bwMode="auto">
          <a:xfrm>
            <a:off x="2216606" y="5932248"/>
            <a:ext cx="4419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lnSpc>
                <a:spcPct val="50000"/>
              </a:lnSpc>
              <a:spcBef>
                <a:spcPct val="50000"/>
              </a:spcBef>
              <a:buFontTx/>
              <a:buNone/>
            </a:pPr>
            <a:r>
              <a:rPr lang="en-US" altLang="en-US" sz="2000" dirty="0">
                <a:cs typeface="Times New Roman (Hebrew)"/>
              </a:rPr>
              <a:t>Sponge-like brain of cow with </a:t>
            </a:r>
            <a:r>
              <a:rPr lang="en-US" altLang="en-US" sz="2000" dirty="0" smtClean="0">
                <a:cs typeface="Times New Roman (Hebrew)"/>
              </a:rPr>
              <a:t>MCD</a:t>
            </a:r>
          </a:p>
          <a:p>
            <a:pPr algn="ctr" rtl="0" eaLnBrk="1" hangingPunct="1">
              <a:lnSpc>
                <a:spcPct val="50000"/>
              </a:lnSpc>
              <a:spcBef>
                <a:spcPct val="50000"/>
              </a:spcBef>
              <a:buFontTx/>
              <a:buNone/>
            </a:pPr>
            <a:r>
              <a:rPr lang="en-US" altLang="en-US" sz="2000" dirty="0">
                <a:cs typeface="Times New Roman (Hebrew)"/>
              </a:rPr>
              <a:t>(</a:t>
            </a:r>
            <a:r>
              <a:rPr lang="en-US" altLang="en-US" sz="2000" dirty="0" smtClean="0">
                <a:cs typeface="Times New Roman (Hebrew)"/>
              </a:rPr>
              <a:t>APHIS [2003] Wikimedia (</a:t>
            </a:r>
            <a:r>
              <a:rPr lang="en-US" altLang="en-US" sz="2000" dirty="0" smtClean="0">
                <a:cs typeface="Times New Roman (Hebrew)"/>
                <a:hlinkClick r:id="rId3"/>
              </a:rPr>
              <a:t>URL</a:t>
            </a:r>
            <a:r>
              <a:rPr lang="en-US" altLang="en-US" sz="2000" dirty="0" smtClean="0">
                <a:cs typeface="Times New Roman (Hebrew)"/>
              </a:rPr>
              <a:t>))</a:t>
            </a:r>
            <a:endParaRPr lang="en-US" altLang="en-US" sz="2000" dirty="0">
              <a:cs typeface="Times New Roman (Hebrew)"/>
            </a:endParaRPr>
          </a:p>
        </p:txBody>
      </p:sp>
      <p:sp>
        <p:nvSpPr>
          <p:cNvPr id="70662"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Misfolding and amyloid formation</a:t>
            </a:r>
          </a:p>
        </p:txBody>
      </p:sp>
      <p:sp>
        <p:nvSpPr>
          <p:cNvPr id="9" name="Text Box 4"/>
          <p:cNvSpPr txBox="1">
            <a:spLocks noChangeArrowheads="1"/>
          </p:cNvSpPr>
          <p:nvPr/>
        </p:nvSpPr>
        <p:spPr bwMode="auto">
          <a:xfrm>
            <a:off x="76200" y="939800"/>
            <a:ext cx="89154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Spongiform encephalopathies </a:t>
            </a:r>
            <a:r>
              <a:rPr lang="en-US" altLang="en-US" sz="2600" b="1" dirty="0">
                <a:solidFill>
                  <a:srgbClr val="009900"/>
                </a:solidFill>
                <a:latin typeface="Arial" panose="020B0604020202020204" pitchFamily="34" charset="0"/>
                <a:ea typeface="Times New Roman (Hebrew)" panose="02020603050405020304" pitchFamily="18" charset="0"/>
                <a:cs typeface="Times New Roman (Hebrew)" panose="02020603050405020304" pitchFamily="18" charset="0"/>
              </a:rPr>
              <a:t>(MCD, CJD, scrapie) </a:t>
            </a:r>
          </a:p>
          <a:p>
            <a:pPr lvl="1" algn="l" rtl="0" eaLnBrk="1" hangingPunct="1">
              <a:spcBef>
                <a:spcPct val="50000"/>
              </a:spcBef>
              <a:buFont typeface="Wingdings" panose="05000000000000000000" pitchFamily="2" charset="2"/>
              <a:buChar char="Ø"/>
            </a:pPr>
            <a:r>
              <a:rPr lang="en-US" altLang="en-US" sz="2600" dirty="0" smtClean="0">
                <a:solidFill>
                  <a:srgbClr val="FF0066"/>
                </a:solidFill>
                <a:ea typeface="Times New Roman (Hebrew)" panose="02020603050405020304" pitchFamily="18" charset="0"/>
                <a:cs typeface="Times New Roman (Hebrew)" panose="02020603050405020304" pitchFamily="18" charset="0"/>
              </a:rPr>
              <a:t>Prions</a:t>
            </a:r>
            <a:r>
              <a:rPr lang="en-US" altLang="en-US" sz="2600" dirty="0" smtClean="0">
                <a:solidFill>
                  <a:srgbClr val="000000"/>
                </a:solidFill>
                <a:ea typeface="Times New Roman (Hebrew)" panose="02020603050405020304" pitchFamily="18" charset="0"/>
                <a:cs typeface="Times New Roman (Hebrew)" panose="02020603050405020304" pitchFamily="18" charset="0"/>
              </a:rPr>
              <a:t> </a:t>
            </a:r>
            <a:r>
              <a:rPr lang="en-US" altLang="en-US" sz="2600" dirty="0" smtClean="0">
                <a:solidFill>
                  <a:srgbClr val="000000"/>
                </a:solidFill>
                <a:ea typeface="Times New Roman (Hebrew)" panose="02020603050405020304" pitchFamily="18" charset="0"/>
                <a:cs typeface="Times New Roman (Hebrew)" panose="02020603050405020304" pitchFamily="18" charset="0"/>
                <a:sym typeface="Symbol" panose="05050102010706020507" pitchFamily="18" charset="2"/>
              </a:rPr>
              <a:t>– </a:t>
            </a:r>
            <a:r>
              <a:rPr lang="en-US" altLang="en-US" sz="2600" dirty="0" smtClean="0">
                <a:solidFill>
                  <a:srgbClr val="000000"/>
                </a:solidFill>
                <a:ea typeface="Times New Roman (Hebrew)" panose="02020603050405020304" pitchFamily="18" charset="0"/>
                <a:cs typeface="Times New Roman (Hebrew)" panose="02020603050405020304" pitchFamily="18" charset="0"/>
              </a:rPr>
              <a:t>appear in both normal and pathological forms; can infect healthy individuals by promoting structural changes</a:t>
            </a:r>
            <a:endParaRPr lang="en-US" altLang="en-US" sz="2600" dirty="0">
              <a:solidFill>
                <a:srgbClr val="000000"/>
              </a:solidFill>
              <a:ea typeface="Times New Roman (Hebrew)" panose="02020603050405020304" pitchFamily="18" charset="0"/>
              <a:cs typeface="Times New Roman (Hebrew)" panose="02020603050405020304" pitchFamily="18" charset="0"/>
            </a:endParaRPr>
          </a:p>
        </p:txBody>
      </p:sp>
      <p:pic>
        <p:nvPicPr>
          <p:cNvPr id="1026" name="Picture 2" descr="File:Histology b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013" y="2608508"/>
            <a:ext cx="3948787" cy="31477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Misfolding and amyloid formation</a:t>
            </a:r>
          </a:p>
        </p:txBody>
      </p:sp>
      <p:sp>
        <p:nvSpPr>
          <p:cNvPr id="9" name="Text Box 4"/>
          <p:cNvSpPr txBox="1">
            <a:spLocks noChangeArrowheads="1"/>
          </p:cNvSpPr>
          <p:nvPr/>
        </p:nvSpPr>
        <p:spPr bwMode="auto">
          <a:xfrm>
            <a:off x="76200" y="939800"/>
            <a:ext cx="90678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Spongiform encephalopathies </a:t>
            </a:r>
            <a:r>
              <a:rPr lang="en-US" altLang="en-US" sz="2600" b="1" dirty="0">
                <a:solidFill>
                  <a:srgbClr val="009900"/>
                </a:solidFill>
                <a:latin typeface="Arial" panose="020B0604020202020204" pitchFamily="34" charset="0"/>
                <a:ea typeface="Times New Roman (Hebrew)" panose="02020603050405020304" pitchFamily="18" charset="0"/>
                <a:cs typeface="Times New Roman (Hebrew)" panose="02020603050405020304" pitchFamily="18" charset="0"/>
              </a:rPr>
              <a:t>(MCD, CJD, scrapie) </a:t>
            </a:r>
          </a:p>
          <a:p>
            <a:pPr lvl="1" algn="l" rtl="0" eaLnBrk="1" hangingPunct="1">
              <a:spcBef>
                <a:spcPct val="50000"/>
              </a:spcBef>
              <a:buFont typeface="Wingdings" panose="05000000000000000000" pitchFamily="2" charset="2"/>
              <a:buChar char="Ø"/>
            </a:pPr>
            <a:r>
              <a:rPr lang="en-US" altLang="en-US" sz="2600" dirty="0" smtClean="0">
                <a:solidFill>
                  <a:srgbClr val="FF0066"/>
                </a:solidFill>
                <a:ea typeface="Times New Roman (Hebrew)" panose="02020603050405020304" pitchFamily="18" charset="0"/>
                <a:cs typeface="Times New Roman (Hebrew)" panose="02020603050405020304" pitchFamily="18" charset="0"/>
              </a:rPr>
              <a:t>Prions</a:t>
            </a:r>
            <a:r>
              <a:rPr lang="en-US" altLang="en-US" sz="2600" dirty="0" smtClean="0">
                <a:solidFill>
                  <a:srgbClr val="000000"/>
                </a:solidFill>
                <a:ea typeface="Times New Roman (Hebrew)" panose="02020603050405020304" pitchFamily="18" charset="0"/>
                <a:cs typeface="Times New Roman (Hebrew)" panose="02020603050405020304" pitchFamily="18" charset="0"/>
              </a:rPr>
              <a:t> </a:t>
            </a:r>
            <a:r>
              <a:rPr lang="en-US" altLang="en-US" sz="2600" dirty="0" smtClean="0">
                <a:solidFill>
                  <a:srgbClr val="000000"/>
                </a:solidFill>
                <a:ea typeface="Times New Roman (Hebrew)" panose="02020603050405020304" pitchFamily="18" charset="0"/>
                <a:cs typeface="Times New Roman (Hebrew)" panose="02020603050405020304" pitchFamily="18" charset="0"/>
                <a:sym typeface="Symbol" panose="05050102010706020507" pitchFamily="18" charset="2"/>
              </a:rPr>
              <a:t>– protein </a:t>
            </a:r>
            <a:r>
              <a:rPr lang="en-US" altLang="en-US" sz="2600" dirty="0" smtClean="0">
                <a:solidFill>
                  <a:srgbClr val="000000"/>
                </a:solidFill>
                <a:ea typeface="Times New Roman (Hebrew)" panose="02020603050405020304" pitchFamily="18" charset="0"/>
                <a:cs typeface="Times New Roman (Hebrew)" panose="02020603050405020304" pitchFamily="18" charset="0"/>
              </a:rPr>
              <a:t>exists </a:t>
            </a:r>
            <a:r>
              <a:rPr lang="en-US" altLang="en-US" sz="2600" dirty="0">
                <a:solidFill>
                  <a:srgbClr val="000000"/>
                </a:solidFill>
                <a:ea typeface="Times New Roman (Hebrew)" panose="02020603050405020304" pitchFamily="18" charset="0"/>
                <a:cs typeface="Times New Roman (Hebrew)" panose="02020603050405020304" pitchFamily="18" charset="0"/>
              </a:rPr>
              <a:t>in two </a:t>
            </a:r>
            <a:r>
              <a:rPr lang="en-US" altLang="en-US" sz="2600" dirty="0" smtClean="0">
                <a:solidFill>
                  <a:srgbClr val="000000"/>
                </a:solidFill>
                <a:ea typeface="Times New Roman (Hebrew)" panose="02020603050405020304" pitchFamily="18" charset="0"/>
                <a:cs typeface="Times New Roman (Hebrew)" panose="02020603050405020304" pitchFamily="18" charset="0"/>
              </a:rPr>
              <a:t>forms, benign and pathological. The shift between them involves a </a:t>
            </a:r>
            <a:r>
              <a:rPr lang="el-GR" altLang="en-US" sz="2600" dirty="0" smtClean="0">
                <a:solidFill>
                  <a:srgbClr val="000000"/>
                </a:solidFill>
                <a:ea typeface="Times New Roman (Hebrew)" panose="02020603050405020304" pitchFamily="18" charset="0"/>
                <a:cs typeface="Times New Roman (Hebrew)" panose="02020603050405020304" pitchFamily="18" charset="0"/>
              </a:rPr>
              <a:t>α→β</a:t>
            </a:r>
            <a:r>
              <a:rPr lang="en-US" altLang="en-US" sz="2600" dirty="0" smtClean="0">
                <a:solidFill>
                  <a:srgbClr val="000000"/>
                </a:solidFill>
                <a:ea typeface="Times New Roman (Hebrew)" panose="02020603050405020304" pitchFamily="18" charset="0"/>
                <a:cs typeface="Times New Roman (Hebrew)" panose="02020603050405020304" pitchFamily="18" charset="0"/>
              </a:rPr>
              <a:t> structural change</a:t>
            </a:r>
            <a:endParaRPr lang="en-US" altLang="en-US" sz="2600" dirty="0">
              <a:solidFill>
                <a:srgbClr val="000000"/>
              </a:solidFill>
              <a:ea typeface="Times New Roman (Hebrew)" panose="02020603050405020304" pitchFamily="18" charset="0"/>
              <a:cs typeface="Times New Roman (Hebrew)" panose="02020603050405020304" pitchFamily="18" charset="0"/>
            </a:endParaRPr>
          </a:p>
        </p:txBody>
      </p:sp>
      <p:pic>
        <p:nvPicPr>
          <p:cNvPr id="2050" name="Picture 2" descr="Molecular neurology of prion disease | Journal of Neurology, Neurosurgery &amp;  Psychiat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176" y="2489201"/>
            <a:ext cx="4768019" cy="32146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880534" y="5760574"/>
            <a:ext cx="7762875" cy="55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lnSpc>
                <a:spcPct val="50000"/>
              </a:lnSpc>
              <a:spcBef>
                <a:spcPct val="50000"/>
              </a:spcBef>
              <a:buFontTx/>
              <a:buNone/>
            </a:pPr>
            <a:r>
              <a:rPr lang="en-US" altLang="en-US" sz="2200" dirty="0" smtClean="0">
                <a:cs typeface="Times New Roman (Hebrew)"/>
              </a:rPr>
              <a:t>Proposed mechanism </a:t>
            </a:r>
            <a:r>
              <a:rPr lang="en-US" altLang="en-US" sz="2200" dirty="0">
                <a:cs typeface="Times New Roman (Hebrew)"/>
              </a:rPr>
              <a:t>for prion </a:t>
            </a:r>
            <a:r>
              <a:rPr lang="en-US" altLang="en-US" sz="2200" dirty="0" smtClean="0">
                <a:cs typeface="Times New Roman (Hebrew)"/>
              </a:rPr>
              <a:t>propagation</a:t>
            </a:r>
          </a:p>
          <a:p>
            <a:pPr algn="ctr" rtl="0" eaLnBrk="1" hangingPunct="1">
              <a:lnSpc>
                <a:spcPct val="50000"/>
              </a:lnSpc>
              <a:spcBef>
                <a:spcPct val="50000"/>
              </a:spcBef>
              <a:buFontTx/>
              <a:buNone/>
            </a:pPr>
            <a:r>
              <a:rPr lang="en-US" altLang="en-US" sz="1800" dirty="0">
                <a:cs typeface="Times New Roman (Hebrew)"/>
              </a:rPr>
              <a:t>(</a:t>
            </a:r>
            <a:r>
              <a:rPr lang="en-US" altLang="en-US" sz="1800" i="1" dirty="0">
                <a:cs typeface="Times New Roman (Hebrew)"/>
              </a:rPr>
              <a:t>J. Neurol. </a:t>
            </a:r>
            <a:r>
              <a:rPr lang="en-US" altLang="en-US" sz="1800" i="1" dirty="0" err="1">
                <a:cs typeface="Times New Roman (Hebrew)"/>
              </a:rPr>
              <a:t>Neurosurg</a:t>
            </a:r>
            <a:r>
              <a:rPr lang="en-US" altLang="en-US" sz="1800" i="1" dirty="0">
                <a:cs typeface="Times New Roman (Hebrew)"/>
              </a:rPr>
              <a:t>. </a:t>
            </a:r>
            <a:r>
              <a:rPr lang="en-US" altLang="en-US" sz="1800" i="1" dirty="0" smtClean="0">
                <a:cs typeface="Times New Roman (Hebrew)"/>
              </a:rPr>
              <a:t>Psychiatry</a:t>
            </a:r>
            <a:r>
              <a:rPr lang="en-US" altLang="en-US" sz="1800" dirty="0" smtClean="0">
                <a:cs typeface="Times New Roman (Hebrew)"/>
              </a:rPr>
              <a:t> [2005] 76: 906-919</a:t>
            </a:r>
            <a:r>
              <a:rPr lang="en-US" altLang="en-US" sz="1800" dirty="0">
                <a:cs typeface="Times New Roman (Hebrew)"/>
              </a:rPr>
              <a:t>)</a:t>
            </a:r>
          </a:p>
        </p:txBody>
      </p:sp>
    </p:spTree>
    <p:extLst>
      <p:ext uri="{BB962C8B-B14F-4D97-AF65-F5344CB8AC3E}">
        <p14:creationId xmlns:p14="http://schemas.microsoft.com/office/powerpoint/2010/main" val="28445021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ChangeArrowheads="1"/>
          </p:cNvSpPr>
          <p:nvPr/>
        </p:nvSpPr>
        <p:spPr bwMode="auto">
          <a:xfrm>
            <a:off x="152400" y="833438"/>
            <a:ext cx="89916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dirty="0">
                <a:solidFill>
                  <a:srgbClr val="339933"/>
                </a:solidFill>
                <a:latin typeface="Arial" panose="020B0604020202020204" pitchFamily="34" charset="0"/>
                <a:cs typeface="Times New Roman (Hebrew)"/>
                <a:sym typeface="Symbol" panose="05050102010706020507" pitchFamily="18" charset="2"/>
              </a:rPr>
              <a:t>Improper folding may result from:</a:t>
            </a:r>
          </a:p>
          <a:p>
            <a:pPr lvl="1" algn="l" rtl="0" eaLnBrk="1" hangingPunct="1">
              <a:lnSpc>
                <a:spcPct val="130000"/>
              </a:lnSpc>
              <a:spcBef>
                <a:spcPct val="0"/>
              </a:spcBef>
              <a:buFont typeface="Times New Roman" panose="02020603050405020304" pitchFamily="18" charset="0"/>
              <a:buAutoNum type="arabicPeriod"/>
            </a:pPr>
            <a:r>
              <a:rPr lang="en-US" altLang="en-US" sz="2600" b="1" dirty="0">
                <a:solidFill>
                  <a:srgbClr val="FF0066"/>
                </a:solidFill>
                <a:latin typeface="Arial" panose="020B0604020202020204" pitchFamily="34" charset="0"/>
                <a:cs typeface="Times New Roman (Hebrew)"/>
                <a:sym typeface="Symbol" panose="05050102010706020507" pitchFamily="18" charset="2"/>
              </a:rPr>
              <a:t>Size: </a:t>
            </a:r>
          </a:p>
          <a:p>
            <a:pPr lvl="2" algn="l" rtl="0" eaLnBrk="1" hangingPunct="1">
              <a:lnSpc>
                <a:spcPct val="130000"/>
              </a:lnSpc>
              <a:spcBef>
                <a:spcPct val="0"/>
              </a:spcBef>
            </a:pPr>
            <a:r>
              <a:rPr lang="en-US" altLang="en-US" sz="2600" dirty="0">
                <a:solidFill>
                  <a:srgbClr val="000000"/>
                </a:solidFill>
                <a:cs typeface="Times New Roman (Hebrew)"/>
                <a:sym typeface="Symbol" panose="05050102010706020507" pitchFamily="18" charset="2"/>
              </a:rPr>
              <a:t>Multiple domains</a:t>
            </a:r>
          </a:p>
          <a:p>
            <a:pPr lvl="2" algn="l" rtl="0" eaLnBrk="1" hangingPunct="1">
              <a:lnSpc>
                <a:spcPct val="130000"/>
              </a:lnSpc>
              <a:spcBef>
                <a:spcPct val="0"/>
              </a:spcBef>
            </a:pPr>
            <a:r>
              <a:rPr lang="en-US" altLang="en-US" sz="2600" dirty="0">
                <a:solidFill>
                  <a:srgbClr val="000000"/>
                </a:solidFill>
                <a:cs typeface="Times New Roman (Hebrew)"/>
                <a:sym typeface="Symbol" panose="05050102010706020507" pitchFamily="18" charset="2"/>
              </a:rPr>
              <a:t>Complex αβ topology (e.g. the TIM barrel fold)</a:t>
            </a:r>
          </a:p>
          <a:p>
            <a:pPr lvl="1" algn="l" rtl="0" eaLnBrk="1" hangingPunct="1">
              <a:lnSpc>
                <a:spcPct val="130000"/>
              </a:lnSpc>
              <a:spcBef>
                <a:spcPct val="0"/>
              </a:spcBef>
              <a:buFontTx/>
              <a:buAutoNum type="arabicPeriod" startAt="2"/>
            </a:pPr>
            <a:r>
              <a:rPr lang="en-US" altLang="en-US" sz="2600" b="1" dirty="0">
                <a:solidFill>
                  <a:srgbClr val="FF0066"/>
                </a:solidFill>
                <a:latin typeface="Arial" panose="020B0604020202020204" pitchFamily="34" charset="0"/>
                <a:cs typeface="Times New Roman (Hebrew)"/>
                <a:sym typeface="Symbol" panose="05050102010706020507" pitchFamily="18" charset="2"/>
              </a:rPr>
              <a:t>External </a:t>
            </a: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changes: </a:t>
            </a:r>
            <a:endParaRPr lang="en-US" altLang="en-US" sz="2600" b="1" dirty="0">
              <a:solidFill>
                <a:srgbClr val="FF0066"/>
              </a:solidFill>
              <a:latin typeface="Arial" panose="020B0604020202020204" pitchFamily="34" charset="0"/>
              <a:cs typeface="Times New Roman (Hebrew)"/>
              <a:sym typeface="Symbol" panose="05050102010706020507" pitchFamily="18" charset="2"/>
            </a:endParaRPr>
          </a:p>
          <a:p>
            <a:pPr lvl="2" algn="l" rtl="0" eaLnBrk="1" hangingPunct="1">
              <a:lnSpc>
                <a:spcPct val="130000"/>
              </a:lnSpc>
              <a:spcBef>
                <a:spcPct val="0"/>
              </a:spcBef>
            </a:pPr>
            <a:r>
              <a:rPr lang="en-US" altLang="en-US" sz="2600" dirty="0">
                <a:solidFill>
                  <a:srgbClr val="000000"/>
                </a:solidFill>
                <a:cs typeface="Times New Roman (Hebrew)"/>
                <a:sym typeface="Symbol" panose="05050102010706020507" pitchFamily="18" charset="2"/>
              </a:rPr>
              <a:t>Heat shock (thermal denaturation)</a:t>
            </a:r>
          </a:p>
          <a:p>
            <a:pPr lvl="2" algn="l" rtl="0" eaLnBrk="1" hangingPunct="1">
              <a:lnSpc>
                <a:spcPct val="130000"/>
              </a:lnSpc>
              <a:spcBef>
                <a:spcPct val="0"/>
              </a:spcBef>
            </a:pPr>
            <a:r>
              <a:rPr lang="en-US" altLang="en-US" sz="2600" dirty="0">
                <a:solidFill>
                  <a:srgbClr val="000000"/>
                </a:solidFill>
                <a:cs typeface="Times New Roman (Hebrew)"/>
                <a:sym typeface="Symbol" panose="05050102010706020507" pitchFamily="18" charset="2"/>
              </a:rPr>
              <a:t>Extreme </a:t>
            </a:r>
            <a:r>
              <a:rPr lang="en-US" altLang="en-US" sz="2600" dirty="0" smtClean="0">
                <a:solidFill>
                  <a:srgbClr val="000000"/>
                </a:solidFill>
                <a:cs typeface="Times New Roman (Hebrew)"/>
                <a:sym typeface="Symbol" panose="05050102010706020507" pitchFamily="18" charset="2"/>
              </a:rPr>
              <a:t>pH</a:t>
            </a:r>
            <a:endParaRPr lang="en-US" altLang="en-US" sz="2600" dirty="0">
              <a:solidFill>
                <a:srgbClr val="000000"/>
              </a:solidFill>
              <a:cs typeface="Times New Roman (Hebrew)"/>
              <a:sym typeface="Symbol" panose="05050102010706020507" pitchFamily="18" charset="2"/>
            </a:endParaRPr>
          </a:p>
          <a:p>
            <a:pPr lvl="2" algn="l" rtl="0" eaLnBrk="1" hangingPunct="1">
              <a:lnSpc>
                <a:spcPct val="130000"/>
              </a:lnSpc>
              <a:spcBef>
                <a:spcPct val="0"/>
              </a:spcBef>
            </a:pPr>
            <a:r>
              <a:rPr lang="en-US" altLang="en-US" sz="2600" dirty="0">
                <a:solidFill>
                  <a:srgbClr val="000000"/>
                </a:solidFill>
                <a:cs typeface="Times New Roman (Hebrew)"/>
                <a:sym typeface="Symbol" panose="05050102010706020507" pitchFamily="18" charset="2"/>
              </a:rPr>
              <a:t>High salt concentration</a:t>
            </a:r>
          </a:p>
          <a:p>
            <a:pPr lvl="2" algn="l" rtl="0" eaLnBrk="1" hangingPunct="1">
              <a:lnSpc>
                <a:spcPct val="130000"/>
              </a:lnSpc>
              <a:spcBef>
                <a:spcPct val="0"/>
              </a:spcBef>
            </a:pPr>
            <a:r>
              <a:rPr lang="en-US" altLang="en-US" sz="2600" dirty="0">
                <a:solidFill>
                  <a:srgbClr val="000000"/>
                </a:solidFill>
                <a:cs typeface="Times New Roman (Hebrew)"/>
                <a:sym typeface="Symbol" panose="05050102010706020507" pitchFamily="18" charset="2"/>
              </a:rPr>
              <a:t>High osmotic pressure</a:t>
            </a:r>
          </a:p>
          <a:p>
            <a:pPr lvl="2" algn="l" rtl="0" eaLnBrk="1" hangingPunct="1">
              <a:lnSpc>
                <a:spcPct val="130000"/>
              </a:lnSpc>
              <a:spcBef>
                <a:spcPct val="0"/>
              </a:spcBef>
            </a:pPr>
            <a:r>
              <a:rPr lang="en-US" altLang="en-US" sz="2600" dirty="0">
                <a:solidFill>
                  <a:srgbClr val="000000"/>
                </a:solidFill>
                <a:cs typeface="Times New Roman (Hebrew)"/>
                <a:sym typeface="Symbol" panose="05050102010706020507" pitchFamily="18" charset="2"/>
              </a:rPr>
              <a:t>Exposure to toxins or heavy metals</a:t>
            </a:r>
          </a:p>
          <a:p>
            <a:pPr lvl="2" algn="l" rtl="0" eaLnBrk="1" hangingPunct="1">
              <a:lnSpc>
                <a:spcPct val="130000"/>
              </a:lnSpc>
              <a:spcBef>
                <a:spcPct val="0"/>
              </a:spcBef>
            </a:pPr>
            <a:r>
              <a:rPr lang="en-US" altLang="en-US" sz="2600" dirty="0">
                <a:solidFill>
                  <a:srgbClr val="000000"/>
                </a:solidFill>
                <a:cs typeface="Times New Roman (Hebrew)"/>
                <a:sym typeface="Symbol" panose="05050102010706020507" pitchFamily="18" charset="2"/>
              </a:rPr>
              <a:t>Inflammation, chronic oxidative stress (ageing)</a:t>
            </a:r>
          </a:p>
        </p:txBody>
      </p:sp>
      <p:sp>
        <p:nvSpPr>
          <p:cNvPr id="71683" name="Text Box 2"/>
          <p:cNvSpPr txBox="1">
            <a:spLocks noChangeArrowheads="1"/>
          </p:cNvSpPr>
          <p:nvPr/>
        </p:nvSpPr>
        <p:spPr bwMode="auto">
          <a:xfrm>
            <a:off x="325438" y="254000"/>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i="1">
                <a:solidFill>
                  <a:srgbClr val="3333CC"/>
                </a:solidFill>
                <a:latin typeface="Arial" panose="020B0604020202020204" pitchFamily="34" charset="0"/>
                <a:cs typeface="Times New Roman (Hebrew)"/>
              </a:rPr>
              <a:t>In vivo </a:t>
            </a:r>
            <a:r>
              <a:rPr lang="en-US" altLang="en-US" b="1">
                <a:solidFill>
                  <a:srgbClr val="3333CC"/>
                </a:solidFill>
                <a:latin typeface="Arial" panose="020B0604020202020204" pitchFamily="34" charset="0"/>
                <a:cs typeface="Times New Roman (Hebrew)"/>
              </a:rPr>
              <a:t>folding </a:t>
            </a:r>
            <a:endParaRPr lang="en-US" altLang="en-US" b="1" i="1">
              <a:solidFill>
                <a:srgbClr val="3333CC"/>
              </a:solidFill>
              <a:latin typeface="Arial" panose="020B0604020202020204" pitchFamily="34" charset="0"/>
              <a:cs typeface="Times New Roman (Hebrew)"/>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188913" y="842963"/>
            <a:ext cx="88392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850900" indent="-385763"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a:sym typeface="Symbol" panose="05050102010706020507" pitchFamily="18" charset="2"/>
              </a:rPr>
              <a:t>Wrong folding may be manifested in:</a:t>
            </a:r>
          </a:p>
          <a:p>
            <a:pPr lvl="2" algn="l" rtl="0" eaLnBrk="1" hangingPunct="1">
              <a:lnSpc>
                <a:spcPct val="130000"/>
              </a:lnSpc>
              <a:spcBef>
                <a:spcPct val="0"/>
              </a:spcBef>
              <a:buFontTx/>
              <a:buAutoNum type="arabicPeriod"/>
            </a:pPr>
            <a:r>
              <a:rPr lang="en-US" altLang="en-US" sz="2600">
                <a:solidFill>
                  <a:srgbClr val="000000"/>
                </a:solidFill>
                <a:cs typeface="Times New Roman (Hebrew)"/>
                <a:sym typeface="Symbol" panose="05050102010706020507" pitchFamily="18" charset="2"/>
              </a:rPr>
              <a:t>Exposure of hydrophobic residues → </a:t>
            </a:r>
            <a:r>
              <a:rPr lang="en-US" altLang="en-US" sz="2600" b="1">
                <a:solidFill>
                  <a:srgbClr val="FF0066"/>
                </a:solidFill>
                <a:cs typeface="Times New Roman (Hebrew)"/>
                <a:sym typeface="Symbol" panose="05050102010706020507" pitchFamily="18" charset="2"/>
              </a:rPr>
              <a:t>aggregation</a:t>
            </a:r>
            <a:r>
              <a:rPr lang="en-US" altLang="en-US" sz="2600">
                <a:solidFill>
                  <a:srgbClr val="000000"/>
                </a:solidFill>
                <a:cs typeface="Times New Roman (Hebrew)"/>
                <a:sym typeface="Symbol" panose="05050102010706020507" pitchFamily="18" charset="2"/>
              </a:rPr>
              <a:t> in dense cytoplasm (40% dry material) → </a:t>
            </a:r>
            <a:r>
              <a:rPr lang="en-US" altLang="en-US" sz="2600" b="1">
                <a:solidFill>
                  <a:srgbClr val="FF0066"/>
                </a:solidFill>
                <a:cs typeface="Times New Roman (Hebrew)"/>
                <a:sym typeface="Symbol" panose="05050102010706020507" pitchFamily="18" charset="2"/>
              </a:rPr>
              <a:t>sedimentation</a:t>
            </a:r>
            <a:r>
              <a:rPr lang="en-US" altLang="en-US" sz="2600">
                <a:solidFill>
                  <a:srgbClr val="FF0066"/>
                </a:solidFill>
                <a:cs typeface="Times New Roman (Hebrew)"/>
                <a:sym typeface="Symbol" panose="05050102010706020507" pitchFamily="18" charset="2"/>
              </a:rPr>
              <a:t> </a:t>
            </a:r>
            <a:r>
              <a:rPr lang="en-US" altLang="en-US" sz="2600">
                <a:solidFill>
                  <a:srgbClr val="000000"/>
                </a:solidFill>
                <a:cs typeface="Times New Roman (Hebrew)"/>
                <a:sym typeface="Symbol" panose="05050102010706020507" pitchFamily="18" charset="2"/>
              </a:rPr>
              <a:t>and loss of function</a:t>
            </a:r>
          </a:p>
          <a:p>
            <a:pPr lvl="2" algn="l" rtl="0" eaLnBrk="1" hangingPunct="1">
              <a:lnSpc>
                <a:spcPct val="130000"/>
              </a:lnSpc>
              <a:spcBef>
                <a:spcPct val="0"/>
              </a:spcBef>
              <a:buFontTx/>
              <a:buAutoNum type="arabicPeriod"/>
            </a:pPr>
            <a:r>
              <a:rPr lang="en-US" altLang="en-US" sz="2600">
                <a:solidFill>
                  <a:srgbClr val="000000"/>
                </a:solidFill>
                <a:cs typeface="Times New Roman (Hebrew)"/>
                <a:sym typeface="Symbol" panose="05050102010706020507" pitchFamily="18" charset="2"/>
              </a:rPr>
              <a:t>Formation of </a:t>
            </a:r>
            <a:r>
              <a:rPr lang="en-US" altLang="en-US" sz="2600" b="1">
                <a:solidFill>
                  <a:srgbClr val="FF0066"/>
                </a:solidFill>
                <a:cs typeface="Times New Roman (Hebrew)"/>
                <a:sym typeface="Symbol" panose="05050102010706020507" pitchFamily="18" charset="2"/>
              </a:rPr>
              <a:t>improper S-S bonds </a:t>
            </a:r>
          </a:p>
          <a:p>
            <a:pPr lvl="2" algn="l" rtl="0" eaLnBrk="1" hangingPunct="1">
              <a:lnSpc>
                <a:spcPct val="130000"/>
              </a:lnSpc>
              <a:spcBef>
                <a:spcPct val="0"/>
              </a:spcBef>
              <a:buFontTx/>
              <a:buAutoNum type="arabicPeriod"/>
            </a:pPr>
            <a:r>
              <a:rPr lang="en-US" altLang="en-US" sz="2600">
                <a:solidFill>
                  <a:srgbClr val="000000"/>
                </a:solidFill>
                <a:cs typeface="Times New Roman (Hebrew)"/>
                <a:sym typeface="Symbol" panose="05050102010706020507" pitchFamily="18" charset="2"/>
              </a:rPr>
              <a:t>Improper </a:t>
            </a:r>
            <a:r>
              <a:rPr lang="en-US" altLang="en-US" sz="2600" b="1">
                <a:solidFill>
                  <a:srgbClr val="FF0066"/>
                </a:solidFill>
                <a:cs typeface="Times New Roman (Hebrew)"/>
                <a:sym typeface="Symbol" panose="05050102010706020507" pitchFamily="18" charset="2"/>
              </a:rPr>
              <a:t>proline isomerization  </a:t>
            </a:r>
          </a:p>
        </p:txBody>
      </p:sp>
      <p:sp>
        <p:nvSpPr>
          <p:cNvPr id="73731" name="Text Box 2"/>
          <p:cNvSpPr txBox="1">
            <a:spLocks noChangeArrowheads="1"/>
          </p:cNvSpPr>
          <p:nvPr/>
        </p:nvSpPr>
        <p:spPr bwMode="auto">
          <a:xfrm>
            <a:off x="285750" y="263525"/>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i="1">
                <a:solidFill>
                  <a:srgbClr val="3333CC"/>
                </a:solidFill>
                <a:latin typeface="Arial" panose="020B0604020202020204" pitchFamily="34" charset="0"/>
                <a:cs typeface="Times New Roman (Hebrew)"/>
              </a:rPr>
              <a:t>In vivo </a:t>
            </a:r>
            <a:r>
              <a:rPr lang="en-US" altLang="en-US" b="1">
                <a:solidFill>
                  <a:srgbClr val="3333CC"/>
                </a:solidFill>
                <a:latin typeface="Arial" panose="020B0604020202020204" pitchFamily="34" charset="0"/>
                <a:cs typeface="Times New Roman (Hebrew)"/>
              </a:rPr>
              <a:t>folding </a:t>
            </a:r>
            <a:endParaRPr lang="en-US" altLang="en-US" b="1" i="1">
              <a:solidFill>
                <a:srgbClr val="3333CC"/>
              </a:solidFill>
              <a:latin typeface="Arial" panose="020B0604020202020204" pitchFamily="34" charset="0"/>
              <a:cs typeface="Times New Roman (Hebrew)"/>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188913" y="842963"/>
            <a:ext cx="8839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850900" indent="-385763"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198563" indent="-276225"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a:sym typeface="Symbol" panose="05050102010706020507" pitchFamily="18" charset="2"/>
              </a:rPr>
              <a:t>Molecular chaperones:</a:t>
            </a:r>
          </a:p>
          <a:p>
            <a:pPr lvl="2" algn="l" rtl="0" eaLnBrk="1" hangingPunct="1">
              <a:lnSpc>
                <a:spcPct val="130000"/>
              </a:lnSpc>
              <a:spcBef>
                <a:spcPct val="0"/>
              </a:spcBef>
              <a:buFontTx/>
              <a:buAutoNum type="arabicPeriod"/>
            </a:pPr>
            <a:r>
              <a:rPr lang="en-US" altLang="en-US" sz="2600">
                <a:solidFill>
                  <a:srgbClr val="000000"/>
                </a:solidFill>
                <a:cs typeface="Times New Roman (Hebrew)"/>
                <a:sym typeface="Symbol" panose="05050102010706020507" pitchFamily="18" charset="2"/>
              </a:rPr>
              <a:t>Ubiquitous (10% in </a:t>
            </a:r>
            <a:r>
              <a:rPr lang="en-US" altLang="en-US" sz="2600" i="1">
                <a:solidFill>
                  <a:srgbClr val="000000"/>
                </a:solidFill>
                <a:cs typeface="Times New Roman (Hebrew)"/>
                <a:sym typeface="Symbol" panose="05050102010706020507" pitchFamily="18" charset="2"/>
              </a:rPr>
              <a:t>E. Coli</a:t>
            </a:r>
            <a:r>
              <a:rPr lang="en-US" altLang="en-US" sz="2600">
                <a:solidFill>
                  <a:srgbClr val="000000"/>
                </a:solidFill>
                <a:cs typeface="Times New Roman (Hebrew)"/>
                <a:sym typeface="Symbol" panose="05050102010706020507" pitchFamily="18" charset="2"/>
              </a:rPr>
              <a:t>)</a:t>
            </a:r>
          </a:p>
          <a:p>
            <a:pPr lvl="2" algn="l" rtl="0" eaLnBrk="1" hangingPunct="1">
              <a:lnSpc>
                <a:spcPct val="130000"/>
              </a:lnSpc>
              <a:spcBef>
                <a:spcPct val="0"/>
              </a:spcBef>
              <a:buFontTx/>
              <a:buAutoNum type="arabicPeriod"/>
            </a:pPr>
            <a:r>
              <a:rPr lang="en-US" altLang="en-US" sz="2600">
                <a:solidFill>
                  <a:srgbClr val="000000"/>
                </a:solidFill>
                <a:cs typeface="Times New Roman (Hebrew)"/>
                <a:sym typeface="Symbol" panose="05050102010706020507" pitchFamily="18" charset="2"/>
              </a:rPr>
              <a:t>Diverse – more than 20 distinct classes</a:t>
            </a:r>
          </a:p>
          <a:p>
            <a:pPr lvl="2" algn="l" rtl="0" eaLnBrk="1" hangingPunct="1">
              <a:lnSpc>
                <a:spcPct val="130000"/>
              </a:lnSpc>
              <a:spcBef>
                <a:spcPct val="0"/>
              </a:spcBef>
              <a:buFontTx/>
              <a:buAutoNum type="arabicPeriod"/>
            </a:pPr>
            <a:r>
              <a:rPr lang="en-US" altLang="en-US" sz="2600" u="sng">
                <a:solidFill>
                  <a:srgbClr val="000000"/>
                </a:solidFill>
                <a:cs typeface="Times New Roman (Hebrew)"/>
                <a:sym typeface="Symbol" panose="05050102010706020507" pitchFamily="18" charset="2"/>
              </a:rPr>
              <a:t>Roles</a:t>
            </a:r>
            <a:r>
              <a:rPr lang="en-US" altLang="en-US" sz="2600">
                <a:solidFill>
                  <a:srgbClr val="000000"/>
                </a:solidFill>
                <a:cs typeface="Times New Roman (Hebrew)"/>
                <a:sym typeface="Symbol" panose="05050102010706020507" pitchFamily="18" charset="2"/>
              </a:rPr>
              <a:t>: </a:t>
            </a:r>
          </a:p>
          <a:p>
            <a:pPr lvl="3" algn="l" rtl="0" eaLnBrk="1" hangingPunct="1">
              <a:lnSpc>
                <a:spcPct val="130000"/>
              </a:lnSpc>
              <a:spcBef>
                <a:spcPct val="0"/>
              </a:spcBef>
              <a:buFont typeface="Wingdings" panose="05000000000000000000" pitchFamily="2" charset="2"/>
              <a:buChar char="Ø"/>
            </a:pPr>
            <a:r>
              <a:rPr lang="en-US" altLang="en-US" sz="2400" b="1">
                <a:solidFill>
                  <a:srgbClr val="FF0066"/>
                </a:solidFill>
                <a:cs typeface="Times New Roman (Hebrew)"/>
                <a:sym typeface="Symbol" panose="05050102010706020507" pitchFamily="18" charset="2"/>
              </a:rPr>
              <a:t>Prevent aggregation </a:t>
            </a:r>
            <a:r>
              <a:rPr lang="en-US" altLang="en-US" sz="2400">
                <a:solidFill>
                  <a:srgbClr val="000000"/>
                </a:solidFill>
                <a:cs typeface="Times New Roman (Hebrew)"/>
                <a:sym typeface="Symbol" panose="05050102010706020507" pitchFamily="18" charset="2"/>
              </a:rPr>
              <a:t>of unfolded/misfolded proteins</a:t>
            </a:r>
          </a:p>
          <a:p>
            <a:pPr lvl="3" algn="l" rtl="0" eaLnBrk="1" hangingPunct="1">
              <a:lnSpc>
                <a:spcPct val="130000"/>
              </a:lnSpc>
              <a:spcBef>
                <a:spcPct val="0"/>
              </a:spcBef>
              <a:buFont typeface="Wingdings" panose="05000000000000000000" pitchFamily="2" charset="2"/>
              <a:buChar char="Ø"/>
            </a:pPr>
            <a:r>
              <a:rPr lang="en-US" altLang="en-US" sz="2400" b="1">
                <a:solidFill>
                  <a:srgbClr val="FF0066"/>
                </a:solidFill>
                <a:cs typeface="Times New Roman (Hebrew)"/>
                <a:sym typeface="Symbol" panose="05050102010706020507" pitchFamily="18" charset="2"/>
              </a:rPr>
              <a:t>Facilitate unfolding </a:t>
            </a:r>
            <a:r>
              <a:rPr lang="en-US" altLang="en-US" sz="2400">
                <a:solidFill>
                  <a:srgbClr val="000000"/>
                </a:solidFill>
                <a:cs typeface="Times New Roman (Hebrew)"/>
                <a:sym typeface="Symbol" panose="05050102010706020507" pitchFamily="18" charset="2"/>
              </a:rPr>
              <a:t>of proteins before transport into a cellular compartment</a:t>
            </a:r>
          </a:p>
          <a:p>
            <a:pPr lvl="2" algn="l" rtl="0" eaLnBrk="1" hangingPunct="1">
              <a:lnSpc>
                <a:spcPct val="130000"/>
              </a:lnSpc>
              <a:spcBef>
                <a:spcPct val="0"/>
              </a:spcBef>
              <a:buFontTx/>
              <a:buAutoNum type="arabicPeriod"/>
            </a:pPr>
            <a:r>
              <a:rPr lang="en-US" altLang="en-US" sz="2600">
                <a:solidFill>
                  <a:srgbClr val="000000"/>
                </a:solidFill>
                <a:cs typeface="Times New Roman (Hebrew)"/>
                <a:sym typeface="Symbol" panose="05050102010706020507" pitchFamily="18" charset="2"/>
              </a:rPr>
              <a:t>Many are overexpressed during heat shock (HSPs)</a:t>
            </a:r>
          </a:p>
        </p:txBody>
      </p:sp>
      <p:sp>
        <p:nvSpPr>
          <p:cNvPr id="75779" name="Text Box 2"/>
          <p:cNvSpPr txBox="1">
            <a:spLocks noChangeArrowheads="1"/>
          </p:cNvSpPr>
          <p:nvPr/>
        </p:nvSpPr>
        <p:spPr bwMode="auto">
          <a:xfrm>
            <a:off x="285750" y="263525"/>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Assisted folding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Correspondence to biological processes</a:t>
            </a:r>
          </a:p>
        </p:txBody>
      </p:sp>
      <p:grpSp>
        <p:nvGrpSpPr>
          <p:cNvPr id="12291" name="Group 1"/>
          <p:cNvGrpSpPr>
            <a:grpSpLocks/>
          </p:cNvGrpSpPr>
          <p:nvPr/>
        </p:nvGrpSpPr>
        <p:grpSpPr bwMode="auto">
          <a:xfrm>
            <a:off x="6096000" y="1716088"/>
            <a:ext cx="2835275" cy="3738562"/>
            <a:chOff x="6670381" y="3542312"/>
            <a:chExt cx="2357518" cy="3275582"/>
          </a:xfrm>
        </p:grpSpPr>
        <p:pic>
          <p:nvPicPr>
            <p:cNvPr id="12295" name="Picture 3" descr="C:\Documents and Settings\Amit\My Documents\Amit\Book\English\CH5- Dynamics\Figures\5-1.png"/>
            <p:cNvPicPr>
              <a:picLocks noChangeAspect="1" noChangeArrowheads="1"/>
            </p:cNvPicPr>
            <p:nvPr/>
          </p:nvPicPr>
          <p:blipFill>
            <a:blip r:embed="rId3">
              <a:extLst>
                <a:ext uri="{28A0092B-C50C-407E-A947-70E740481C1C}">
                  <a14:useLocalDpi xmlns:a14="http://schemas.microsoft.com/office/drawing/2010/main" val="0"/>
                </a:ext>
              </a:extLst>
            </a:blip>
            <a:srcRect l="18088" t="7019" r="21587" b="5598"/>
            <a:stretch>
              <a:fillRect/>
            </a:stretch>
          </p:blipFill>
          <p:spPr bwMode="auto">
            <a:xfrm>
              <a:off x="6670381" y="3542312"/>
              <a:ext cx="2357518" cy="327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Oval 4"/>
            <p:cNvSpPr>
              <a:spLocks noChangeArrowheads="1"/>
            </p:cNvSpPr>
            <p:nvPr/>
          </p:nvSpPr>
          <p:spPr bwMode="auto">
            <a:xfrm>
              <a:off x="7898973" y="4140284"/>
              <a:ext cx="397732" cy="328772"/>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a:endParaRPr>
            </a:p>
          </p:txBody>
        </p:sp>
        <p:sp>
          <p:nvSpPr>
            <p:cNvPr id="12297" name="Line 5"/>
            <p:cNvSpPr>
              <a:spLocks noChangeShapeType="1"/>
            </p:cNvSpPr>
            <p:nvPr/>
          </p:nvSpPr>
          <p:spPr bwMode="auto">
            <a:xfrm flipH="1">
              <a:off x="6795196" y="3929155"/>
              <a:ext cx="193743" cy="481543"/>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2292" name="TextBox 7"/>
          <p:cNvSpPr txBox="1">
            <a:spLocks noChangeArrowheads="1"/>
          </p:cNvSpPr>
          <p:nvPr/>
        </p:nvSpPr>
        <p:spPr bwMode="auto">
          <a:xfrm>
            <a:off x="6653213" y="5484813"/>
            <a:ext cx="227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a:cs typeface="Times New Roman (Hebrew)"/>
              </a:rPr>
              <a:t>Hinge motion</a:t>
            </a:r>
            <a:endParaRPr lang="he-IL" altLang="en-US" sz="2400">
              <a:cs typeface="Times New Roman (Hebrew)"/>
            </a:endParaRPr>
          </a:p>
        </p:txBody>
      </p:sp>
      <p:sp>
        <p:nvSpPr>
          <p:cNvPr id="12293" name="Text Box 5"/>
          <p:cNvSpPr txBox="1">
            <a:spLocks noChangeArrowheads="1"/>
          </p:cNvSpPr>
          <p:nvPr/>
        </p:nvSpPr>
        <p:spPr bwMode="auto">
          <a:xfrm>
            <a:off x="144463" y="1092200"/>
            <a:ext cx="87868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339725"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38238" indent="-287338"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 typeface="Times New Roman" panose="02020603050405020304" pitchFamily="18" charset="0"/>
              <a:buAutoNum type="arabicPeriod" startAt="2"/>
            </a:pPr>
            <a:r>
              <a:rPr lang="en-US" altLang="en-US" sz="2600" b="1" dirty="0">
                <a:solidFill>
                  <a:srgbClr val="339933"/>
                </a:solidFill>
                <a:latin typeface="Arial" panose="020B0604020202020204" pitchFamily="34" charset="0"/>
                <a:cs typeface="Times New Roman (Hebrew)"/>
              </a:rPr>
              <a:t>M</a:t>
            </a:r>
            <a:r>
              <a:rPr lang="en-US" altLang="en-US" sz="2600" b="1" dirty="0" smtClean="0">
                <a:solidFill>
                  <a:srgbClr val="339933"/>
                </a:solidFill>
                <a:latin typeface="Arial" panose="020B0604020202020204" pitchFamily="34" charset="0"/>
                <a:cs typeface="Times New Roman (Hebrew)"/>
              </a:rPr>
              <a:t>otions </a:t>
            </a:r>
            <a:r>
              <a:rPr lang="en-US" altLang="en-US" sz="2600" b="1" dirty="0">
                <a:solidFill>
                  <a:srgbClr val="339933"/>
                </a:solidFill>
                <a:latin typeface="Arial" panose="020B0604020202020204" pitchFamily="34" charset="0"/>
                <a:cs typeface="Times New Roman (Hebrew)"/>
              </a:rPr>
              <a:t>of </a:t>
            </a:r>
            <a:r>
              <a:rPr lang="en-US" altLang="en-US" sz="2600" b="1" dirty="0" smtClean="0">
                <a:solidFill>
                  <a:srgbClr val="339933"/>
                </a:solidFill>
                <a:latin typeface="Arial" panose="020B0604020202020204" pitchFamily="34" charset="0"/>
                <a:cs typeface="Times New Roman (Hebrew)"/>
              </a:rPr>
              <a:t>side-chains</a:t>
            </a:r>
            <a:r>
              <a:rPr lang="en-US" altLang="en-US" sz="2600" b="1" dirty="0">
                <a:solidFill>
                  <a:srgbClr val="339933"/>
                </a:solidFill>
                <a:latin typeface="Arial" panose="020B0604020202020204" pitchFamily="34" charset="0"/>
                <a:cs typeface="Times New Roman (Hebrew)"/>
              </a:rPr>
              <a:t>, </a:t>
            </a:r>
            <a:r>
              <a:rPr lang="en-US" altLang="en-US" sz="2600" b="1" dirty="0" smtClean="0">
                <a:solidFill>
                  <a:srgbClr val="339933"/>
                </a:solidFill>
                <a:latin typeface="Arial" panose="020B0604020202020204" pitchFamily="34" charset="0"/>
                <a:cs typeface="Times New Roman (Hebrew)"/>
              </a:rPr>
              <a:t>2</a:t>
            </a:r>
            <a:r>
              <a:rPr lang="en-US" altLang="en-US" sz="2600" b="1" baseline="30000" dirty="0" smtClean="0">
                <a:solidFill>
                  <a:srgbClr val="339933"/>
                </a:solidFill>
                <a:latin typeface="Arial" panose="020B0604020202020204" pitchFamily="34" charset="0"/>
                <a:cs typeface="Times New Roman (Hebrew)"/>
              </a:rPr>
              <a:t>nd</a:t>
            </a:r>
            <a:r>
              <a:rPr lang="en-US" altLang="en-US" sz="2600" b="1" dirty="0">
                <a:solidFill>
                  <a:srgbClr val="339933"/>
                </a:solidFill>
                <a:latin typeface="Arial" panose="020B0604020202020204" pitchFamily="34" charset="0"/>
                <a:cs typeface="Times New Roman (Hebrew)"/>
              </a:rPr>
              <a:t> </a:t>
            </a:r>
            <a:r>
              <a:rPr lang="en-US" altLang="en-US" sz="2600" b="1" dirty="0" smtClean="0">
                <a:solidFill>
                  <a:srgbClr val="339933"/>
                </a:solidFill>
                <a:latin typeface="Arial" panose="020B0604020202020204" pitchFamily="34" charset="0"/>
                <a:cs typeface="Times New Roman (Hebrew)"/>
              </a:rPr>
              <a:t>elements</a:t>
            </a:r>
            <a:r>
              <a:rPr lang="en-US" altLang="en-US" sz="2600" b="1" dirty="0">
                <a:solidFill>
                  <a:srgbClr val="339933"/>
                </a:solidFill>
                <a:latin typeface="Arial" panose="020B0604020202020204" pitchFamily="34" charset="0"/>
                <a:cs typeface="Times New Roman (Hebrew)"/>
              </a:rPr>
              <a:t>, and domains </a:t>
            </a:r>
          </a:p>
        </p:txBody>
      </p:sp>
      <p:sp>
        <p:nvSpPr>
          <p:cNvPr id="12294" name="Rectangle 2"/>
          <p:cNvSpPr>
            <a:spLocks noChangeArrowheads="1"/>
          </p:cNvSpPr>
          <p:nvPr/>
        </p:nvSpPr>
        <p:spPr bwMode="auto">
          <a:xfrm>
            <a:off x="2644773" y="6040199"/>
            <a:ext cx="6543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400" dirty="0">
                <a:cs typeface="Times New Roman" panose="02020603050405020304" pitchFamily="18" charset="0"/>
              </a:rPr>
              <a:t>(</a:t>
            </a:r>
            <a:r>
              <a:rPr lang="en-US" altLang="en-US" sz="2400" b="1" dirty="0" err="1">
                <a:solidFill>
                  <a:srgbClr val="3366FF"/>
                </a:solidFill>
                <a:cs typeface="Times New Roman" panose="02020603050405020304" pitchFamily="18" charset="0"/>
              </a:rPr>
              <a:t>molmovdb</a:t>
            </a:r>
            <a:r>
              <a:rPr lang="en-US" altLang="en-US" sz="2400" b="1" dirty="0">
                <a:solidFill>
                  <a:srgbClr val="3366FF"/>
                </a:solidFill>
                <a:cs typeface="Times New Roman" panose="02020603050405020304" pitchFamily="18" charset="0"/>
              </a:rPr>
              <a:t> database</a:t>
            </a:r>
            <a:r>
              <a:rPr lang="en-US" altLang="en-US" sz="2400" dirty="0">
                <a:cs typeface="Times New Roman" panose="02020603050405020304" pitchFamily="18" charset="0"/>
              </a:rPr>
              <a:t>: http://www.molmovdb.org) </a:t>
            </a:r>
          </a:p>
        </p:txBody>
      </p:sp>
      <p:sp>
        <p:nvSpPr>
          <p:cNvPr id="10" name="Text Box 5"/>
          <p:cNvSpPr txBox="1">
            <a:spLocks noChangeArrowheads="1"/>
          </p:cNvSpPr>
          <p:nvPr/>
        </p:nvSpPr>
        <p:spPr bwMode="auto">
          <a:xfrm>
            <a:off x="154969" y="1638750"/>
            <a:ext cx="5951537"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339725"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38238" indent="-287338"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lvl="1" algn="l" rtl="0" eaLnBrk="1" hangingPunct="1">
              <a:spcBef>
                <a:spcPct val="50000"/>
              </a:spcBef>
              <a:buFont typeface="Arial" panose="020B0604020202020204" pitchFamily="34" charset="0"/>
              <a:buChar char="•"/>
            </a:pPr>
            <a:r>
              <a:rPr lang="en-US" altLang="en-US" sz="2400" dirty="0" smtClean="0">
                <a:cs typeface="Times New Roman" panose="02020603050405020304" pitchFamily="18" charset="0"/>
              </a:rPr>
              <a:t>Proton </a:t>
            </a:r>
            <a:r>
              <a:rPr lang="en-US" altLang="en-US" sz="2400" b="1" dirty="0" smtClean="0">
                <a:solidFill>
                  <a:srgbClr val="FF0066"/>
                </a:solidFill>
                <a:cs typeface="Times New Roman" panose="02020603050405020304" pitchFamily="18" charset="0"/>
              </a:rPr>
              <a:t>transport</a:t>
            </a:r>
            <a:r>
              <a:rPr lang="en-US" altLang="en-US" sz="2400" dirty="0" smtClean="0">
                <a:cs typeface="Times New Roman" panose="02020603050405020304" pitchFamily="18" charset="0"/>
              </a:rPr>
              <a:t> (10</a:t>
            </a:r>
            <a:r>
              <a:rPr lang="en-US" altLang="en-US" sz="2400" baseline="30000" dirty="0" smtClean="0">
                <a:cs typeface="Times New Roman" panose="02020603050405020304" pitchFamily="18" charset="0"/>
              </a:rPr>
              <a:t>-9</a:t>
            </a:r>
            <a:r>
              <a:rPr lang="en-US" altLang="en-US" sz="2400" dirty="0" smtClean="0">
                <a:cs typeface="Times New Roman" panose="02020603050405020304" pitchFamily="18" charset="0"/>
              </a:rPr>
              <a:t>-10</a:t>
            </a:r>
            <a:r>
              <a:rPr lang="en-US" altLang="en-US" sz="2400" baseline="30000" dirty="0" smtClean="0">
                <a:cs typeface="Times New Roman" panose="02020603050405020304" pitchFamily="18" charset="0"/>
              </a:rPr>
              <a:t>-4</a:t>
            </a:r>
            <a:r>
              <a:rPr lang="en-US" altLang="en-US" sz="2400" dirty="0" smtClean="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b="1" dirty="0" smtClean="0">
                <a:solidFill>
                  <a:srgbClr val="FF0066"/>
                </a:solidFill>
                <a:cs typeface="Times New Roman" panose="02020603050405020304" pitchFamily="18" charset="0"/>
              </a:rPr>
              <a:t>Ligand</a:t>
            </a:r>
            <a:r>
              <a:rPr lang="en-US" altLang="en-US" sz="2400" dirty="0" smtClean="0">
                <a:cs typeface="Times New Roman" panose="02020603050405020304" pitchFamily="18" charset="0"/>
              </a:rPr>
              <a:t> </a:t>
            </a:r>
            <a:r>
              <a:rPr lang="en-US" altLang="en-US" sz="2400" b="1" dirty="0" smtClean="0">
                <a:solidFill>
                  <a:srgbClr val="FF0066"/>
                </a:solidFill>
                <a:cs typeface="Times New Roman" panose="02020603050405020304" pitchFamily="18" charset="0"/>
              </a:rPr>
              <a:t>binding</a:t>
            </a:r>
            <a:r>
              <a:rPr lang="en-US" altLang="en-US" sz="2400" dirty="0" smtClean="0">
                <a:solidFill>
                  <a:srgbClr val="FF0066"/>
                </a:solidFill>
                <a:cs typeface="Times New Roman" panose="02020603050405020304" pitchFamily="18" charset="0"/>
              </a:rPr>
              <a:t> </a:t>
            </a:r>
            <a:r>
              <a:rPr lang="en-US" altLang="en-US" sz="2400" dirty="0" smtClean="0">
                <a:cs typeface="Times New Roman" panose="02020603050405020304" pitchFamily="18" charset="0"/>
              </a:rPr>
              <a:t>(10</a:t>
            </a:r>
            <a:r>
              <a:rPr lang="en-US" altLang="en-US" sz="2400" baseline="30000" dirty="0" smtClean="0">
                <a:cs typeface="Times New Roman" panose="02020603050405020304" pitchFamily="18" charset="0"/>
              </a:rPr>
              <a:t>-8</a:t>
            </a:r>
            <a:r>
              <a:rPr lang="en-US" altLang="en-US" sz="2400" dirty="0" smtClean="0">
                <a:cs typeface="Times New Roman" panose="02020603050405020304" pitchFamily="18" charset="0"/>
              </a:rPr>
              <a:t>-10</a:t>
            </a:r>
            <a:r>
              <a:rPr lang="en-US" altLang="en-US" sz="2400" baseline="30000" dirty="0" smtClean="0">
                <a:cs typeface="Times New Roman" panose="02020603050405020304" pitchFamily="18" charset="0"/>
              </a:rPr>
              <a:t>1</a:t>
            </a:r>
            <a:r>
              <a:rPr lang="en-US" altLang="en-US" sz="2400" dirty="0" smtClean="0">
                <a:cs typeface="Times New Roman" panose="02020603050405020304" pitchFamily="18" charset="0"/>
              </a:rPr>
              <a:t> sec)</a:t>
            </a:r>
          </a:p>
          <a:p>
            <a:pPr lvl="2" algn="l" rtl="0" eaLnBrk="1" hangingPunct="1">
              <a:spcBef>
                <a:spcPct val="50000"/>
              </a:spcBef>
              <a:buFont typeface="Times New Roman" panose="02020603050405020304" pitchFamily="18" charset="0"/>
              <a:buAutoNum type="arabicPeriod"/>
            </a:pPr>
            <a:r>
              <a:rPr lang="en-US" altLang="en-US" sz="2200" u="sng" dirty="0" smtClean="0">
                <a:cs typeface="Times New Roman" panose="02020603050405020304" pitchFamily="18" charset="0"/>
              </a:rPr>
              <a:t>Single residues</a:t>
            </a:r>
            <a:r>
              <a:rPr lang="en-US" altLang="en-US" sz="2200" dirty="0" smtClean="0">
                <a:cs typeface="Times New Roman" panose="02020603050405020304" pitchFamily="18" charset="0"/>
              </a:rPr>
              <a:t>: positioning of residues around ligand </a:t>
            </a:r>
          </a:p>
          <a:p>
            <a:pPr lvl="2" algn="l" rtl="0" eaLnBrk="1" hangingPunct="1">
              <a:spcBef>
                <a:spcPct val="50000"/>
              </a:spcBef>
              <a:buFont typeface="Times New Roman" panose="02020603050405020304" pitchFamily="18" charset="0"/>
              <a:buAutoNum type="arabicPeriod"/>
            </a:pPr>
            <a:r>
              <a:rPr lang="en-US" altLang="en-US" sz="2200" u="sng" dirty="0" smtClean="0">
                <a:cs typeface="Times New Roman" panose="02020603050405020304" pitchFamily="18" charset="0"/>
              </a:rPr>
              <a:t>Segments</a:t>
            </a:r>
            <a:r>
              <a:rPr lang="en-US" altLang="en-US" sz="2200" dirty="0" smtClean="0">
                <a:cs typeface="Times New Roman" panose="02020603050405020304" pitchFamily="18" charset="0"/>
              </a:rPr>
              <a:t>: opening/closing of gating loops (e.g. hinge motion)</a:t>
            </a:r>
          </a:p>
          <a:p>
            <a:pPr lvl="1" algn="l" rtl="0" eaLnBrk="1" hangingPunct="1">
              <a:spcBef>
                <a:spcPct val="50000"/>
              </a:spcBef>
              <a:buFont typeface="Arial" panose="020B0604020202020204" pitchFamily="34" charset="0"/>
              <a:buChar char="•"/>
            </a:pPr>
            <a:r>
              <a:rPr lang="en-US" altLang="en-US" sz="2400" dirty="0" smtClean="0">
                <a:cs typeface="Times New Roman" panose="02020603050405020304" pitchFamily="18" charset="0"/>
              </a:rPr>
              <a:t>Local </a:t>
            </a:r>
            <a:r>
              <a:rPr lang="en-US" altLang="en-US" sz="2400" b="1" dirty="0" smtClean="0">
                <a:solidFill>
                  <a:srgbClr val="FF0066"/>
                </a:solidFill>
                <a:cs typeface="Times New Roman" panose="02020603050405020304" pitchFamily="18" charset="0"/>
              </a:rPr>
              <a:t>denaturation</a:t>
            </a:r>
            <a:r>
              <a:rPr lang="en-US" altLang="en-US" sz="2400" dirty="0" smtClean="0">
                <a:solidFill>
                  <a:srgbClr val="FF0066"/>
                </a:solidFill>
                <a:cs typeface="Times New Roman" panose="02020603050405020304" pitchFamily="18" charset="0"/>
              </a:rPr>
              <a:t> </a:t>
            </a:r>
            <a:r>
              <a:rPr lang="en-US" altLang="en-US" sz="2400" dirty="0" smtClean="0">
                <a:cs typeface="Times New Roman" panose="02020603050405020304" pitchFamily="18" charset="0"/>
              </a:rPr>
              <a:t>(10</a:t>
            </a:r>
            <a:r>
              <a:rPr lang="en-US" altLang="en-US" sz="2400" baseline="30000" dirty="0" smtClean="0">
                <a:cs typeface="Times New Roman" panose="02020603050405020304" pitchFamily="18" charset="0"/>
              </a:rPr>
              <a:t>-5</a:t>
            </a:r>
            <a:r>
              <a:rPr lang="en-US" altLang="en-US" sz="2400" dirty="0" smtClean="0">
                <a:cs typeface="Times New Roman" panose="02020603050405020304" pitchFamily="18" charset="0"/>
              </a:rPr>
              <a:t>-10</a:t>
            </a:r>
            <a:r>
              <a:rPr lang="en-US" altLang="en-US" sz="2400" baseline="30000" dirty="0" smtClean="0">
                <a:cs typeface="Times New Roman" panose="02020603050405020304" pitchFamily="18" charset="0"/>
              </a:rPr>
              <a:t>1</a:t>
            </a:r>
            <a:r>
              <a:rPr lang="en-US" altLang="en-US" sz="2400" dirty="0" smtClean="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b="1" dirty="0" smtClean="0">
                <a:solidFill>
                  <a:srgbClr val="FF0066"/>
                </a:solidFill>
                <a:cs typeface="Times New Roman" panose="02020603050405020304" pitchFamily="18" charset="0"/>
              </a:rPr>
              <a:t>Allostery</a:t>
            </a:r>
            <a:r>
              <a:rPr lang="en-US" altLang="en-US" sz="2400" dirty="0" smtClean="0">
                <a:solidFill>
                  <a:srgbClr val="FF0066"/>
                </a:solidFill>
                <a:cs typeface="Times New Roman" panose="02020603050405020304" pitchFamily="18" charset="0"/>
              </a:rPr>
              <a:t> </a:t>
            </a:r>
            <a:r>
              <a:rPr lang="en-US" altLang="en-US" sz="2400" dirty="0" smtClean="0">
                <a:cs typeface="Times New Roman" panose="02020603050405020304" pitchFamily="18" charset="0"/>
              </a:rPr>
              <a:t>(10</a:t>
            </a:r>
            <a:r>
              <a:rPr lang="en-US" altLang="en-US" sz="2400" baseline="30000" dirty="0" smtClean="0">
                <a:cs typeface="Times New Roman" panose="02020603050405020304" pitchFamily="18" charset="0"/>
              </a:rPr>
              <a:t>-5</a:t>
            </a:r>
            <a:r>
              <a:rPr lang="en-US" altLang="en-US" sz="2400" dirty="0" smtClean="0">
                <a:cs typeface="Times New Roman" panose="02020603050405020304" pitchFamily="18" charset="0"/>
              </a:rPr>
              <a:t>-10</a:t>
            </a:r>
            <a:r>
              <a:rPr lang="en-US" altLang="en-US" sz="2400" baseline="30000" dirty="0" smtClean="0">
                <a:cs typeface="Times New Roman" panose="02020603050405020304" pitchFamily="18" charset="0"/>
              </a:rPr>
              <a:t>0</a:t>
            </a:r>
            <a:r>
              <a:rPr lang="en-US" altLang="en-US" sz="2400" dirty="0" smtClean="0">
                <a:cs typeface="Times New Roman" panose="02020603050405020304" pitchFamily="18" charset="0"/>
              </a:rPr>
              <a:t> sec) – often by changing the availability of the active site </a:t>
            </a:r>
            <a:r>
              <a:rPr lang="en-US" altLang="en-US" sz="2200" dirty="0" smtClean="0">
                <a:cs typeface="Times New Roman" panose="02020603050405020304" pitchFamily="18" charset="0"/>
              </a:rPr>
              <a:t>(e.g. by hinge motion)</a:t>
            </a:r>
            <a:endParaRPr lang="en-US" altLang="en-US" sz="22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smtClean="0">
                <a:solidFill>
                  <a:srgbClr val="3333CC"/>
                </a:solidFill>
                <a:latin typeface="Arial" panose="020B0604020202020204" pitchFamily="34" charset="0"/>
                <a:ea typeface="+mn-ea"/>
                <a:cs typeface="Times New Roman (Hebrew)" charset="-79"/>
              </a:rPr>
              <a:t>Chaperonins</a:t>
            </a:r>
          </a:p>
        </p:txBody>
      </p:sp>
      <p:sp>
        <p:nvSpPr>
          <p:cNvPr id="137219" name="Text Box 3"/>
          <p:cNvSpPr txBox="1">
            <a:spLocks noChangeArrowheads="1"/>
          </p:cNvSpPr>
          <p:nvPr/>
        </p:nvSpPr>
        <p:spPr bwMode="auto">
          <a:xfrm>
            <a:off x="139700" y="1076325"/>
            <a:ext cx="90043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smtClean="0">
                <a:solidFill>
                  <a:srgbClr val="FF0066"/>
                </a:solidFill>
                <a:latin typeface="Arial" panose="020B0604020202020204" pitchFamily="34" charset="0"/>
                <a:ea typeface="+mn-ea"/>
                <a:cs typeface="Times New Roman (Hebrew)" charset="-79"/>
              </a:rPr>
              <a:t>Group </a:t>
            </a:r>
            <a:r>
              <a:rPr lang="en-US" altLang="en-US" sz="2600" b="1" dirty="0">
                <a:solidFill>
                  <a:srgbClr val="FF0066"/>
                </a:solidFill>
                <a:latin typeface="Arial" panose="020B0604020202020204" pitchFamily="34" charset="0"/>
                <a:ea typeface="+mn-ea"/>
                <a:cs typeface="Times New Roman (Hebrew)" charset="-79"/>
              </a:rPr>
              <a:t>I chaperonins: </a:t>
            </a:r>
            <a:r>
              <a:rPr lang="en-US" altLang="en-US" sz="2600" b="1" dirty="0" smtClean="0">
                <a:solidFill>
                  <a:srgbClr val="339933"/>
                </a:solidFill>
                <a:latin typeface="Arial" panose="020B0604020202020204" pitchFamily="34" charset="0"/>
                <a:ea typeface="+mn-ea"/>
                <a:cs typeface="Times New Roman (Hebrew)" charset="-79"/>
              </a:rPr>
              <a:t>found </a:t>
            </a:r>
            <a:r>
              <a:rPr lang="en-US" altLang="en-US" sz="2600" b="1" dirty="0">
                <a:solidFill>
                  <a:srgbClr val="339933"/>
                </a:solidFill>
                <a:latin typeface="Arial" panose="020B0604020202020204" pitchFamily="34" charset="0"/>
                <a:ea typeface="+mn-ea"/>
                <a:cs typeface="Times New Roman (Hebrew)" charset="-79"/>
              </a:rPr>
              <a:t>in bacteria (</a:t>
            </a:r>
            <a:r>
              <a:rPr lang="en-US" altLang="en-US" sz="2600" b="1" dirty="0" err="1">
                <a:solidFill>
                  <a:srgbClr val="339933"/>
                </a:solidFill>
                <a:latin typeface="Arial" panose="020B0604020202020204" pitchFamily="34" charset="0"/>
                <a:ea typeface="+mn-ea"/>
                <a:cs typeface="Times New Roman (Hebrew)" charset="-79"/>
              </a:rPr>
              <a:t>GroEL</a:t>
            </a:r>
            <a:r>
              <a:rPr lang="en-US" altLang="en-US" sz="2600" b="1" dirty="0">
                <a:solidFill>
                  <a:srgbClr val="339933"/>
                </a:solidFill>
                <a:latin typeface="Arial" panose="020B0604020202020204" pitchFamily="34" charset="0"/>
                <a:ea typeface="+mn-ea"/>
                <a:cs typeface="Times New Roman (Hebrew)" charset="-79"/>
              </a:rPr>
              <a:t>), mitochondria (</a:t>
            </a:r>
            <a:r>
              <a:rPr lang="en-US" altLang="en-US" sz="2600" b="1" dirty="0" smtClean="0">
                <a:solidFill>
                  <a:srgbClr val="339933"/>
                </a:solidFill>
                <a:latin typeface="Arial" panose="020B0604020202020204" pitchFamily="34" charset="0"/>
                <a:ea typeface="+mn-ea"/>
                <a:cs typeface="Times New Roman (Hebrew)" charset="-79"/>
              </a:rPr>
              <a:t>Hsp60</a:t>
            </a:r>
            <a:r>
              <a:rPr lang="en-US" altLang="en-US" sz="2600" b="1" dirty="0">
                <a:solidFill>
                  <a:srgbClr val="339933"/>
                </a:solidFill>
                <a:latin typeface="Arial" panose="020B0604020202020204" pitchFamily="34" charset="0"/>
                <a:ea typeface="+mn-ea"/>
                <a:cs typeface="Times New Roman (Hebrew)" charset="-79"/>
              </a:rPr>
              <a:t>), and chloroplasts (cpn60</a:t>
            </a:r>
            <a:r>
              <a:rPr lang="en-US" altLang="en-US" sz="2600" b="1" dirty="0" smtClean="0">
                <a:solidFill>
                  <a:srgbClr val="339933"/>
                </a:solidFill>
                <a:latin typeface="Arial" panose="020B0604020202020204" pitchFamily="34" charset="0"/>
                <a:ea typeface="+mn-ea"/>
                <a:cs typeface="Times New Roman (Hebrew)" charset="-79"/>
              </a:rPr>
              <a:t>)</a:t>
            </a:r>
            <a:endParaRPr lang="en-US" altLang="en-US" sz="2600" b="1" dirty="0">
              <a:solidFill>
                <a:srgbClr val="339933"/>
              </a:solidFill>
              <a:latin typeface="Arial" panose="020B0604020202020204" pitchFamily="34" charset="0"/>
              <a:ea typeface="+mn-ea"/>
              <a:cs typeface="Times New Roman (Hebrew)" charset="-79"/>
            </a:endParaRPr>
          </a:p>
        </p:txBody>
      </p:sp>
      <p:sp>
        <p:nvSpPr>
          <p:cNvPr id="2" name="TextBox 1"/>
          <p:cNvSpPr txBox="1"/>
          <p:nvPr/>
        </p:nvSpPr>
        <p:spPr>
          <a:xfrm>
            <a:off x="5334000" y="6386373"/>
            <a:ext cx="2811411" cy="369332"/>
          </a:xfrm>
          <a:prstGeom prst="rect">
            <a:avLst/>
          </a:prstGeom>
          <a:noFill/>
        </p:spPr>
        <p:txBody>
          <a:bodyPr wrap="none" rtlCol="0">
            <a:spAutoFit/>
          </a:bodyPr>
          <a:lstStyle/>
          <a:p>
            <a:r>
              <a:rPr lang="en-US" sz="1800" i="1" dirty="0"/>
              <a:t>PNAS</a:t>
            </a:r>
            <a:r>
              <a:rPr lang="en-US" sz="1800" dirty="0"/>
              <a:t> (2013) 110: 7199-204</a:t>
            </a:r>
          </a:p>
        </p:txBody>
      </p:sp>
      <p:sp>
        <p:nvSpPr>
          <p:cNvPr id="6" name="TextBox 5"/>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l="1675" t="7872" r="2985" b="7693"/>
          <a:stretch>
            <a:fillRect/>
          </a:stretch>
        </p:blipFill>
        <p:spPr bwMode="auto">
          <a:xfrm>
            <a:off x="1217561" y="1961336"/>
            <a:ext cx="69278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8145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smtClean="0">
                <a:solidFill>
                  <a:srgbClr val="3333CC"/>
                </a:solidFill>
                <a:latin typeface="Arial" panose="020B0604020202020204" pitchFamily="34" charset="0"/>
                <a:ea typeface="+mn-ea"/>
                <a:cs typeface="Times New Roman (Hebrew)" charset="-79"/>
              </a:rPr>
              <a:t>Chaperonins</a:t>
            </a:r>
          </a:p>
        </p:txBody>
      </p:sp>
      <p:sp>
        <p:nvSpPr>
          <p:cNvPr id="137219" name="Text Box 3"/>
          <p:cNvSpPr txBox="1">
            <a:spLocks noChangeArrowheads="1"/>
          </p:cNvSpPr>
          <p:nvPr/>
        </p:nvSpPr>
        <p:spPr bwMode="auto">
          <a:xfrm>
            <a:off x="139700" y="1076325"/>
            <a:ext cx="90043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ea typeface="+mn-ea"/>
                <a:cs typeface="Times New Roman (Hebrew)" charset="-79"/>
              </a:rPr>
              <a:t>The mechanism requires </a:t>
            </a:r>
            <a:r>
              <a:rPr lang="en-US" altLang="en-US" sz="2600" b="1" dirty="0" smtClean="0">
                <a:solidFill>
                  <a:srgbClr val="FF0066"/>
                </a:solidFill>
                <a:latin typeface="Arial" panose="020B0604020202020204" pitchFamily="34" charset="0"/>
                <a:ea typeface="+mn-ea"/>
                <a:cs typeface="Times New Roman (Hebrew)" charset="-79"/>
              </a:rPr>
              <a:t>ATP hydrolysis</a:t>
            </a:r>
            <a:endParaRPr lang="en-US" altLang="en-US" sz="2600" b="1" dirty="0">
              <a:solidFill>
                <a:srgbClr val="FF0066"/>
              </a:solidFill>
              <a:latin typeface="Arial" panose="020B0604020202020204" pitchFamily="34" charset="0"/>
              <a:ea typeface="+mn-ea"/>
              <a:cs typeface="Times New Roman (Hebrew)" charset="-79"/>
            </a:endParaRPr>
          </a:p>
        </p:txBody>
      </p:sp>
      <p:sp>
        <p:nvSpPr>
          <p:cNvPr id="5" name="TextBox 4"/>
          <p:cNvSpPr txBox="1"/>
          <p:nvPr/>
        </p:nvSpPr>
        <p:spPr>
          <a:xfrm>
            <a:off x="5334000" y="6386373"/>
            <a:ext cx="2811411" cy="369332"/>
          </a:xfrm>
          <a:prstGeom prst="rect">
            <a:avLst/>
          </a:prstGeom>
          <a:noFill/>
        </p:spPr>
        <p:txBody>
          <a:bodyPr wrap="none" rtlCol="0">
            <a:spAutoFit/>
          </a:bodyPr>
          <a:lstStyle/>
          <a:p>
            <a:r>
              <a:rPr lang="en-US" sz="1800" i="1" dirty="0"/>
              <a:t>PNAS</a:t>
            </a:r>
            <a:r>
              <a:rPr lang="en-US" sz="1800" dirty="0"/>
              <a:t> (2013) 110: 7199-204</a:t>
            </a:r>
          </a:p>
        </p:txBody>
      </p:sp>
      <p:sp>
        <p:nvSpPr>
          <p:cNvPr id="6" name="TextBox 5"/>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l="1675" t="7872" r="2985" b="7693"/>
          <a:stretch>
            <a:fillRect/>
          </a:stretch>
        </p:blipFill>
        <p:spPr bwMode="auto">
          <a:xfrm>
            <a:off x="1217561" y="1961336"/>
            <a:ext cx="69278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380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pic>
        <p:nvPicPr>
          <p:cNvPr id="139267" name="Picture 1"/>
          <p:cNvPicPr>
            <a:picLocks noChangeAspect="1"/>
          </p:cNvPicPr>
          <p:nvPr/>
        </p:nvPicPr>
        <p:blipFill rotWithShape="1">
          <a:blip r:embed="rId3">
            <a:extLst>
              <a:ext uri="{28A0092B-C50C-407E-A947-70E740481C1C}">
                <a14:useLocalDpi xmlns:a14="http://schemas.microsoft.com/office/drawing/2010/main" val="0"/>
              </a:ext>
            </a:extLst>
          </a:blip>
          <a:srcRect l="32794" t="38351" r="40581" b="29368"/>
          <a:stretch/>
        </p:blipFill>
        <p:spPr bwMode="auto">
          <a:xfrm rot="5400000">
            <a:off x="4286774" y="3778777"/>
            <a:ext cx="3601510" cy="24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3"/>
          <p:cNvSpPr txBox="1">
            <a:spLocks noChangeArrowheads="1"/>
          </p:cNvSpPr>
          <p:nvPr/>
        </p:nvSpPr>
        <p:spPr bwMode="auto">
          <a:xfrm>
            <a:off x="139700" y="1171575"/>
            <a:ext cx="90043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The most studied chaperonin system</a:t>
            </a:r>
          </a:p>
          <a:p>
            <a:pPr algn="l" rtl="0" eaLnBrk="1" hangingPunct="1">
              <a:spcBef>
                <a:spcPct val="50000"/>
              </a:spcBef>
            </a:pPr>
            <a:r>
              <a:rPr lang="en-US" altLang="en-US" sz="2600" b="1" dirty="0" err="1">
                <a:solidFill>
                  <a:srgbClr val="FF0066"/>
                </a:solidFill>
                <a:latin typeface="Arial" panose="020B0604020202020204" pitchFamily="34" charset="0"/>
                <a:cs typeface="Times New Roman (Hebrew)" panose="02020603050405020304" pitchFamily="18" charset="0"/>
              </a:rPr>
              <a:t>GroEL</a:t>
            </a:r>
            <a:r>
              <a:rPr lang="en-US" altLang="en-US" sz="2600" b="1" dirty="0">
                <a:solidFill>
                  <a:srgbClr val="339933"/>
                </a:solidFill>
                <a:latin typeface="Arial" panose="020B0604020202020204" pitchFamily="34" charset="0"/>
                <a:cs typeface="Times New Roman (Hebrew)" panose="02020603050405020304" pitchFamily="18" charset="0"/>
              </a:rPr>
              <a:t>: 14 subunits, arranged in two </a:t>
            </a:r>
            <a:r>
              <a:rPr lang="en-US" altLang="en-US" sz="2600" b="1" dirty="0" err="1">
                <a:solidFill>
                  <a:srgbClr val="339933"/>
                </a:solidFill>
                <a:latin typeface="Arial" panose="020B0604020202020204" pitchFamily="34" charset="0"/>
                <a:cs typeface="Times New Roman (Hebrew)" panose="02020603050405020304" pitchFamily="18" charset="0"/>
              </a:rPr>
              <a:t>heptameric</a:t>
            </a:r>
            <a:r>
              <a:rPr lang="en-US" altLang="en-US" sz="2600" b="1" dirty="0">
                <a:solidFill>
                  <a:srgbClr val="339933"/>
                </a:solidFill>
                <a:latin typeface="Arial" panose="020B0604020202020204" pitchFamily="34" charset="0"/>
                <a:cs typeface="Times New Roman (Hebrew)" panose="02020603050405020304" pitchFamily="18" charset="0"/>
              </a:rPr>
              <a:t> rings</a:t>
            </a:r>
          </a:p>
          <a:p>
            <a:pPr algn="l" rtl="0" eaLnBrk="1" hangingPunct="1">
              <a:spcBef>
                <a:spcPct val="50000"/>
              </a:spcBef>
            </a:pPr>
            <a:r>
              <a:rPr lang="en-US" altLang="en-US" sz="2600" b="1" dirty="0" err="1">
                <a:solidFill>
                  <a:srgbClr val="FF0066"/>
                </a:solidFill>
                <a:latin typeface="Arial" panose="020B0604020202020204" pitchFamily="34" charset="0"/>
                <a:cs typeface="Times New Roman (Hebrew)" panose="02020603050405020304" pitchFamily="18" charset="0"/>
              </a:rPr>
              <a:t>GroES</a:t>
            </a:r>
            <a:r>
              <a:rPr lang="en-US" altLang="en-US" sz="2600" b="1" dirty="0">
                <a:solidFill>
                  <a:srgbClr val="339933"/>
                </a:solidFill>
                <a:latin typeface="Arial" panose="020B0604020202020204" pitchFamily="34" charset="0"/>
                <a:cs typeface="Times New Roman (Hebrew)" panose="02020603050405020304" pitchFamily="18" charset="0"/>
              </a:rPr>
              <a:t>: 7 subunits that are arranged in a dome-like structure</a:t>
            </a:r>
          </a:p>
        </p:txBody>
      </p:sp>
      <p:sp>
        <p:nvSpPr>
          <p:cNvPr id="7" name="Right Brace 6"/>
          <p:cNvSpPr/>
          <p:nvPr/>
        </p:nvSpPr>
        <p:spPr bwMode="auto">
          <a:xfrm>
            <a:off x="7653864" y="3430061"/>
            <a:ext cx="355600" cy="256434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9" name="TextBox 8"/>
          <p:cNvSpPr txBox="1"/>
          <p:nvPr/>
        </p:nvSpPr>
        <p:spPr>
          <a:xfrm>
            <a:off x="8009464" y="4480869"/>
            <a:ext cx="1039067" cy="461665"/>
          </a:xfrm>
          <a:prstGeom prst="rect">
            <a:avLst/>
          </a:prstGeom>
          <a:noFill/>
        </p:spPr>
        <p:txBody>
          <a:bodyPr wrap="none" rtlCol="0">
            <a:spAutoFit/>
          </a:bodyPr>
          <a:lstStyle/>
          <a:p>
            <a:r>
              <a:rPr lang="en-US" dirty="0" err="1" smtClean="0"/>
              <a:t>GroEL</a:t>
            </a:r>
            <a:endParaRPr lang="en-US" dirty="0"/>
          </a:p>
        </p:txBody>
      </p:sp>
      <p:sp>
        <p:nvSpPr>
          <p:cNvPr id="5" name="Rectangle 4"/>
          <p:cNvSpPr/>
          <p:nvPr/>
        </p:nvSpPr>
        <p:spPr bwMode="auto">
          <a:xfrm>
            <a:off x="7027331" y="5994403"/>
            <a:ext cx="373960" cy="7450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11" name="Right Brace 10"/>
          <p:cNvSpPr/>
          <p:nvPr/>
        </p:nvSpPr>
        <p:spPr bwMode="auto">
          <a:xfrm rot="10800000">
            <a:off x="4495796" y="3415020"/>
            <a:ext cx="277972" cy="1244338"/>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12" name="TextBox 11"/>
          <p:cNvSpPr txBox="1"/>
          <p:nvPr/>
        </p:nvSpPr>
        <p:spPr>
          <a:xfrm>
            <a:off x="3126487" y="3806125"/>
            <a:ext cx="1390124" cy="461665"/>
          </a:xfrm>
          <a:prstGeom prst="rect">
            <a:avLst/>
          </a:prstGeom>
          <a:noFill/>
        </p:spPr>
        <p:txBody>
          <a:bodyPr wrap="none" rtlCol="0">
            <a:spAutoFit/>
          </a:bodyPr>
          <a:lstStyle/>
          <a:p>
            <a:r>
              <a:rPr lang="en-US" i="1" dirty="0" smtClean="0"/>
              <a:t>trans </a:t>
            </a:r>
            <a:r>
              <a:rPr lang="en-US" dirty="0" smtClean="0"/>
              <a:t>ring</a:t>
            </a:r>
            <a:endParaRPr lang="en-US" dirty="0"/>
          </a:p>
        </p:txBody>
      </p:sp>
      <p:sp>
        <p:nvSpPr>
          <p:cNvPr id="13" name="Rectangle 12"/>
          <p:cNvSpPr/>
          <p:nvPr/>
        </p:nvSpPr>
        <p:spPr bwMode="auto">
          <a:xfrm>
            <a:off x="4773768" y="4806242"/>
            <a:ext cx="187695" cy="446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15" name="TextBox 14"/>
          <p:cNvSpPr txBox="1"/>
          <p:nvPr/>
        </p:nvSpPr>
        <p:spPr>
          <a:xfrm>
            <a:off x="3090138" y="5115402"/>
            <a:ext cx="1098378" cy="461665"/>
          </a:xfrm>
          <a:prstGeom prst="rect">
            <a:avLst/>
          </a:prstGeom>
          <a:noFill/>
        </p:spPr>
        <p:txBody>
          <a:bodyPr wrap="none" rtlCol="0">
            <a:spAutoFit/>
          </a:bodyPr>
          <a:lstStyle/>
          <a:p>
            <a:r>
              <a:rPr lang="en-US" i="1" dirty="0" smtClean="0"/>
              <a:t>cis</a:t>
            </a:r>
            <a:r>
              <a:rPr lang="en-US" dirty="0" smtClean="0"/>
              <a:t> ring</a:t>
            </a:r>
            <a:endParaRPr lang="en-US" dirty="0"/>
          </a:p>
        </p:txBody>
      </p:sp>
      <p:sp>
        <p:nvSpPr>
          <p:cNvPr id="16" name="Right Brace 15"/>
          <p:cNvSpPr/>
          <p:nvPr/>
        </p:nvSpPr>
        <p:spPr bwMode="auto">
          <a:xfrm rot="10800000">
            <a:off x="4478862" y="4718886"/>
            <a:ext cx="294905" cy="134325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19" name="Right Brace 18"/>
          <p:cNvSpPr/>
          <p:nvPr/>
        </p:nvSpPr>
        <p:spPr bwMode="auto">
          <a:xfrm>
            <a:off x="6925731" y="6180664"/>
            <a:ext cx="254000" cy="5588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20" name="TextBox 19"/>
          <p:cNvSpPr txBox="1"/>
          <p:nvPr/>
        </p:nvSpPr>
        <p:spPr>
          <a:xfrm>
            <a:off x="7137399" y="6203947"/>
            <a:ext cx="1023037" cy="461665"/>
          </a:xfrm>
          <a:prstGeom prst="rect">
            <a:avLst/>
          </a:prstGeom>
          <a:noFill/>
        </p:spPr>
        <p:txBody>
          <a:bodyPr wrap="none" rtlCol="0">
            <a:spAutoFit/>
          </a:bodyPr>
          <a:lstStyle/>
          <a:p>
            <a:r>
              <a:rPr lang="en-US" dirty="0" err="1" smtClean="0"/>
              <a:t>GroES</a:t>
            </a:r>
            <a:endParaRPr lang="en-US" dirty="0"/>
          </a:p>
        </p:txBody>
      </p:sp>
      <p:sp>
        <p:nvSpPr>
          <p:cNvPr id="17" name="TextBox 16"/>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extLst>
      <p:ext uri="{BB962C8B-B14F-4D97-AF65-F5344CB8AC3E}">
        <p14:creationId xmlns:p14="http://schemas.microsoft.com/office/powerpoint/2010/main" val="34905972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41316" name="Text Box 3"/>
          <p:cNvSpPr txBox="1">
            <a:spLocks noChangeArrowheads="1"/>
          </p:cNvSpPr>
          <p:nvPr/>
        </p:nvSpPr>
        <p:spPr bwMode="auto">
          <a:xfrm>
            <a:off x="139700" y="1171575"/>
            <a:ext cx="90043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smtClean="0">
                <a:solidFill>
                  <a:srgbClr val="FF0066"/>
                </a:solidFill>
                <a:latin typeface="Arial" panose="020B0604020202020204" pitchFamily="34" charset="0"/>
                <a:cs typeface="Times New Roman (Hebrew)" panose="02020603050405020304" pitchFamily="18" charset="0"/>
              </a:rPr>
              <a:t>Apical domain </a:t>
            </a:r>
            <a:r>
              <a:rPr lang="en-US" altLang="en-US" sz="2600" b="1" dirty="0" smtClean="0">
                <a:solidFill>
                  <a:srgbClr val="339933"/>
                </a:solidFill>
                <a:latin typeface="Arial" panose="020B0604020202020204" pitchFamily="34" charset="0"/>
                <a:cs typeface="Times New Roman (Hebrew)" panose="02020603050405020304" pitchFamily="18" charset="0"/>
              </a:rPr>
              <a:t>binds </a:t>
            </a:r>
            <a:r>
              <a:rPr lang="en-US" altLang="en-US" sz="2600" b="1" dirty="0">
                <a:solidFill>
                  <a:srgbClr val="339933"/>
                </a:solidFill>
                <a:latin typeface="Arial" panose="020B0604020202020204" pitchFamily="34" charset="0"/>
                <a:cs typeface="Times New Roman (Hebrew)" panose="02020603050405020304" pitchFamily="18" charset="0"/>
              </a:rPr>
              <a:t>the misfolded protein</a:t>
            </a:r>
          </a:p>
          <a:p>
            <a:pPr algn="l" rtl="0" eaLnBrk="1" hangingPunct="1">
              <a:spcBef>
                <a:spcPct val="50000"/>
              </a:spcBef>
            </a:pPr>
            <a:r>
              <a:rPr lang="en-US" altLang="en-US" sz="2600" b="1" dirty="0" smtClean="0">
                <a:solidFill>
                  <a:srgbClr val="FF0066"/>
                </a:solidFill>
                <a:latin typeface="Arial" panose="020B0604020202020204" pitchFamily="34" charset="0"/>
                <a:cs typeface="Times New Roman (Hebrew)" panose="02020603050405020304" pitchFamily="18" charset="0"/>
              </a:rPr>
              <a:t>Equatorial domain </a:t>
            </a:r>
            <a:r>
              <a:rPr lang="en-US" altLang="en-US" sz="2600" b="1" dirty="0" smtClean="0">
                <a:solidFill>
                  <a:srgbClr val="339933"/>
                </a:solidFill>
                <a:latin typeface="Arial" panose="020B0604020202020204" pitchFamily="34" charset="0"/>
                <a:cs typeface="Times New Roman (Hebrew)" panose="02020603050405020304" pitchFamily="18" charset="0"/>
              </a:rPr>
              <a:t>has </a:t>
            </a:r>
            <a:r>
              <a:rPr lang="en-US" altLang="en-US" sz="2600" b="1" dirty="0">
                <a:solidFill>
                  <a:srgbClr val="339933"/>
                </a:solidFill>
                <a:latin typeface="Arial" panose="020B0604020202020204" pitchFamily="34" charset="0"/>
                <a:cs typeface="Times New Roman (Hebrew)" panose="02020603050405020304" pitchFamily="18" charset="0"/>
              </a:rPr>
              <a:t>ATPase </a:t>
            </a:r>
            <a:r>
              <a:rPr lang="en-US" altLang="en-US" sz="2600" b="1" dirty="0" smtClean="0">
                <a:solidFill>
                  <a:srgbClr val="339933"/>
                </a:solidFill>
                <a:latin typeface="Arial" panose="020B0604020202020204" pitchFamily="34" charset="0"/>
                <a:cs typeface="Times New Roman (Hebrew)" panose="02020603050405020304" pitchFamily="18" charset="0"/>
              </a:rPr>
              <a:t>activity</a:t>
            </a:r>
            <a:endParaRPr lang="en-US" altLang="en-US" sz="2600" b="1" dirty="0">
              <a:solidFill>
                <a:srgbClr val="339933"/>
              </a:solidFill>
              <a:latin typeface="Arial" panose="020B0604020202020204" pitchFamily="34" charset="0"/>
              <a:cs typeface="Times New Roman (Hebrew)" panose="02020603050405020304" pitchFamily="18" charset="0"/>
            </a:endParaRPr>
          </a:p>
        </p:txBody>
      </p:sp>
      <p:sp>
        <p:nvSpPr>
          <p:cNvPr id="8" name="TextBox 7"/>
          <p:cNvSpPr txBox="1"/>
          <p:nvPr/>
        </p:nvSpPr>
        <p:spPr>
          <a:xfrm>
            <a:off x="1092208" y="2772192"/>
            <a:ext cx="2002471" cy="461665"/>
          </a:xfrm>
          <a:prstGeom prst="rect">
            <a:avLst/>
          </a:prstGeom>
          <a:noFill/>
        </p:spPr>
        <p:txBody>
          <a:bodyPr wrap="none" rtlCol="0">
            <a:spAutoFit/>
          </a:bodyPr>
          <a:lstStyle/>
          <a:p>
            <a:r>
              <a:rPr lang="en-US" dirty="0" smtClean="0"/>
              <a:t>Apical domain</a:t>
            </a:r>
            <a:endParaRPr lang="en-US" dirty="0"/>
          </a:p>
        </p:txBody>
      </p:sp>
      <p:sp>
        <p:nvSpPr>
          <p:cNvPr id="9" name="Rectangle 8"/>
          <p:cNvSpPr/>
          <p:nvPr/>
        </p:nvSpPr>
        <p:spPr bwMode="auto">
          <a:xfrm>
            <a:off x="3740844" y="3512310"/>
            <a:ext cx="187695" cy="446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11" name="TextBox 10"/>
          <p:cNvSpPr txBox="1"/>
          <p:nvPr/>
        </p:nvSpPr>
        <p:spPr>
          <a:xfrm>
            <a:off x="1075275" y="3551355"/>
            <a:ext cx="2462534" cy="461665"/>
          </a:xfrm>
          <a:prstGeom prst="rect">
            <a:avLst/>
          </a:prstGeom>
          <a:noFill/>
        </p:spPr>
        <p:txBody>
          <a:bodyPr wrap="none" rtlCol="0">
            <a:spAutoFit/>
          </a:bodyPr>
          <a:lstStyle/>
          <a:p>
            <a:r>
              <a:rPr lang="en-US" dirty="0" smtClean="0"/>
              <a:t>Equatorial domain</a:t>
            </a:r>
            <a:endParaRPr lang="en-US" dirty="0"/>
          </a:p>
        </p:txBody>
      </p:sp>
      <p:pic>
        <p:nvPicPr>
          <p:cNvPr id="13" name="Picture 1"/>
          <p:cNvPicPr>
            <a:picLocks noChangeAspect="1"/>
          </p:cNvPicPr>
          <p:nvPr/>
        </p:nvPicPr>
        <p:blipFill rotWithShape="1">
          <a:blip r:embed="rId3">
            <a:extLst>
              <a:ext uri="{28A0092B-C50C-407E-A947-70E740481C1C}">
                <a14:useLocalDpi xmlns:a14="http://schemas.microsoft.com/office/drawing/2010/main" val="0"/>
              </a:ext>
            </a:extLst>
          </a:blip>
          <a:srcRect l="32794" t="38351" r="40581" b="29368"/>
          <a:stretch/>
        </p:blipFill>
        <p:spPr bwMode="auto">
          <a:xfrm rot="5400000">
            <a:off x="3380019" y="3254756"/>
            <a:ext cx="4103876" cy="279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a:stCxn id="4" idx="1"/>
          </p:cNvCxnSpPr>
          <p:nvPr/>
        </p:nvCxnSpPr>
        <p:spPr bwMode="auto">
          <a:xfrm>
            <a:off x="1020236" y="3428145"/>
            <a:ext cx="5770036" cy="84165"/>
          </a:xfrm>
          <a:prstGeom prst="line">
            <a:avLst/>
          </a:prstGeom>
          <a:solidFill>
            <a:schemeClr val="accent1"/>
          </a:solidFill>
          <a:ln w="38100" cap="flat" cmpd="sng" algn="ctr">
            <a:solidFill>
              <a:schemeClr val="tx1"/>
            </a:solidFill>
            <a:prstDash val="dash"/>
            <a:round/>
            <a:headEnd type="none" w="med" len="med"/>
            <a:tailEnd type="none" w="med" len="med"/>
          </a:ln>
          <a:effectLst/>
        </p:spPr>
      </p:cxnSp>
      <p:sp>
        <p:nvSpPr>
          <p:cNvPr id="4" name="Rectangle 3"/>
          <p:cNvSpPr/>
          <p:nvPr/>
        </p:nvSpPr>
        <p:spPr bwMode="auto">
          <a:xfrm>
            <a:off x="1020236" y="2622957"/>
            <a:ext cx="5770036" cy="161037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10" name="TextBox 9"/>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extLst>
      <p:ext uri="{BB962C8B-B14F-4D97-AF65-F5344CB8AC3E}">
        <p14:creationId xmlns:p14="http://schemas.microsoft.com/office/powerpoint/2010/main" val="9936108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The GroEL-GroES system</a:t>
            </a:r>
          </a:p>
        </p:txBody>
      </p:sp>
      <p:sp>
        <p:nvSpPr>
          <p:cNvPr id="133124" name="Text Box 3"/>
          <p:cNvSpPr txBox="1">
            <a:spLocks noChangeArrowheads="1"/>
          </p:cNvSpPr>
          <p:nvPr/>
        </p:nvSpPr>
        <p:spPr bwMode="auto">
          <a:xfrm>
            <a:off x="139700" y="1076325"/>
            <a:ext cx="90043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ea typeface="Times New Roman (Hebrew)" panose="02020603050405020304" pitchFamily="18" charset="0"/>
                <a:cs typeface="Times New Roman (Hebrew)" panose="02020603050405020304" pitchFamily="18" charset="0"/>
              </a:rPr>
              <a:t>Accepted model of assisted folding:</a:t>
            </a:r>
          </a:p>
          <a:p>
            <a:pPr lvl="1" algn="l" rtl="0" eaLnBrk="1" hangingPunct="1">
              <a:spcBef>
                <a:spcPct val="50000"/>
              </a:spcBef>
              <a:buFont typeface="Times New Roman" panose="02020603050405020304" pitchFamily="18" charset="0"/>
              <a:buAutoNum type="arabicPeriod"/>
            </a:pPr>
            <a:r>
              <a:rPr lang="en-US" altLang="en-US" sz="2600" dirty="0" smtClean="0">
                <a:solidFill>
                  <a:srgbClr val="000000"/>
                </a:solidFill>
                <a:ea typeface="Times New Roman (Hebrew)" panose="02020603050405020304" pitchFamily="18" charset="0"/>
                <a:cs typeface="Times New Roman (Hebrew)" panose="02020603050405020304" pitchFamily="18" charset="0"/>
              </a:rPr>
              <a:t>Binding of misfolded </a:t>
            </a:r>
            <a:r>
              <a:rPr lang="en-US" altLang="en-US" sz="2600" dirty="0">
                <a:solidFill>
                  <a:srgbClr val="000000"/>
                </a:solidFill>
                <a:ea typeface="Times New Roman (Hebrew)" panose="02020603050405020304" pitchFamily="18" charset="0"/>
                <a:cs typeface="Times New Roman (Hebrew)" panose="02020603050405020304" pitchFamily="18" charset="0"/>
              </a:rPr>
              <a:t>protein </a:t>
            </a:r>
            <a:r>
              <a:rPr lang="en-US" altLang="en-US" sz="2600" dirty="0" smtClean="0">
                <a:solidFill>
                  <a:srgbClr val="000000"/>
                </a:solidFill>
                <a:ea typeface="Times New Roman (Hebrew)" panose="02020603050405020304" pitchFamily="18" charset="0"/>
                <a:cs typeface="Times New Roman (Hebrew)" panose="02020603050405020304" pitchFamily="18" charset="0"/>
              </a:rPr>
              <a:t>and </a:t>
            </a:r>
            <a:r>
              <a:rPr lang="en-US" altLang="en-US" sz="2600" dirty="0">
                <a:solidFill>
                  <a:srgbClr val="000000"/>
                </a:solidFill>
                <a:ea typeface="Times New Roman (Hebrew)" panose="02020603050405020304" pitchFamily="18" charset="0"/>
                <a:cs typeface="Times New Roman (Hebrew)" panose="02020603050405020304" pitchFamily="18" charset="0"/>
              </a:rPr>
              <a:t>7ATP </a:t>
            </a:r>
            <a:r>
              <a:rPr lang="en-US" altLang="en-US" sz="2600" dirty="0" smtClean="0">
                <a:solidFill>
                  <a:srgbClr val="000000"/>
                </a:solidFill>
                <a:ea typeface="Times New Roman (Hebrew)" panose="02020603050405020304" pitchFamily="18" charset="0"/>
                <a:cs typeface="Times New Roman (Hebrew)" panose="02020603050405020304" pitchFamily="18" charset="0"/>
              </a:rPr>
              <a:t>to </a:t>
            </a:r>
            <a:r>
              <a:rPr lang="en-US" altLang="en-US" sz="2600" dirty="0">
                <a:solidFill>
                  <a:srgbClr val="000000"/>
                </a:solidFill>
                <a:ea typeface="Times New Roman (Hebrew)" panose="02020603050405020304" pitchFamily="18" charset="0"/>
                <a:cs typeface="Times New Roman (Hebrew)" panose="02020603050405020304" pitchFamily="18" charset="0"/>
              </a:rPr>
              <a:t>upper </a:t>
            </a:r>
            <a:r>
              <a:rPr lang="en-US" altLang="en-US" sz="2600" dirty="0" smtClean="0">
                <a:solidFill>
                  <a:srgbClr val="000000"/>
                </a:solidFill>
                <a:ea typeface="Times New Roman (Hebrew)" panose="02020603050405020304" pitchFamily="18" charset="0"/>
                <a:cs typeface="Times New Roman (Hebrew)" panose="02020603050405020304" pitchFamily="18" charset="0"/>
              </a:rPr>
              <a:t>ring</a:t>
            </a:r>
            <a:endParaRPr lang="en-US" altLang="en-US" sz="2600" dirty="0">
              <a:solidFill>
                <a:srgbClr val="000000"/>
              </a:solidFill>
              <a:ea typeface="Times New Roman (Hebrew)" panose="02020603050405020304" pitchFamily="18" charset="0"/>
              <a:cs typeface="Times New Roman (Hebrew)" panose="02020603050405020304" pitchFamily="18" charset="0"/>
            </a:endParaRPr>
          </a:p>
        </p:txBody>
      </p:sp>
      <p:pic>
        <p:nvPicPr>
          <p:cNvPr id="11"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398036"/>
            <a:ext cx="865028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21320" y="3428620"/>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1</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13" name="TextBox 12"/>
          <p:cNvSpPr txBox="1"/>
          <p:nvPr/>
        </p:nvSpPr>
        <p:spPr>
          <a:xfrm>
            <a:off x="4641850" y="3428620"/>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2</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14" name="TextBox 13"/>
          <p:cNvSpPr txBox="1"/>
          <p:nvPr/>
        </p:nvSpPr>
        <p:spPr>
          <a:xfrm>
            <a:off x="6909039" y="3527507"/>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3</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3" name="Oval 2"/>
          <p:cNvSpPr/>
          <p:nvPr/>
        </p:nvSpPr>
        <p:spPr bwMode="auto">
          <a:xfrm>
            <a:off x="2421320" y="3428620"/>
            <a:ext cx="312906" cy="36933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eaLnBrk="1" hangingPunct="1"/>
            <a:endParaRPr lang="en-US" smtClean="0">
              <a:solidFill>
                <a:srgbClr val="000000"/>
              </a:solidFill>
              <a:ea typeface="+mn-ea"/>
              <a:cs typeface="Times New Roman (Hebrew)" charset="0"/>
            </a:endParaRPr>
          </a:p>
        </p:txBody>
      </p:sp>
      <p:sp>
        <p:nvSpPr>
          <p:cNvPr id="4" name="TextBox 3"/>
          <p:cNvSpPr txBox="1"/>
          <p:nvPr/>
        </p:nvSpPr>
        <p:spPr>
          <a:xfrm>
            <a:off x="2796889" y="2213370"/>
            <a:ext cx="3689921" cy="369332"/>
          </a:xfrm>
          <a:prstGeom prst="rect">
            <a:avLst/>
          </a:prstGeom>
          <a:noFill/>
        </p:spPr>
        <p:txBody>
          <a:bodyPr wrap="none" rtlCol="0">
            <a:spAutoFit/>
          </a:bodyPr>
          <a:lstStyle/>
          <a:p>
            <a:r>
              <a:rPr lang="de-DE" sz="1800" i="1" dirty="0"/>
              <a:t>Trends Biochem Sci. </a:t>
            </a:r>
            <a:r>
              <a:rPr lang="de-DE" sz="1800" dirty="0" smtClean="0"/>
              <a:t>(2016) 41</a:t>
            </a:r>
            <a:r>
              <a:rPr lang="de-DE" sz="1800" dirty="0"/>
              <a:t>: 62-76</a:t>
            </a:r>
            <a:endParaRPr lang="en-US" sz="1800" dirty="0"/>
          </a:p>
        </p:txBody>
      </p:sp>
      <p:sp>
        <p:nvSpPr>
          <p:cNvPr id="12" name="TextBox 11"/>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extLst>
      <p:ext uri="{BB962C8B-B14F-4D97-AF65-F5344CB8AC3E}">
        <p14:creationId xmlns:p14="http://schemas.microsoft.com/office/powerpoint/2010/main" val="17179311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The GroEL-GroES system</a:t>
            </a:r>
          </a:p>
        </p:txBody>
      </p:sp>
      <p:sp>
        <p:nvSpPr>
          <p:cNvPr id="133124" name="Text Box 3"/>
          <p:cNvSpPr txBox="1">
            <a:spLocks noChangeArrowheads="1"/>
          </p:cNvSpPr>
          <p:nvPr/>
        </p:nvSpPr>
        <p:spPr bwMode="auto">
          <a:xfrm>
            <a:off x="139700" y="1076325"/>
            <a:ext cx="90043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ea typeface="Times New Roman (Hebrew)" panose="02020603050405020304" pitchFamily="18" charset="0"/>
                <a:cs typeface="Times New Roman (Hebrew)" panose="02020603050405020304" pitchFamily="18" charset="0"/>
              </a:rPr>
              <a:t>Accepted model of assisted folding:</a:t>
            </a:r>
          </a:p>
          <a:p>
            <a:pPr lvl="1" algn="l" rtl="0" eaLnBrk="1" hangingPunct="1">
              <a:spcBef>
                <a:spcPct val="50000"/>
              </a:spcBef>
              <a:buFont typeface="+mj-lt"/>
              <a:buAutoNum type="arabicPeriod" startAt="2"/>
            </a:pPr>
            <a:r>
              <a:rPr lang="en-US" altLang="en-US" sz="2600" dirty="0" smtClean="0">
                <a:solidFill>
                  <a:srgbClr val="000000"/>
                </a:solidFill>
                <a:ea typeface="Times New Roman (Hebrew)" panose="02020603050405020304" pitchFamily="18" charset="0"/>
                <a:cs typeface="Times New Roman (Hebrew)" panose="02020603050405020304" pitchFamily="18" charset="0"/>
              </a:rPr>
              <a:t>- Motions </a:t>
            </a:r>
            <a:r>
              <a:rPr lang="en-US" altLang="en-US" sz="2600" dirty="0">
                <a:solidFill>
                  <a:srgbClr val="000000"/>
                </a:solidFill>
                <a:ea typeface="Times New Roman (Hebrew)" panose="02020603050405020304" pitchFamily="18" charset="0"/>
                <a:cs typeface="Times New Roman (Hebrew)" panose="02020603050405020304" pitchFamily="18" charset="0"/>
              </a:rPr>
              <a:t>of misfolded protein → partial </a:t>
            </a:r>
            <a:r>
              <a:rPr lang="en-US" altLang="en-US" sz="2600" dirty="0" smtClean="0">
                <a:solidFill>
                  <a:srgbClr val="000000"/>
                </a:solidFill>
                <a:ea typeface="Times New Roman (Hebrew)" panose="02020603050405020304" pitchFamily="18" charset="0"/>
                <a:cs typeface="Times New Roman (Hebrew)" panose="02020603050405020304" pitchFamily="18" charset="0"/>
              </a:rPr>
              <a:t>unfolding</a:t>
            </a:r>
          </a:p>
          <a:p>
            <a:pPr marL="457200" lvl="1" indent="0" algn="l" rtl="0" eaLnBrk="1" hangingPunct="1">
              <a:spcBef>
                <a:spcPct val="50000"/>
              </a:spcBef>
              <a:buFontTx/>
              <a:buNone/>
            </a:pPr>
            <a:r>
              <a:rPr lang="en-US" altLang="en-US" sz="2600" dirty="0">
                <a:solidFill>
                  <a:srgbClr val="000000"/>
                </a:solidFill>
                <a:ea typeface="Times New Roman (Hebrew)" panose="02020603050405020304" pitchFamily="18" charset="0"/>
                <a:cs typeface="Times New Roman (Hebrew)" panose="02020603050405020304" pitchFamily="18" charset="0"/>
              </a:rPr>
              <a:t> </a:t>
            </a:r>
            <a:r>
              <a:rPr lang="en-US" altLang="en-US" sz="2600" dirty="0" smtClean="0">
                <a:solidFill>
                  <a:srgbClr val="000000"/>
                </a:solidFill>
                <a:ea typeface="Times New Roman (Hebrew)" panose="02020603050405020304" pitchFamily="18" charset="0"/>
                <a:cs typeface="Times New Roman (Hebrew)" panose="02020603050405020304" pitchFamily="18" charset="0"/>
              </a:rPr>
              <a:t>     - </a:t>
            </a:r>
            <a:r>
              <a:rPr lang="en-US" altLang="en-US" sz="2600" dirty="0" err="1" smtClean="0">
                <a:solidFill>
                  <a:srgbClr val="000000"/>
                </a:solidFill>
                <a:ea typeface="Times New Roman (Hebrew)" panose="02020603050405020304" pitchFamily="18" charset="0"/>
                <a:cs typeface="Times New Roman (Hebrew)" panose="02020603050405020304" pitchFamily="18" charset="0"/>
              </a:rPr>
              <a:t>GroES</a:t>
            </a:r>
            <a:r>
              <a:rPr lang="en-US" altLang="en-US" sz="2600" dirty="0" smtClean="0">
                <a:solidFill>
                  <a:srgbClr val="000000"/>
                </a:solidFill>
                <a:ea typeface="Times New Roman (Hebrew)" panose="02020603050405020304" pitchFamily="18" charset="0"/>
                <a:cs typeface="Times New Roman (Hebrew)" panose="02020603050405020304" pitchFamily="18" charset="0"/>
              </a:rPr>
              <a:t> binding → cage becomes polar → protein folds</a:t>
            </a:r>
            <a:endParaRPr lang="en-US" altLang="en-US" sz="2600" dirty="0">
              <a:solidFill>
                <a:srgbClr val="000000"/>
              </a:solidFill>
              <a:ea typeface="Times New Roman (Hebrew)" panose="02020603050405020304" pitchFamily="18" charset="0"/>
              <a:cs typeface="Times New Roman (Hebrew)" panose="02020603050405020304" pitchFamily="18" charset="0"/>
            </a:endParaRPr>
          </a:p>
        </p:txBody>
      </p:sp>
      <p:pic>
        <p:nvPicPr>
          <p:cNvPr id="5"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652037"/>
            <a:ext cx="865028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21320" y="3767286"/>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1</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4641850" y="3733420"/>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2</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8" name="TextBox 7"/>
          <p:cNvSpPr txBox="1"/>
          <p:nvPr/>
        </p:nvSpPr>
        <p:spPr>
          <a:xfrm>
            <a:off x="6909039" y="3866173"/>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3</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9" name="Oval 8"/>
          <p:cNvSpPr/>
          <p:nvPr/>
        </p:nvSpPr>
        <p:spPr bwMode="auto">
          <a:xfrm>
            <a:off x="4643144" y="3706913"/>
            <a:ext cx="312906" cy="36933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eaLnBrk="1" hangingPunct="1"/>
            <a:endParaRPr lang="en-US" smtClean="0">
              <a:solidFill>
                <a:srgbClr val="000000"/>
              </a:solidFill>
              <a:ea typeface="+mn-ea"/>
              <a:cs typeface="Times New Roman (Hebrew)" charset="0"/>
            </a:endParaRPr>
          </a:p>
        </p:txBody>
      </p:sp>
      <p:sp>
        <p:nvSpPr>
          <p:cNvPr id="10" name="TextBox 9"/>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extLst>
      <p:ext uri="{BB962C8B-B14F-4D97-AF65-F5344CB8AC3E}">
        <p14:creationId xmlns:p14="http://schemas.microsoft.com/office/powerpoint/2010/main" val="25600741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p:cNvPicPr>
            <a:picLocks noChangeAspect="1"/>
          </p:cNvPicPr>
          <p:nvPr/>
        </p:nvPicPr>
        <p:blipFill>
          <a:blip r:embed="rId3">
            <a:extLst>
              <a:ext uri="{28A0092B-C50C-407E-A947-70E740481C1C}">
                <a14:useLocalDpi xmlns:a14="http://schemas.microsoft.com/office/drawing/2010/main" val="0"/>
              </a:ext>
            </a:extLst>
          </a:blip>
          <a:srcRect l="20142" t="8264" r="21645" b="10046"/>
          <a:stretch>
            <a:fillRect/>
          </a:stretch>
        </p:blipFill>
        <p:spPr bwMode="auto">
          <a:xfrm>
            <a:off x="5646738" y="1820863"/>
            <a:ext cx="3470275"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Curved Up Arrow 4"/>
          <p:cNvSpPr>
            <a:spLocks noChangeArrowheads="1"/>
          </p:cNvSpPr>
          <p:nvPr/>
        </p:nvSpPr>
        <p:spPr bwMode="auto">
          <a:xfrm rot="-7729632">
            <a:off x="7689056" y="2110582"/>
            <a:ext cx="695325" cy="322262"/>
          </a:xfrm>
          <a:prstGeom prst="curvedUpArrow">
            <a:avLst>
              <a:gd name="adj1" fmla="val 24973"/>
              <a:gd name="adj2" fmla="val 49945"/>
              <a:gd name="adj3"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2400" smtClean="0">
              <a:solidFill>
                <a:srgbClr val="000000"/>
              </a:solidFill>
              <a:ea typeface="+mn-ea"/>
              <a:cs typeface="Times New Roman (Hebrew)" charset="-79"/>
            </a:endParaRPr>
          </a:p>
        </p:txBody>
      </p:sp>
      <p:sp>
        <p:nvSpPr>
          <p:cNvPr id="151556"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smtClean="0">
                <a:solidFill>
                  <a:srgbClr val="3333CC"/>
                </a:solidFill>
                <a:latin typeface="Arial" panose="020B0604020202020204" pitchFamily="34" charset="0"/>
                <a:ea typeface="+mn-ea"/>
                <a:cs typeface="Times New Roman (Hebrew)" charset="-79"/>
              </a:rPr>
              <a:t>The GroEL-GroES system</a:t>
            </a:r>
          </a:p>
        </p:txBody>
      </p:sp>
      <p:sp>
        <p:nvSpPr>
          <p:cNvPr id="7" name="Text Box 3"/>
          <p:cNvSpPr txBox="1">
            <a:spLocks noChangeArrowheads="1"/>
          </p:cNvSpPr>
          <p:nvPr/>
        </p:nvSpPr>
        <p:spPr bwMode="auto">
          <a:xfrm>
            <a:off x="139699" y="1076325"/>
            <a:ext cx="5630479"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Accepted model of assisted folding:</a:t>
            </a:r>
          </a:p>
          <a:p>
            <a:pPr lvl="1" algn="l" rtl="0" eaLnBrk="1" hangingPunct="1">
              <a:spcBef>
                <a:spcPct val="50000"/>
              </a:spcBef>
              <a:buFont typeface="Wingdings" panose="05000000000000000000" pitchFamily="2" charset="2"/>
              <a:buChar char="Ø"/>
              <a:defRPr/>
            </a:pPr>
            <a:r>
              <a:rPr lang="en-US" altLang="en-US" sz="2600" dirty="0" smtClean="0">
                <a:solidFill>
                  <a:srgbClr val="000000"/>
                </a:solidFill>
                <a:latin typeface="Times New Roman"/>
                <a:ea typeface="Times New Roman (Hebrew)" charset="0"/>
              </a:rPr>
              <a:t>Protein folding inside </a:t>
            </a:r>
            <a:r>
              <a:rPr lang="en-US" altLang="en-US" sz="2600" dirty="0" err="1" smtClean="0">
                <a:solidFill>
                  <a:srgbClr val="000000"/>
                </a:solidFill>
                <a:latin typeface="Times New Roman"/>
                <a:ea typeface="Times New Roman (Hebrew)" charset="0"/>
              </a:rPr>
              <a:t>GroEL</a:t>
            </a:r>
            <a:r>
              <a:rPr lang="en-US" altLang="en-US" sz="2600" dirty="0" smtClean="0">
                <a:solidFill>
                  <a:srgbClr val="000000"/>
                </a:solidFill>
                <a:latin typeface="Times New Roman"/>
                <a:ea typeface="Times New Roman (Hebrew)" charset="0"/>
              </a:rPr>
              <a:t> results from a </a:t>
            </a:r>
            <a:r>
              <a:rPr lang="en-US" altLang="en-US" sz="2600" b="1" dirty="0" smtClean="0">
                <a:solidFill>
                  <a:srgbClr val="FF0066"/>
                </a:solidFill>
                <a:latin typeface="Times New Roman"/>
                <a:ea typeface="Times New Roman (Hebrew)" charset="0"/>
              </a:rPr>
              <a:t>large conformational change </a:t>
            </a:r>
            <a:r>
              <a:rPr lang="en-US" altLang="en-US" sz="2600" dirty="0" smtClean="0">
                <a:solidFill>
                  <a:srgbClr val="000000"/>
                </a:solidFill>
                <a:latin typeface="Times New Roman"/>
                <a:ea typeface="Times New Roman (Hebrew)" charset="0"/>
              </a:rPr>
              <a:t>in </a:t>
            </a:r>
            <a:r>
              <a:rPr lang="en-US" altLang="en-US" sz="2600" dirty="0" err="1" smtClean="0">
                <a:solidFill>
                  <a:srgbClr val="000000"/>
                </a:solidFill>
                <a:latin typeface="Times New Roman"/>
                <a:ea typeface="Times New Roman (Hebrew)" charset="0"/>
              </a:rPr>
              <a:t>GroEL</a:t>
            </a:r>
            <a:r>
              <a:rPr lang="en-US" altLang="en-US" sz="2600" dirty="0" smtClean="0">
                <a:solidFill>
                  <a:srgbClr val="000000"/>
                </a:solidFill>
                <a:latin typeface="Times New Roman"/>
                <a:ea typeface="Times New Roman (Hebrew)" charset="0"/>
              </a:rPr>
              <a:t>, induced by ATP + </a:t>
            </a:r>
            <a:r>
              <a:rPr lang="en-US" altLang="en-US" sz="2600" dirty="0" err="1" smtClean="0">
                <a:solidFill>
                  <a:srgbClr val="000000"/>
                </a:solidFill>
                <a:latin typeface="Times New Roman"/>
                <a:ea typeface="Times New Roman (Hebrew)" charset="0"/>
              </a:rPr>
              <a:t>GroES</a:t>
            </a:r>
            <a:r>
              <a:rPr lang="en-US" altLang="en-US" sz="2600" dirty="0" smtClean="0">
                <a:solidFill>
                  <a:srgbClr val="000000"/>
                </a:solidFill>
                <a:latin typeface="Times New Roman"/>
                <a:ea typeface="Times New Roman (Hebrew)" charset="0"/>
              </a:rPr>
              <a:t> binding</a:t>
            </a:r>
          </a:p>
        </p:txBody>
      </p:sp>
      <p:sp>
        <p:nvSpPr>
          <p:cNvPr id="6" name="TextBox 5"/>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extLst>
      <p:ext uri="{BB962C8B-B14F-4D97-AF65-F5344CB8AC3E}">
        <p14:creationId xmlns:p14="http://schemas.microsoft.com/office/powerpoint/2010/main" val="10486481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p:cNvPicPr>
            <a:picLocks noChangeAspect="1"/>
          </p:cNvPicPr>
          <p:nvPr/>
        </p:nvPicPr>
        <p:blipFill>
          <a:blip r:embed="rId3">
            <a:extLst>
              <a:ext uri="{28A0092B-C50C-407E-A947-70E740481C1C}">
                <a14:useLocalDpi xmlns:a14="http://schemas.microsoft.com/office/drawing/2010/main" val="0"/>
              </a:ext>
            </a:extLst>
          </a:blip>
          <a:srcRect l="19353" t="5128" r="24265" b="14420"/>
          <a:stretch>
            <a:fillRect/>
          </a:stretch>
        </p:blipFill>
        <p:spPr bwMode="auto">
          <a:xfrm>
            <a:off x="5300663" y="2883432"/>
            <a:ext cx="25304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2"/>
          <p:cNvPicPr>
            <a:picLocks noChangeAspect="1"/>
          </p:cNvPicPr>
          <p:nvPr/>
        </p:nvPicPr>
        <p:blipFill>
          <a:blip r:embed="rId4">
            <a:extLst>
              <a:ext uri="{28A0092B-C50C-407E-A947-70E740481C1C}">
                <a14:useLocalDpi xmlns:a14="http://schemas.microsoft.com/office/drawing/2010/main" val="0"/>
              </a:ext>
            </a:extLst>
          </a:blip>
          <a:srcRect l="16829" t="17349" r="23538" b="13477"/>
          <a:stretch>
            <a:fillRect/>
          </a:stretch>
        </p:blipFill>
        <p:spPr bwMode="auto">
          <a:xfrm>
            <a:off x="1689100" y="3389844"/>
            <a:ext cx="2676525"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smtClean="0">
                <a:solidFill>
                  <a:srgbClr val="3333CC"/>
                </a:solidFill>
                <a:latin typeface="Arial" panose="020B0604020202020204" pitchFamily="34" charset="0"/>
                <a:ea typeface="+mn-ea"/>
                <a:cs typeface="Times New Roman (Hebrew)" charset="-79"/>
              </a:rPr>
              <a:t>The GroEL-GroES system</a:t>
            </a:r>
          </a:p>
        </p:txBody>
      </p:sp>
      <p:sp>
        <p:nvSpPr>
          <p:cNvPr id="153605" name="Text Box 3"/>
          <p:cNvSpPr txBox="1">
            <a:spLocks noChangeArrowheads="1"/>
          </p:cNvSpPr>
          <p:nvPr/>
        </p:nvSpPr>
        <p:spPr bwMode="auto">
          <a:xfrm>
            <a:off x="139700" y="1076325"/>
            <a:ext cx="900430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ea typeface="+mn-ea"/>
                <a:cs typeface="Times New Roman (Hebrew)" charset="-79"/>
              </a:rPr>
              <a:t>Accepted model of assisted folding:</a:t>
            </a:r>
          </a:p>
          <a:p>
            <a:pPr lvl="1" algn="l" rtl="0" eaLnBrk="1" hangingPunct="1">
              <a:spcBef>
                <a:spcPct val="50000"/>
              </a:spcBef>
              <a:buFont typeface="Wingdings" panose="05000000000000000000" pitchFamily="2" charset="2"/>
              <a:buChar char="Ø"/>
            </a:pPr>
            <a:r>
              <a:rPr lang="en-US" altLang="en-US" sz="2600" dirty="0" smtClean="0">
                <a:solidFill>
                  <a:srgbClr val="000000"/>
                </a:solidFill>
                <a:ea typeface="+mn-ea"/>
                <a:cs typeface="Times New Roman (Hebrew)" charset="-79"/>
              </a:rPr>
              <a:t>The conformational change renders the inner walls of the apical domain </a:t>
            </a:r>
            <a:r>
              <a:rPr lang="en-US" altLang="en-US" sz="2600" b="1" dirty="0" smtClean="0">
                <a:solidFill>
                  <a:srgbClr val="FF0066"/>
                </a:solidFill>
                <a:ea typeface="+mn-ea"/>
                <a:cs typeface="Times New Roman (Hebrew)" charset="-79"/>
              </a:rPr>
              <a:t>polar</a:t>
            </a:r>
            <a:r>
              <a:rPr lang="en-US" altLang="en-US" sz="2600" dirty="0" smtClean="0">
                <a:solidFill>
                  <a:srgbClr val="000000"/>
                </a:solidFill>
                <a:ea typeface="+mn-ea"/>
                <a:cs typeface="Times New Roman (Hebrew)" charset="-79"/>
              </a:rPr>
              <a:t> → burial of nonpolar residues in protein core and externalization of polar residues (i.e., folding..)</a:t>
            </a:r>
          </a:p>
        </p:txBody>
      </p:sp>
      <p:sp>
        <p:nvSpPr>
          <p:cNvPr id="6" name="TextBox 5"/>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extLst>
      <p:ext uri="{BB962C8B-B14F-4D97-AF65-F5344CB8AC3E}">
        <p14:creationId xmlns:p14="http://schemas.microsoft.com/office/powerpoint/2010/main" val="34049708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The GroEL-GroES system</a:t>
            </a:r>
          </a:p>
        </p:txBody>
      </p:sp>
      <p:sp>
        <p:nvSpPr>
          <p:cNvPr id="141316" name="Text Box 3"/>
          <p:cNvSpPr txBox="1">
            <a:spLocks noChangeArrowheads="1"/>
          </p:cNvSpPr>
          <p:nvPr/>
        </p:nvSpPr>
        <p:spPr bwMode="auto">
          <a:xfrm>
            <a:off x="139700" y="1076325"/>
            <a:ext cx="90043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ea typeface="Times New Roman (Hebrew)" panose="02020603050405020304" pitchFamily="18" charset="0"/>
                <a:cs typeface="Times New Roman (Hebrew)" panose="02020603050405020304" pitchFamily="18" charset="0"/>
              </a:rPr>
              <a:t>Accepted model of assisted folding:</a:t>
            </a:r>
          </a:p>
          <a:p>
            <a:pPr lvl="1" algn="l" rtl="0" eaLnBrk="1" hangingPunct="1">
              <a:spcBef>
                <a:spcPct val="50000"/>
              </a:spcBef>
              <a:buFont typeface="+mj-lt"/>
              <a:buAutoNum type="arabicPeriod" startAt="3"/>
            </a:pPr>
            <a:r>
              <a:rPr lang="en-US" altLang="en-US" sz="2600" dirty="0">
                <a:solidFill>
                  <a:srgbClr val="000000"/>
                </a:solidFill>
                <a:ea typeface="Times New Roman (Hebrew)" panose="02020603050405020304" pitchFamily="18" charset="0"/>
                <a:cs typeface="Times New Roman (Hebrew)" panose="02020603050405020304" pitchFamily="18" charset="0"/>
              </a:rPr>
              <a:t>ATP → ADP </a:t>
            </a:r>
            <a:r>
              <a:rPr lang="en-US" altLang="en-US" sz="2600" dirty="0" smtClean="0">
                <a:solidFill>
                  <a:srgbClr val="000000"/>
                </a:solidFill>
                <a:ea typeface="Times New Roman (Hebrew)" panose="02020603050405020304" pitchFamily="18" charset="0"/>
                <a:cs typeface="Times New Roman (Hebrew)" panose="02020603050405020304" pitchFamily="18" charset="0"/>
              </a:rPr>
              <a:t>and </a:t>
            </a:r>
            <a:r>
              <a:rPr lang="en-US" altLang="en-US" sz="2600" dirty="0">
                <a:solidFill>
                  <a:srgbClr val="000000"/>
                </a:solidFill>
                <a:ea typeface="Times New Roman (Hebrew)" panose="02020603050405020304" pitchFamily="18" charset="0"/>
                <a:cs typeface="Times New Roman (Hebrew)" panose="02020603050405020304" pitchFamily="18" charset="0"/>
              </a:rPr>
              <a:t>ATP binding to other ring → release of </a:t>
            </a:r>
            <a:r>
              <a:rPr lang="en-US" altLang="en-US" sz="2600" dirty="0" err="1">
                <a:solidFill>
                  <a:srgbClr val="000000"/>
                </a:solidFill>
                <a:ea typeface="Times New Roman (Hebrew)" panose="02020603050405020304" pitchFamily="18" charset="0"/>
                <a:cs typeface="Times New Roman (Hebrew)" panose="02020603050405020304" pitchFamily="18" charset="0"/>
              </a:rPr>
              <a:t>GroES</a:t>
            </a:r>
            <a:r>
              <a:rPr lang="en-US" altLang="en-US" sz="2600" dirty="0">
                <a:solidFill>
                  <a:srgbClr val="000000"/>
                </a:solidFill>
                <a:ea typeface="Times New Roman (Hebrew)" panose="02020603050405020304" pitchFamily="18" charset="0"/>
                <a:cs typeface="Times New Roman (Hebrew)" panose="02020603050405020304" pitchFamily="18" charset="0"/>
              </a:rPr>
              <a:t> and folded protein</a:t>
            </a:r>
          </a:p>
        </p:txBody>
      </p:sp>
      <p:pic>
        <p:nvPicPr>
          <p:cNvPr id="1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516570"/>
            <a:ext cx="865028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421320" y="3547154"/>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1</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12" name="TextBox 11"/>
          <p:cNvSpPr txBox="1"/>
          <p:nvPr/>
        </p:nvSpPr>
        <p:spPr>
          <a:xfrm>
            <a:off x="4641850" y="3547154"/>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2</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13" name="TextBox 12"/>
          <p:cNvSpPr txBox="1"/>
          <p:nvPr/>
        </p:nvSpPr>
        <p:spPr>
          <a:xfrm>
            <a:off x="6909039" y="3646041"/>
            <a:ext cx="312906" cy="369332"/>
          </a:xfrm>
          <a:prstGeom prst="rect">
            <a:avLst/>
          </a:prstGeom>
          <a:noFill/>
        </p:spPr>
        <p:txBody>
          <a:bodyPr wrap="none" rtlCol="0">
            <a:spAutoFit/>
          </a:bodyPr>
          <a:lstStyle/>
          <a:p>
            <a:r>
              <a:rPr lang="en-US" sz="1800" b="1" dirty="0" smtClean="0">
                <a:solidFill>
                  <a:srgbClr val="000000"/>
                </a:solidFill>
                <a:latin typeface="Arial" panose="020B0604020202020204" pitchFamily="34" charset="0"/>
                <a:ea typeface="+mn-ea"/>
                <a:cs typeface="Arial" panose="020B0604020202020204" pitchFamily="34" charset="0"/>
              </a:rPr>
              <a:t>3</a:t>
            </a:r>
            <a:endParaRPr lang="en-US" sz="1800" b="1" dirty="0">
              <a:solidFill>
                <a:srgbClr val="000000"/>
              </a:solidFill>
              <a:latin typeface="Arial" panose="020B0604020202020204" pitchFamily="34" charset="0"/>
              <a:ea typeface="+mn-ea"/>
              <a:cs typeface="Arial" panose="020B0604020202020204" pitchFamily="34" charset="0"/>
            </a:endParaRPr>
          </a:p>
        </p:txBody>
      </p:sp>
      <p:sp>
        <p:nvSpPr>
          <p:cNvPr id="14" name="Oval 13"/>
          <p:cNvSpPr/>
          <p:nvPr/>
        </p:nvSpPr>
        <p:spPr bwMode="auto">
          <a:xfrm>
            <a:off x="6909039" y="3646041"/>
            <a:ext cx="312906" cy="36933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eaLnBrk="1" hangingPunct="1"/>
            <a:endParaRPr lang="en-US" smtClean="0">
              <a:solidFill>
                <a:srgbClr val="000000"/>
              </a:solidFill>
              <a:ea typeface="+mn-ea"/>
              <a:cs typeface="Times New Roman (Hebrew)" charset="0"/>
            </a:endParaRPr>
          </a:p>
        </p:txBody>
      </p:sp>
      <p:sp>
        <p:nvSpPr>
          <p:cNvPr id="9" name="TextBox 8"/>
          <p:cNvSpPr txBox="1"/>
          <p:nvPr/>
        </p:nvSpPr>
        <p:spPr>
          <a:xfrm>
            <a:off x="5268510" y="2516570"/>
            <a:ext cx="3689921" cy="369332"/>
          </a:xfrm>
          <a:prstGeom prst="rect">
            <a:avLst/>
          </a:prstGeom>
          <a:noFill/>
        </p:spPr>
        <p:txBody>
          <a:bodyPr wrap="none" rtlCol="0">
            <a:spAutoFit/>
          </a:bodyPr>
          <a:lstStyle/>
          <a:p>
            <a:r>
              <a:rPr lang="de-DE" sz="1800" i="1" dirty="0"/>
              <a:t>Trends Biochem Sci. </a:t>
            </a:r>
            <a:r>
              <a:rPr lang="de-DE" sz="1800" dirty="0" smtClean="0"/>
              <a:t>(2016) 41</a:t>
            </a:r>
            <a:r>
              <a:rPr lang="de-DE" sz="1800" dirty="0"/>
              <a:t>: 62-76</a:t>
            </a:r>
            <a:endParaRPr lang="en-US" sz="1800" dirty="0"/>
          </a:p>
        </p:txBody>
      </p:sp>
      <p:sp>
        <p:nvSpPr>
          <p:cNvPr id="15" name="TextBox 14"/>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extLst>
      <p:ext uri="{BB962C8B-B14F-4D97-AF65-F5344CB8AC3E}">
        <p14:creationId xmlns:p14="http://schemas.microsoft.com/office/powerpoint/2010/main" val="25016257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Summary</a:t>
            </a:r>
            <a:endParaRPr lang="en-US" altLang="en-US" b="1" dirty="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endParaRPr>
          </a:p>
        </p:txBody>
      </p:sp>
      <p:sp>
        <p:nvSpPr>
          <p:cNvPr id="141316" name="Text Box 3"/>
          <p:cNvSpPr txBox="1">
            <a:spLocks noChangeArrowheads="1"/>
          </p:cNvSpPr>
          <p:nvPr/>
        </p:nvSpPr>
        <p:spPr bwMode="auto">
          <a:xfrm>
            <a:off x="139700" y="940861"/>
            <a:ext cx="9004300"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Folded proteins are inherently dynamic</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Protein dynamics is diverse in terms of timescales and amplitudes of motions</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Protein dynamics is crucial to the proper biological activity of proteins</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Protein dynamics is driven by the thermal energy in the surroundings (</a:t>
            </a:r>
            <a:r>
              <a:rPr lang="en-US" altLang="en-US" sz="2600" i="1" dirty="0" smtClean="0">
                <a:latin typeface="Arial" panose="020B0604020202020204" pitchFamily="34" charset="0"/>
                <a:ea typeface="Times New Roman (Hebrew)" panose="02020603050405020304" pitchFamily="18" charset="0"/>
                <a:cs typeface="Times New Roman (Hebrew)" panose="02020603050405020304" pitchFamily="18" charset="0"/>
              </a:rPr>
              <a:t>RT</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but can be affected by ligand binding, post-translational modifications, and changes in environmental conditions. These often result in conformational and functional changes in the protein.</a:t>
            </a:r>
          </a:p>
        </p:txBody>
      </p:sp>
    </p:spTree>
    <p:extLst>
      <p:ext uri="{BB962C8B-B14F-4D97-AF65-F5344CB8AC3E}">
        <p14:creationId xmlns:p14="http://schemas.microsoft.com/office/powerpoint/2010/main" val="3708902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Different motions require different methods</a:t>
            </a:r>
          </a:p>
        </p:txBody>
      </p:sp>
      <p:pic>
        <p:nvPicPr>
          <p:cNvPr id="143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5137" y="812800"/>
            <a:ext cx="574675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0"/>
          <p:cNvSpPr>
            <a:spLocks noChangeArrowheads="1"/>
          </p:cNvSpPr>
          <p:nvPr/>
        </p:nvSpPr>
        <p:spPr bwMode="auto">
          <a:xfrm>
            <a:off x="3463922" y="6005452"/>
            <a:ext cx="30718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000" i="1" dirty="0" smtClean="0">
                <a:cs typeface="Times New Roman (Hebrew)"/>
              </a:rPr>
              <a:t>Nature</a:t>
            </a:r>
            <a:r>
              <a:rPr lang="en-US" altLang="en-US" sz="2000" dirty="0" smtClean="0">
                <a:cs typeface="Times New Roman (Hebrew)"/>
              </a:rPr>
              <a:t> (2007) 450</a:t>
            </a:r>
            <a:r>
              <a:rPr lang="en-US" altLang="en-US" sz="2000" dirty="0">
                <a:cs typeface="Times New Roman (Hebrew)"/>
              </a:rPr>
              <a:t>: </a:t>
            </a:r>
            <a:r>
              <a:rPr lang="en-US" altLang="en-US" sz="2000" dirty="0" smtClean="0">
                <a:cs typeface="Times New Roman (Hebrew)"/>
              </a:rPr>
              <a:t>964-972</a:t>
            </a:r>
            <a:endParaRPr lang="en-US" altLang="en-US" sz="2000" dirty="0">
              <a:cs typeface="Times New Roman (Hebrew)"/>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Summary</a:t>
            </a:r>
            <a:endParaRPr lang="en-US" altLang="en-US" b="1" dirty="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endParaRPr>
          </a:p>
        </p:txBody>
      </p:sp>
      <p:sp>
        <p:nvSpPr>
          <p:cNvPr id="141316" name="Text Box 3"/>
          <p:cNvSpPr txBox="1">
            <a:spLocks noChangeArrowheads="1"/>
          </p:cNvSpPr>
          <p:nvPr/>
        </p:nvSpPr>
        <p:spPr bwMode="auto">
          <a:xfrm>
            <a:off x="139700" y="940861"/>
            <a:ext cx="9004300" cy="537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Protein folding involves a drop in energy and entropy</a:t>
            </a:r>
            <a:r>
              <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rPr>
              <a:t>,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as reflected </a:t>
            </a:r>
            <a:r>
              <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rPr>
              <a:t>in the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energy </a:t>
            </a:r>
            <a:r>
              <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rPr>
              <a:t>landscape of the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process. This landscape is different for each protein and involves multiple energy minima </a:t>
            </a:r>
            <a:r>
              <a:rPr lang="en-US" altLang="en-US" sz="2600" smtClean="0">
                <a:latin typeface="Arial" panose="020B0604020202020204" pitchFamily="34" charset="0"/>
                <a:ea typeface="Times New Roman (Hebrew)" panose="02020603050405020304" pitchFamily="18" charset="0"/>
                <a:cs typeface="Times New Roman (Hebrew)" panose="02020603050405020304" pitchFamily="18" charset="0"/>
              </a:rPr>
              <a:t>and barriers.</a:t>
            </a:r>
            <a:endPar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endParaRP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The exact kinetics and mechanisms of protein folding are not entirely clear</a:t>
            </a:r>
          </a:p>
          <a:p>
            <a:pPr algn="l" rtl="0" eaLnBrk="1" hangingPunct="1">
              <a:lnSpc>
                <a:spcPct val="130000"/>
              </a:lnSpc>
              <a:spcBef>
                <a:spcPct val="50000"/>
              </a:spcBef>
            </a:pPr>
            <a:r>
              <a:rPr lang="en-US" altLang="en-US" sz="2600" dirty="0" err="1" smtClean="0">
                <a:latin typeface="Arial" panose="020B0604020202020204" pitchFamily="34" charset="0"/>
                <a:ea typeface="Times New Roman (Hebrew)" panose="02020603050405020304" pitchFamily="18" charset="0"/>
                <a:cs typeface="Times New Roman (Hebrew)" panose="02020603050405020304" pitchFamily="18" charset="0"/>
              </a:rPr>
              <a:t>Misfolding</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of proteins may lead to disease</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Cells include quality assurance mechanisms that detect misfolded proteins and assist their refolding</a:t>
            </a:r>
            <a:endPar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endParaRPr>
          </a:p>
        </p:txBody>
      </p:sp>
      <p:sp>
        <p:nvSpPr>
          <p:cNvPr id="4" name="TextBox 3"/>
          <p:cNvSpPr txBox="1"/>
          <p:nvPr/>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extLst>
      <p:ext uri="{BB962C8B-B14F-4D97-AF65-F5344CB8AC3E}">
        <p14:creationId xmlns:p14="http://schemas.microsoft.com/office/powerpoint/2010/main" val="1036262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Theories on protein dynamics</a:t>
            </a:r>
          </a:p>
        </p:txBody>
      </p:sp>
      <p:sp>
        <p:nvSpPr>
          <p:cNvPr id="14" name="Text Box 5"/>
          <p:cNvSpPr txBox="1">
            <a:spLocks noChangeArrowheads="1"/>
          </p:cNvSpPr>
          <p:nvPr/>
        </p:nvSpPr>
        <p:spPr bwMode="auto">
          <a:xfrm>
            <a:off x="144463" y="1092200"/>
            <a:ext cx="899953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sz="2600" b="1" i="1" dirty="0" smtClean="0">
                <a:solidFill>
                  <a:srgbClr val="FF0066"/>
                </a:solidFill>
                <a:latin typeface="Arial" panose="020B0604020202020204" pitchFamily="34" charset="0"/>
                <a:ea typeface="Times New Roman (Hebrew)" charset="0"/>
                <a:cs typeface="Arial" panose="020B0604020202020204" pitchFamily="34" charset="0"/>
              </a:rPr>
              <a:t>Induced fit</a:t>
            </a:r>
            <a:r>
              <a:rPr lang="en-US" sz="2600" b="1" i="1" dirty="0" smtClean="0">
                <a:solidFill>
                  <a:srgbClr val="339933"/>
                </a:solidFill>
                <a:latin typeface="Arial" panose="020B0604020202020204" pitchFamily="34" charset="0"/>
                <a:ea typeface="Times New Roman (Hebrew)" charset="0"/>
                <a:cs typeface="Arial" panose="020B0604020202020204" pitchFamily="34" charset="0"/>
              </a:rPr>
              <a:t> </a:t>
            </a:r>
            <a:r>
              <a:rPr lang="en-US" sz="2600" b="1" dirty="0" smtClean="0">
                <a:solidFill>
                  <a:srgbClr val="339933"/>
                </a:solidFill>
                <a:latin typeface="Arial" panose="020B0604020202020204" pitchFamily="34" charset="0"/>
                <a:ea typeface="Times New Roman (Hebrew)" charset="0"/>
                <a:cs typeface="Arial" panose="020B0604020202020204" pitchFamily="34" charset="0"/>
              </a:rPr>
              <a:t>theory </a:t>
            </a:r>
            <a:r>
              <a:rPr lang="en-US" sz="2000" b="1" dirty="0" smtClean="0">
                <a:solidFill>
                  <a:srgbClr val="339933"/>
                </a:solidFill>
                <a:latin typeface="Arial" panose="020B0604020202020204" pitchFamily="34" charset="0"/>
                <a:ea typeface="Times New Roman (Hebrew)" charset="0"/>
                <a:cs typeface="Arial" panose="020B0604020202020204" pitchFamily="34" charset="0"/>
              </a:rPr>
              <a:t>(</a:t>
            </a:r>
            <a:r>
              <a:rPr lang="en-US" sz="2000" b="1" dirty="0" err="1" smtClean="0">
                <a:solidFill>
                  <a:srgbClr val="339933"/>
                </a:solidFill>
                <a:latin typeface="Arial" panose="020B0604020202020204" pitchFamily="34" charset="0"/>
                <a:ea typeface="Times New Roman (Hebrew)" charset="0"/>
                <a:cs typeface="Arial" panose="020B0604020202020204" pitchFamily="34" charset="0"/>
              </a:rPr>
              <a:t>Koshland</a:t>
            </a:r>
            <a:r>
              <a:rPr lang="en-US" sz="2000" b="1" dirty="0" smtClean="0">
                <a:solidFill>
                  <a:srgbClr val="339933"/>
                </a:solidFill>
                <a:latin typeface="Arial" panose="020B0604020202020204" pitchFamily="34" charset="0"/>
                <a:ea typeface="Times New Roman (Hebrew)" charset="0"/>
                <a:cs typeface="Arial" panose="020B0604020202020204" pitchFamily="34" charset="0"/>
              </a:rPr>
              <a:t> 1959) </a:t>
            </a:r>
            <a:endParaRPr lang="en-US" sz="2400" b="1" dirty="0" smtClean="0">
              <a:solidFill>
                <a:srgbClr val="339933"/>
              </a:solidFill>
              <a:latin typeface="Arial" panose="020B0604020202020204" pitchFamily="34" charset="0"/>
              <a:ea typeface="Times New Roman (Hebrew)" charset="0"/>
              <a:cs typeface="Arial" panose="020B0604020202020204" pitchFamily="34" charset="0"/>
            </a:endParaRPr>
          </a:p>
          <a:p>
            <a:pPr lvl="1" algn="l" rtl="0" eaLnBrk="1" hangingPunct="1">
              <a:spcBef>
                <a:spcPct val="50000"/>
              </a:spcBef>
              <a:buFont typeface="Wingdings" panose="05000000000000000000" pitchFamily="2" charset="2"/>
              <a:buChar char="Ø"/>
              <a:defRPr/>
            </a:pPr>
            <a:r>
              <a:rPr lang="en-US" sz="2600" dirty="0" smtClean="0">
                <a:latin typeface="+mj-lt"/>
                <a:cs typeface="Arial" panose="020B0604020202020204" pitchFamily="34" charset="0"/>
              </a:rPr>
              <a:t>Proteins can adapt their structure to bound ligand </a:t>
            </a:r>
          </a:p>
        </p:txBody>
      </p:sp>
      <p:sp>
        <p:nvSpPr>
          <p:cNvPr id="3" name="Rectangle 2"/>
          <p:cNvSpPr/>
          <p:nvPr/>
        </p:nvSpPr>
        <p:spPr>
          <a:xfrm>
            <a:off x="0" y="5996397"/>
            <a:ext cx="9144000" cy="461665"/>
          </a:xfrm>
          <a:prstGeom prst="rect">
            <a:avLst/>
          </a:prstGeom>
        </p:spPr>
        <p:txBody>
          <a:bodyPr wrap="square">
            <a:spAutoFit/>
          </a:bodyPr>
          <a:lstStyle/>
          <a:p>
            <a:pPr algn="ctr" eaLnBrk="1" hangingPunct="1"/>
            <a:r>
              <a:rPr lang="en-US" altLang="en-US" dirty="0" smtClean="0">
                <a:solidFill>
                  <a:srgbClr val="FF0066"/>
                </a:solidFill>
                <a:latin typeface="Arial" panose="020B0604020202020204" pitchFamily="34" charset="0"/>
                <a:cs typeface="Arial" panose="020B0604020202020204" pitchFamily="34" charset="0"/>
              </a:rPr>
              <a:t>Small-scale</a:t>
            </a:r>
            <a:r>
              <a:rPr lang="en-US" altLang="en-US" dirty="0" smtClean="0">
                <a:latin typeface="Arial" panose="020B0604020202020204" pitchFamily="34" charset="0"/>
                <a:cs typeface="Arial" panose="020B0604020202020204" pitchFamily="34" charset="0"/>
              </a:rPr>
              <a:t> induced fit of neuraminidase following Tamiflu binding</a:t>
            </a:r>
            <a:endParaRPr lang="en-US" alt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370" y="2150714"/>
            <a:ext cx="5299890" cy="3974918"/>
          </a:xfrm>
          <a:prstGeom prst="rect">
            <a:avLst/>
          </a:prstGeom>
        </p:spPr>
      </p:pic>
    </p:spTree>
    <p:extLst>
      <p:ext uri="{BB962C8B-B14F-4D97-AF65-F5344CB8AC3E}">
        <p14:creationId xmlns:p14="http://schemas.microsoft.com/office/powerpoint/2010/main" val="2883038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217" y="1562428"/>
            <a:ext cx="6646315" cy="4984736"/>
          </a:xfrm>
          <a:prstGeom prst="rect">
            <a:avLst/>
          </a:prstGeom>
        </p:spPr>
      </p:pic>
      <p:sp>
        <p:nvSpPr>
          <p:cNvPr id="16386"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Theories on protein dynamics</a:t>
            </a:r>
          </a:p>
        </p:txBody>
      </p:sp>
      <p:sp>
        <p:nvSpPr>
          <p:cNvPr id="14" name="Text Box 5"/>
          <p:cNvSpPr txBox="1">
            <a:spLocks noChangeArrowheads="1"/>
          </p:cNvSpPr>
          <p:nvPr/>
        </p:nvSpPr>
        <p:spPr bwMode="auto">
          <a:xfrm>
            <a:off x="144463" y="1092200"/>
            <a:ext cx="899953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sz="2600" b="1" i="1" dirty="0" smtClean="0">
                <a:solidFill>
                  <a:srgbClr val="FF0066"/>
                </a:solidFill>
                <a:latin typeface="Arial" panose="020B0604020202020204" pitchFamily="34" charset="0"/>
                <a:ea typeface="Times New Roman (Hebrew)" charset="0"/>
                <a:cs typeface="Arial" panose="020B0604020202020204" pitchFamily="34" charset="0"/>
              </a:rPr>
              <a:t>Induced fit</a:t>
            </a:r>
            <a:r>
              <a:rPr lang="en-US" sz="2600" b="1" i="1" dirty="0" smtClean="0">
                <a:solidFill>
                  <a:srgbClr val="339933"/>
                </a:solidFill>
                <a:latin typeface="Arial" panose="020B0604020202020204" pitchFamily="34" charset="0"/>
                <a:ea typeface="Times New Roman (Hebrew)" charset="0"/>
                <a:cs typeface="Arial" panose="020B0604020202020204" pitchFamily="34" charset="0"/>
              </a:rPr>
              <a:t> </a:t>
            </a:r>
            <a:r>
              <a:rPr lang="en-US" sz="2600" b="1" dirty="0" smtClean="0">
                <a:solidFill>
                  <a:srgbClr val="339933"/>
                </a:solidFill>
                <a:latin typeface="Arial" panose="020B0604020202020204" pitchFamily="34" charset="0"/>
                <a:ea typeface="Times New Roman (Hebrew)" charset="0"/>
                <a:cs typeface="Arial" panose="020B0604020202020204" pitchFamily="34" charset="0"/>
              </a:rPr>
              <a:t>theory </a:t>
            </a:r>
            <a:r>
              <a:rPr lang="en-US" sz="2000" b="1" dirty="0" smtClean="0">
                <a:solidFill>
                  <a:srgbClr val="339933"/>
                </a:solidFill>
                <a:latin typeface="Arial" panose="020B0604020202020204" pitchFamily="34" charset="0"/>
                <a:ea typeface="Times New Roman (Hebrew)" charset="0"/>
                <a:cs typeface="Arial" panose="020B0604020202020204" pitchFamily="34" charset="0"/>
              </a:rPr>
              <a:t>(</a:t>
            </a:r>
            <a:r>
              <a:rPr lang="en-US" sz="2000" b="1" dirty="0" err="1" smtClean="0">
                <a:solidFill>
                  <a:srgbClr val="339933"/>
                </a:solidFill>
                <a:latin typeface="Arial" panose="020B0604020202020204" pitchFamily="34" charset="0"/>
                <a:ea typeface="Times New Roman (Hebrew)" charset="0"/>
                <a:cs typeface="Arial" panose="020B0604020202020204" pitchFamily="34" charset="0"/>
              </a:rPr>
              <a:t>Koshland</a:t>
            </a:r>
            <a:r>
              <a:rPr lang="en-US" sz="2000" b="1" dirty="0" smtClean="0">
                <a:solidFill>
                  <a:srgbClr val="339933"/>
                </a:solidFill>
                <a:latin typeface="Arial" panose="020B0604020202020204" pitchFamily="34" charset="0"/>
                <a:ea typeface="Times New Roman (Hebrew)" charset="0"/>
                <a:cs typeface="Arial" panose="020B0604020202020204" pitchFamily="34" charset="0"/>
              </a:rPr>
              <a:t> 1959) </a:t>
            </a:r>
            <a:endParaRPr lang="en-US" sz="2400" b="1" dirty="0" smtClean="0">
              <a:solidFill>
                <a:srgbClr val="339933"/>
              </a:solidFill>
              <a:latin typeface="Arial" panose="020B0604020202020204" pitchFamily="34" charset="0"/>
              <a:ea typeface="Times New Roman (Hebrew)" charset="0"/>
              <a:cs typeface="Arial" panose="020B0604020202020204" pitchFamily="34" charset="0"/>
            </a:endParaRPr>
          </a:p>
          <a:p>
            <a:pPr lvl="1" algn="l" rtl="0" eaLnBrk="1" hangingPunct="1">
              <a:spcBef>
                <a:spcPct val="50000"/>
              </a:spcBef>
              <a:buFont typeface="Wingdings" panose="05000000000000000000" pitchFamily="2" charset="2"/>
              <a:buChar char="Ø"/>
              <a:defRPr/>
            </a:pPr>
            <a:r>
              <a:rPr lang="en-US" sz="2600" dirty="0" smtClean="0">
                <a:latin typeface="+mj-lt"/>
                <a:cs typeface="Arial" panose="020B0604020202020204" pitchFamily="34" charset="0"/>
              </a:rPr>
              <a:t>Proteins can adapt their structure to bound ligand </a:t>
            </a:r>
          </a:p>
        </p:txBody>
      </p:sp>
      <p:sp>
        <p:nvSpPr>
          <p:cNvPr id="3" name="Rectangle 2"/>
          <p:cNvSpPr/>
          <p:nvPr/>
        </p:nvSpPr>
        <p:spPr>
          <a:xfrm>
            <a:off x="0" y="5854469"/>
            <a:ext cx="9144000" cy="461665"/>
          </a:xfrm>
          <a:prstGeom prst="rect">
            <a:avLst/>
          </a:prstGeom>
        </p:spPr>
        <p:txBody>
          <a:bodyPr wrap="square">
            <a:spAutoFit/>
          </a:bodyPr>
          <a:lstStyle/>
          <a:p>
            <a:pPr algn="ctr" eaLnBrk="1" hangingPunct="1"/>
            <a:r>
              <a:rPr lang="en-US" altLang="en-US" dirty="0" smtClean="0">
                <a:solidFill>
                  <a:srgbClr val="FF0066"/>
                </a:solidFill>
                <a:latin typeface="Arial" panose="020B0604020202020204" pitchFamily="34" charset="0"/>
                <a:cs typeface="Arial" panose="020B0604020202020204" pitchFamily="34" charset="0"/>
              </a:rPr>
              <a:t>Large-scale </a:t>
            </a:r>
            <a:r>
              <a:rPr lang="en-US" altLang="en-US" dirty="0" smtClean="0">
                <a:latin typeface="Arial" panose="020B0604020202020204" pitchFamily="34" charset="0"/>
                <a:cs typeface="Arial" panose="020B0604020202020204" pitchFamily="34" charset="0"/>
              </a:rPr>
              <a:t>induced fit of </a:t>
            </a:r>
            <a:r>
              <a:rPr lang="en-US" altLang="en-US" dirty="0" err="1" smtClean="0">
                <a:latin typeface="Arial" panose="020B0604020202020204" pitchFamily="34" charset="0"/>
                <a:cs typeface="Arial" panose="020B0604020202020204" pitchFamily="34" charset="0"/>
              </a:rPr>
              <a:t>glucokinase</a:t>
            </a:r>
            <a:r>
              <a:rPr lang="en-US" altLang="en-US" dirty="0" smtClean="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following glucose binding</a:t>
            </a:r>
          </a:p>
        </p:txBody>
      </p:sp>
    </p:spTree>
    <p:extLst>
      <p:ext uri="{BB962C8B-B14F-4D97-AF65-F5344CB8AC3E}">
        <p14:creationId xmlns:p14="http://schemas.microsoft.com/office/powerpoint/2010/main" val="873756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11064</TotalTime>
  <Words>6306</Words>
  <Application>Microsoft Office PowerPoint</Application>
  <PresentationFormat>On-screen Show (4:3)</PresentationFormat>
  <Paragraphs>527</Paragraphs>
  <Slides>70</Slides>
  <Notes>64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70</vt:i4>
      </vt:variant>
    </vt:vector>
  </HeadingPairs>
  <TitlesOfParts>
    <vt:vector size="80" baseType="lpstr">
      <vt:lpstr>Arial</vt:lpstr>
      <vt:lpstr>Calibri</vt:lpstr>
      <vt:lpstr>MinionPro-Regular-Identity-H</vt:lpstr>
      <vt:lpstr>Symbol</vt:lpstr>
      <vt:lpstr>Times New Roman</vt:lpstr>
      <vt:lpstr>Times New Roman (Hebrew)</vt:lpstr>
      <vt:lpstr>Wingdings</vt:lpstr>
      <vt:lpstr>עיצוב ברירת מחדל</vt:lpstr>
      <vt:lpstr>1_עיצוב ברירת מחדל</vt:lpstr>
      <vt:lpstr>2_עיצוב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Amit</dc:creator>
  <cp:lastModifiedBy>Amit Kessel</cp:lastModifiedBy>
  <cp:revision>703</cp:revision>
  <dcterms:created xsi:type="dcterms:W3CDTF">2009-03-07T21:52:08Z</dcterms:created>
  <dcterms:modified xsi:type="dcterms:W3CDTF">2021-02-01T11:34:30Z</dcterms:modified>
</cp:coreProperties>
</file>