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60" r:id="rId2"/>
    <p:sldMasterId id="2147483870" r:id="rId3"/>
    <p:sldMasterId id="2147483992" r:id="rId4"/>
    <p:sldMasterId id="2147485600" r:id="rId5"/>
  </p:sldMasterIdLst>
  <p:notesMasterIdLst>
    <p:notesMasterId r:id="rId97"/>
  </p:notesMasterIdLst>
  <p:sldIdLst>
    <p:sldId id="432" r:id="rId6"/>
    <p:sldId id="278" r:id="rId7"/>
    <p:sldId id="449" r:id="rId8"/>
    <p:sldId id="351" r:id="rId9"/>
    <p:sldId id="427" r:id="rId10"/>
    <p:sldId id="352" r:id="rId11"/>
    <p:sldId id="353" r:id="rId12"/>
    <p:sldId id="354" r:id="rId13"/>
    <p:sldId id="443" r:id="rId14"/>
    <p:sldId id="444" r:id="rId15"/>
    <p:sldId id="445" r:id="rId16"/>
    <p:sldId id="355" r:id="rId17"/>
    <p:sldId id="356" r:id="rId18"/>
    <p:sldId id="357" r:id="rId19"/>
    <p:sldId id="358" r:id="rId20"/>
    <p:sldId id="359" r:id="rId21"/>
    <p:sldId id="360" r:id="rId22"/>
    <p:sldId id="361" r:id="rId23"/>
    <p:sldId id="368" r:id="rId24"/>
    <p:sldId id="369" r:id="rId25"/>
    <p:sldId id="370" r:id="rId26"/>
    <p:sldId id="371" r:id="rId27"/>
    <p:sldId id="372" r:id="rId28"/>
    <p:sldId id="373" r:id="rId29"/>
    <p:sldId id="374" r:id="rId30"/>
    <p:sldId id="375" r:id="rId31"/>
    <p:sldId id="376" r:id="rId32"/>
    <p:sldId id="377" r:id="rId33"/>
    <p:sldId id="378" r:id="rId34"/>
    <p:sldId id="379" r:id="rId35"/>
    <p:sldId id="380" r:id="rId36"/>
    <p:sldId id="381" r:id="rId37"/>
    <p:sldId id="382" r:id="rId38"/>
    <p:sldId id="441" r:id="rId39"/>
    <p:sldId id="442" r:id="rId40"/>
    <p:sldId id="446" r:id="rId41"/>
    <p:sldId id="385" r:id="rId42"/>
    <p:sldId id="450" r:id="rId43"/>
    <p:sldId id="447" r:id="rId44"/>
    <p:sldId id="386" r:id="rId45"/>
    <p:sldId id="387" r:id="rId46"/>
    <p:sldId id="448" r:id="rId47"/>
    <p:sldId id="388" r:id="rId48"/>
    <p:sldId id="389" r:id="rId49"/>
    <p:sldId id="390" r:id="rId50"/>
    <p:sldId id="451" r:id="rId51"/>
    <p:sldId id="452" r:id="rId52"/>
    <p:sldId id="453" r:id="rId53"/>
    <p:sldId id="454" r:id="rId54"/>
    <p:sldId id="455" r:id="rId55"/>
    <p:sldId id="456" r:id="rId56"/>
    <p:sldId id="391" r:id="rId57"/>
    <p:sldId id="392" r:id="rId58"/>
    <p:sldId id="393" r:id="rId59"/>
    <p:sldId id="395" r:id="rId60"/>
    <p:sldId id="394" r:id="rId61"/>
    <p:sldId id="434" r:id="rId62"/>
    <p:sldId id="396" r:id="rId63"/>
    <p:sldId id="397" r:id="rId64"/>
    <p:sldId id="398" r:id="rId65"/>
    <p:sldId id="399" r:id="rId66"/>
    <p:sldId id="400" r:id="rId67"/>
    <p:sldId id="401" r:id="rId68"/>
    <p:sldId id="402" r:id="rId69"/>
    <p:sldId id="403" r:id="rId70"/>
    <p:sldId id="404" r:id="rId71"/>
    <p:sldId id="405" r:id="rId72"/>
    <p:sldId id="406" r:id="rId73"/>
    <p:sldId id="407" r:id="rId74"/>
    <p:sldId id="408" r:id="rId75"/>
    <p:sldId id="409" r:id="rId76"/>
    <p:sldId id="410" r:id="rId77"/>
    <p:sldId id="411" r:id="rId78"/>
    <p:sldId id="423" r:id="rId79"/>
    <p:sldId id="422" r:id="rId80"/>
    <p:sldId id="413" r:id="rId81"/>
    <p:sldId id="414" r:id="rId82"/>
    <p:sldId id="415" r:id="rId83"/>
    <p:sldId id="416" r:id="rId84"/>
    <p:sldId id="417" r:id="rId85"/>
    <p:sldId id="424" r:id="rId86"/>
    <p:sldId id="418" r:id="rId87"/>
    <p:sldId id="419" r:id="rId88"/>
    <p:sldId id="420" r:id="rId89"/>
    <p:sldId id="433" r:id="rId90"/>
    <p:sldId id="425" r:id="rId91"/>
    <p:sldId id="426" r:id="rId92"/>
    <p:sldId id="428" r:id="rId93"/>
    <p:sldId id="430" r:id="rId94"/>
    <p:sldId id="431" r:id="rId95"/>
    <p:sldId id="429" r:id="rId96"/>
  </p:sldIdLst>
  <p:sldSz cx="9144000" cy="6858000" type="screen4x3"/>
  <p:notesSz cx="6858000" cy="9144000"/>
  <p:defaultTextStyle>
    <a:defPPr>
      <a:defRPr lang="he-IL"/>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2860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7432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2004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6576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339933"/>
    <a:srgbClr val="666699"/>
    <a:srgbClr val="996633"/>
    <a:srgbClr val="0066FF"/>
    <a:srgbClr val="FF3300"/>
    <a:srgbClr val="CC009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6985" autoAdjust="0"/>
    <p:restoredTop sz="83303" autoAdjust="0"/>
  </p:normalViewPr>
  <p:slideViewPr>
    <p:cSldViewPr snapToGrid="0">
      <p:cViewPr varScale="1">
        <p:scale>
          <a:sx n="58" d="100"/>
          <a:sy n="58" d="100"/>
        </p:scale>
        <p:origin x="1770" y="72"/>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Lst>
  </p:outlineViewPr>
  <p:notesTextViewPr>
    <p:cViewPr>
      <p:scale>
        <a:sx n="100" d="100"/>
        <a:sy n="100" d="100"/>
      </p:scale>
      <p:origin x="0" y="0"/>
    </p:cViewPr>
  </p:notesTextViewPr>
  <p:sorterViewPr>
    <p:cViewPr>
      <p:scale>
        <a:sx n="66" d="100"/>
        <a:sy n="66" d="100"/>
      </p:scale>
      <p:origin x="0" y="39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slide" Target="slides/slide84.xml"/><Relationship Id="rId97"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_rels/viewProps.xml.rels><?xml version="1.0" encoding="UTF-8" standalone="yes"?>
<Relationships xmlns="http://schemas.openxmlformats.org/package/2006/relationships"><Relationship Id="rId8" Type="http://schemas.openxmlformats.org/officeDocument/2006/relationships/slide" Target="slides/slide25.xml"/><Relationship Id="rId13" Type="http://schemas.openxmlformats.org/officeDocument/2006/relationships/slide" Target="slides/slide76.xml"/><Relationship Id="rId3" Type="http://schemas.openxmlformats.org/officeDocument/2006/relationships/slide" Target="slides/slide9.xml"/><Relationship Id="rId7" Type="http://schemas.openxmlformats.org/officeDocument/2006/relationships/slide" Target="slides/slide22.xml"/><Relationship Id="rId12" Type="http://schemas.openxmlformats.org/officeDocument/2006/relationships/slide" Target="slides/slide75.xml"/><Relationship Id="rId2" Type="http://schemas.openxmlformats.org/officeDocument/2006/relationships/slide" Target="slides/slide5.xml"/><Relationship Id="rId16" Type="http://schemas.openxmlformats.org/officeDocument/2006/relationships/slide" Target="slides/slide79.xml"/><Relationship Id="rId1" Type="http://schemas.openxmlformats.org/officeDocument/2006/relationships/slide" Target="slides/slide4.xml"/><Relationship Id="rId6" Type="http://schemas.openxmlformats.org/officeDocument/2006/relationships/slide" Target="slides/slide12.xml"/><Relationship Id="rId11" Type="http://schemas.openxmlformats.org/officeDocument/2006/relationships/slide" Target="slides/slide74.xml"/><Relationship Id="rId5" Type="http://schemas.openxmlformats.org/officeDocument/2006/relationships/slide" Target="slides/slide11.xml"/><Relationship Id="rId15" Type="http://schemas.openxmlformats.org/officeDocument/2006/relationships/slide" Target="slides/slide78.xml"/><Relationship Id="rId10" Type="http://schemas.openxmlformats.org/officeDocument/2006/relationships/slide" Target="slides/slide73.xml"/><Relationship Id="rId4" Type="http://schemas.openxmlformats.org/officeDocument/2006/relationships/slide" Target="slides/slide10.xml"/><Relationship Id="rId9" Type="http://schemas.openxmlformats.org/officeDocument/2006/relationships/slide" Target="slides/slide26.xml"/><Relationship Id="rId14" Type="http://schemas.openxmlformats.org/officeDocument/2006/relationships/slide" Target="slides/slide7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1" eaLnBrk="1" hangingPunct="1">
              <a:defRPr sz="1200">
                <a:ea typeface="+mn-ea"/>
                <a:cs typeface="Times New Roman (Hebrew)" charset="0"/>
              </a:defRPr>
            </a:lvl1pPr>
          </a:lstStyle>
          <a:p>
            <a:pPr>
              <a:defRPr/>
            </a:pPr>
            <a:endParaRPr lang="en-US"/>
          </a:p>
        </p:txBody>
      </p:sp>
      <p:sp>
        <p:nvSpPr>
          <p:cNvPr id="24579" name="Rectangle 3"/>
          <p:cNvSpPr>
            <a:spLocks noGrp="1" noChangeArrowheads="1"/>
          </p:cNvSpPr>
          <p:nvPr>
            <p:ph type="dt" idx="1"/>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1" eaLnBrk="1" hangingPunct="1">
              <a:defRPr sz="1200">
                <a:ea typeface="+mn-ea"/>
                <a:cs typeface="Times New Roman (Hebrew)" charset="0"/>
              </a:defRPr>
            </a:lvl1pPr>
          </a:lstStyle>
          <a:p>
            <a:pPr>
              <a:defRPr/>
            </a:pPr>
            <a:endParaRPr lang="en-US"/>
          </a:p>
        </p:txBody>
      </p:sp>
      <p:sp>
        <p:nvSpPr>
          <p:cNvPr id="409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he-IL" noProof="0" smtClean="0"/>
              <a:t>לחץ כדי לערוך סגנונות טקסט של תבנית בסיס</a:t>
            </a:r>
          </a:p>
          <a:p>
            <a:pPr lvl="1"/>
            <a:r>
              <a:rPr lang="he-IL" noProof="0" smtClean="0"/>
              <a:t>רמה שנייה</a:t>
            </a:r>
          </a:p>
          <a:p>
            <a:pPr lvl="2"/>
            <a:r>
              <a:rPr lang="he-IL" noProof="0" smtClean="0"/>
              <a:t>רמה שלישית</a:t>
            </a:r>
          </a:p>
          <a:p>
            <a:pPr lvl="3"/>
            <a:r>
              <a:rPr lang="he-IL" noProof="0" smtClean="0"/>
              <a:t>רמה רביעית</a:t>
            </a:r>
          </a:p>
          <a:p>
            <a:pPr lvl="4"/>
            <a:r>
              <a:rPr lang="he-IL" noProof="0" smtClean="0"/>
              <a:t>רמה חמישית</a:t>
            </a:r>
          </a:p>
        </p:txBody>
      </p:sp>
      <p:sp>
        <p:nvSpPr>
          <p:cNvPr id="24582" name="Rectangle 6"/>
          <p:cNvSpPr>
            <a:spLocks noGrp="1" noChangeArrowheads="1"/>
          </p:cNvSpPr>
          <p:nvPr>
            <p:ph type="ftr" sz="quarter" idx="4"/>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rtl="1" eaLnBrk="1" hangingPunct="1">
              <a:defRPr sz="1200">
                <a:ea typeface="+mn-ea"/>
                <a:cs typeface="Times New Roman (Hebrew)" charset="0"/>
              </a:defRPr>
            </a:lvl1pPr>
          </a:lstStyle>
          <a:p>
            <a:pPr>
              <a:defRPr/>
            </a:pPr>
            <a:endParaRPr lang="en-US"/>
          </a:p>
        </p:txBody>
      </p:sp>
      <p:sp>
        <p:nvSpPr>
          <p:cNvPr id="24583" name="Rectangle 7"/>
          <p:cNvSpPr>
            <a:spLocks noGrp="1" noChangeArrowheads="1"/>
          </p:cNvSpPr>
          <p:nvPr>
            <p:ph type="sldNum" sz="quarter" idx="5"/>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1" eaLnBrk="1" hangingPunct="1">
              <a:defRPr sz="1200">
                <a:ea typeface="Times New Roman (Hebrew)" charset="0"/>
                <a:cs typeface="Times New Roman (Hebrew)" charset="0"/>
              </a:defRPr>
            </a:lvl1pPr>
          </a:lstStyle>
          <a:p>
            <a:pPr>
              <a:defRPr/>
            </a:pPr>
            <a:fld id="{64C39A59-5CCD-4CC6-BFE2-B06CD37CC1AF}" type="slidenum">
              <a:rPr lang="en-US" altLang="en-US"/>
              <a:pPr>
                <a:defRPr/>
              </a:pPr>
              <a:t>‹#›</a:t>
            </a:fld>
            <a:endParaRPr lang="en-US" altLang="en-US"/>
          </a:p>
        </p:txBody>
      </p:sp>
    </p:spTree>
    <p:extLst>
      <p:ext uri="{BB962C8B-B14F-4D97-AF65-F5344CB8AC3E}">
        <p14:creationId xmlns:p14="http://schemas.microsoft.com/office/powerpoint/2010/main" val="85807053"/>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1pPr>
    <a:lvl2pPr marL="457200" algn="r" rtl="1"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2pPr>
    <a:lvl3pPr marL="914400" algn="r" rtl="1"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3pPr>
    <a:lvl4pPr marL="1371600" algn="r" rtl="1"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4pPr>
    <a:lvl5pPr marL="1828800" algn="r" rtl="1"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8514AAF8-2CAC-419B-9418-0F989E1A8D01}" type="slidenum">
              <a:rPr lang="en-US" altLang="en-US" smtClean="0">
                <a:solidFill>
                  <a:srgbClr val="000000"/>
                </a:solidFill>
                <a:ea typeface="Times New Roman (Hebrew)" panose="02020603050405020304" pitchFamily="18" charset="0"/>
                <a:cs typeface="Arial" panose="020B0604020202020204" pitchFamily="34" charset="0"/>
              </a:rPr>
              <a:pPr algn="l">
                <a:spcBef>
                  <a:spcPct val="0"/>
                </a:spcBef>
              </a:pPr>
              <a:t>4</a:t>
            </a:fld>
            <a:endParaRPr lang="en-US" altLang="en-US" smtClean="0">
              <a:solidFill>
                <a:srgbClr val="000000"/>
              </a:solidFill>
              <a:ea typeface="Times New Roman (Hebrew)" panose="02020603050405020304" pitchFamily="18" charset="0"/>
              <a:cs typeface="Arial" panose="020B0604020202020204" pitchFamily="34"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he-IL" altLang="en-US" smtClean="0"/>
          </a:p>
        </p:txBody>
      </p:sp>
    </p:spTree>
    <p:extLst>
      <p:ext uri="{BB962C8B-B14F-4D97-AF65-F5344CB8AC3E}">
        <p14:creationId xmlns:p14="http://schemas.microsoft.com/office/powerpoint/2010/main" val="1859360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2469E60C-DB10-46C5-B450-EB021BA0E22C}" type="slidenum">
              <a:rPr lang="en-US" altLang="en-US" smtClean="0">
                <a:solidFill>
                  <a:srgbClr val="000000"/>
                </a:solidFill>
                <a:ea typeface="Times New Roman (Hebrew)" panose="02020603050405020304" pitchFamily="18" charset="0"/>
                <a:cs typeface="Arial" panose="020B0604020202020204" pitchFamily="34" charset="0"/>
              </a:rPr>
              <a:pPr algn="l">
                <a:spcBef>
                  <a:spcPct val="0"/>
                </a:spcBef>
              </a:pPr>
              <a:t>13</a:t>
            </a:fld>
            <a:endParaRPr lang="en-US" altLang="en-US" smtClean="0">
              <a:solidFill>
                <a:srgbClr val="000000"/>
              </a:solidFill>
              <a:ea typeface="Times New Roman (Hebrew)" panose="02020603050405020304" pitchFamily="18" charset="0"/>
              <a:cs typeface="Arial" panose="020B0604020202020204" pitchFamily="34" charset="0"/>
            </a:endParaRPr>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smtClean="0"/>
              <a:t>II. The 3D structure of the β</a:t>
            </a:r>
            <a:r>
              <a:rPr lang="en-US" altLang="en-US" baseline="-25000" smtClean="0"/>
              <a:t>2</a:t>
            </a:r>
            <a:r>
              <a:rPr lang="en-US" altLang="en-US" smtClean="0"/>
              <a:t>-adrenergic receptor in complex with Gs-protein (PDB entry 3sn6). The GPCR is shown in orange, with the agonist presented as grey spheres. The α, β, and γ subunits of the G-protein are colored in green, magenta, and blue, respectively. </a:t>
            </a:r>
          </a:p>
        </p:txBody>
      </p:sp>
    </p:spTree>
    <p:extLst>
      <p:ext uri="{BB962C8B-B14F-4D97-AF65-F5344CB8AC3E}">
        <p14:creationId xmlns:p14="http://schemas.microsoft.com/office/powerpoint/2010/main" val="2985145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596D8D89-1C57-41A9-B686-60D8710CCE9C}" type="slidenum">
              <a:rPr lang="en-US" altLang="en-US" smtClean="0">
                <a:solidFill>
                  <a:srgbClr val="000000"/>
                </a:solidFill>
                <a:ea typeface="Times New Roman (Hebrew)" panose="02020603050405020304" pitchFamily="18" charset="0"/>
                <a:cs typeface="Arial" panose="020B0604020202020204" pitchFamily="34" charset="0"/>
              </a:rPr>
              <a:pPr algn="l">
                <a:spcBef>
                  <a:spcPct val="0"/>
                </a:spcBef>
              </a:pPr>
              <a:t>14</a:t>
            </a:fld>
            <a:endParaRPr lang="en-US" altLang="en-US" smtClean="0">
              <a:solidFill>
                <a:srgbClr val="000000"/>
              </a:solidFill>
              <a:ea typeface="Times New Roman (Hebrew)" panose="02020603050405020304" pitchFamily="18" charset="0"/>
              <a:cs typeface="Arial" panose="020B0604020202020204" pitchFamily="34" charset="0"/>
            </a:endParaRPr>
          </a:p>
        </p:txBody>
      </p:sp>
      <p:sp>
        <p:nvSpPr>
          <p:cNvPr id="230403"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dirty="0" smtClean="0"/>
              <a:t>Rhodopsin, the first GPCR whose structure was solved, has always been a model for other GPCRs, mostly because of its overwhelming abundance and stability.</a:t>
            </a:r>
          </a:p>
          <a:p>
            <a:pPr marL="171450" indent="-171450" algn="l" rtl="0" eaLnBrk="1" hangingPunct="1">
              <a:buFont typeface="Arial" panose="020B0604020202020204" pitchFamily="34" charset="0"/>
              <a:buChar char="•"/>
              <a:defRPr/>
            </a:pPr>
            <a:r>
              <a:rPr lang="en-US" dirty="0" smtClean="0"/>
              <a:t>The transmembrane segments are interconnected by loops of varying length at both the extracellular and intracellular sides (termed ECL1-3 and ICL1-3, respectively).</a:t>
            </a:r>
          </a:p>
          <a:p>
            <a:pPr marL="171450" indent="-171450" algn="l" rtl="0" eaLnBrk="1" hangingPunct="1">
              <a:buFont typeface="Arial" panose="020B0604020202020204" pitchFamily="34" charset="0"/>
              <a:buChar char="•"/>
              <a:defRPr/>
            </a:pPr>
            <a:r>
              <a:rPr lang="en-US" dirty="0" smtClean="0"/>
              <a:t>Most GPCRs also share certain sequence motifs and a disulfide bond between a cysteine residue at the extracellular tip of TM3 and another cysteine residue in ECL2</a:t>
            </a:r>
          </a:p>
          <a:p>
            <a:pPr algn="l" rtl="0" eaLnBrk="1" hangingPunct="1">
              <a:defRPr/>
            </a:pPr>
            <a:endParaRPr lang="en-US" altLang="en-US" dirty="0" smtClean="0"/>
          </a:p>
          <a:p>
            <a:pPr algn="l" rtl="0" eaLnBrk="1" hangingPunct="1">
              <a:defRPr/>
            </a:pPr>
            <a:r>
              <a:rPr lang="en-US" altLang="en-US" dirty="0" smtClean="0"/>
              <a:t>(b) The crystal structure of inactive bovine Rhodopsin (PDB entry 1hzx). The </a:t>
            </a:r>
            <a:r>
              <a:rPr lang="en-US" altLang="en-US" i="1" dirty="0" smtClean="0"/>
              <a:t>N'</a:t>
            </a:r>
            <a:r>
              <a:rPr lang="en-US" altLang="en-US" dirty="0" smtClean="0"/>
              <a:t> of the polypeptide chain faces the extracellular side of the membrane. Each of the 7 trans-membrane helices in the core of the protein is colored differently. (c-e) Other GPCRs of known structure, colored by secondary structure and positioned the same as Rhodopsin in </a:t>
            </a:r>
            <a:r>
              <a:rPr lang="en-US" altLang="en-US" i="1" dirty="0" smtClean="0"/>
              <a:t>b</a:t>
            </a:r>
            <a:r>
              <a:rPr lang="en-US" altLang="en-US" dirty="0" smtClean="0"/>
              <a:t>. </a:t>
            </a:r>
          </a:p>
        </p:txBody>
      </p:sp>
    </p:spTree>
    <p:extLst>
      <p:ext uri="{BB962C8B-B14F-4D97-AF65-F5344CB8AC3E}">
        <p14:creationId xmlns:p14="http://schemas.microsoft.com/office/powerpoint/2010/main" val="407155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B2CCF5E2-7AE7-4D5D-8C96-E973005FEF5E}" type="slidenum">
              <a:rPr lang="en-US" altLang="en-US" smtClean="0">
                <a:solidFill>
                  <a:srgbClr val="000000"/>
                </a:solidFill>
                <a:ea typeface="Times New Roman (Hebrew)" panose="02020603050405020304" pitchFamily="18" charset="0"/>
                <a:cs typeface="Arial" panose="020B0604020202020204" pitchFamily="34" charset="0"/>
              </a:rPr>
              <a:pPr algn="l">
                <a:spcBef>
                  <a:spcPct val="0"/>
                </a:spcBef>
              </a:pPr>
              <a:t>15</a:t>
            </a:fld>
            <a:endParaRPr lang="en-US" altLang="en-US" smtClean="0">
              <a:solidFill>
                <a:srgbClr val="000000"/>
              </a:solidFill>
              <a:ea typeface="Times New Roman (Hebrew)" panose="02020603050405020304" pitchFamily="18" charset="0"/>
              <a:cs typeface="Arial" panose="020B0604020202020204" pitchFamily="34" charset="0"/>
            </a:endParaRPr>
          </a:p>
        </p:txBody>
      </p:sp>
      <p:sp>
        <p:nvSpPr>
          <p:cNvPr id="232451" name="Rectangle 1026"/>
          <p:cNvSpPr>
            <a:spLocks noGrp="1" noRot="1" noChangeAspect="1" noChangeArrowheads="1" noTextEdit="1"/>
          </p:cNvSpPr>
          <p:nvPr>
            <p:ph type="sldImg"/>
          </p:nvPr>
        </p:nvSpPr>
        <p:spPr>
          <a:ln/>
        </p:spPr>
      </p:sp>
      <p:sp>
        <p:nvSpPr>
          <p:cNvPr id="23556" name="Rectangle 1027"/>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dirty="0" smtClean="0"/>
              <a:t>GPCR may contain more helices beyond the seven that span the membrane. This happens in the β-adrenergic receptors, which contain an eighth helix, positioned along the extracellular membrane plane </a:t>
            </a:r>
          </a:p>
          <a:p>
            <a:pPr marL="171450" indent="-171450" algn="l" rtl="0" eaLnBrk="1" hangingPunct="1">
              <a:buFont typeface="Arial" panose="020B0604020202020204" pitchFamily="34" charset="0"/>
              <a:buChar char="•"/>
              <a:defRPr/>
            </a:pPr>
            <a:endParaRPr lang="en-US" altLang="en-US" dirty="0" smtClean="0"/>
          </a:p>
          <a:p>
            <a:pPr algn="l" rtl="0" eaLnBrk="1" hangingPunct="1">
              <a:defRPr/>
            </a:pPr>
            <a:r>
              <a:rPr lang="en-US" altLang="en-US" dirty="0" smtClean="0"/>
              <a:t>(c-e) Other GPCRs of known structure, colored by secondary structure (top) and evolutionary conservation (bottom, cyan - lowest, maroon - highest. See color-code in figure). The conservation is calculated by the </a:t>
            </a:r>
            <a:r>
              <a:rPr lang="en-US" altLang="en-US" dirty="0" err="1" smtClean="0"/>
              <a:t>ConSurf</a:t>
            </a:r>
            <a:r>
              <a:rPr lang="en-US" altLang="en-US" dirty="0" smtClean="0"/>
              <a:t> web server (http://consurf.tau.ac.il) [384, 385]), and positioned the same as rhodopsin in b. (c) The β1-adrenergic receptor bound to the antagonist </a:t>
            </a:r>
            <a:r>
              <a:rPr lang="en-US" altLang="en-US" dirty="0" err="1" smtClean="0"/>
              <a:t>cyanopindolol</a:t>
            </a:r>
            <a:r>
              <a:rPr lang="en-US" altLang="en-US" dirty="0" smtClean="0"/>
              <a:t>. (PDB entry 2vt4). The structure contains several point mutations in the transmembrane region, as well as deletions in the C' region, which were made to increase its stability. (d) The β2-adrenergic receptor bound to the inverse agonist </a:t>
            </a:r>
            <a:r>
              <a:rPr lang="en-US" altLang="en-US" dirty="0" err="1" smtClean="0"/>
              <a:t>carazolol</a:t>
            </a:r>
            <a:r>
              <a:rPr lang="en-US" altLang="en-US" dirty="0" smtClean="0"/>
              <a:t> (PDB entry 2rh1). (e) The adenosine (A2A) receptor bound to the antagonist ZM241385 (PDB entry 3eml). </a:t>
            </a:r>
          </a:p>
        </p:txBody>
      </p:sp>
    </p:spTree>
    <p:extLst>
      <p:ext uri="{BB962C8B-B14F-4D97-AF65-F5344CB8AC3E}">
        <p14:creationId xmlns:p14="http://schemas.microsoft.com/office/powerpoint/2010/main" val="2421696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4E2CDC92-9EF5-4896-A8C1-4401711AA262}" type="slidenum">
              <a:rPr lang="en-US" altLang="en-US" smtClean="0">
                <a:solidFill>
                  <a:srgbClr val="000000"/>
                </a:solidFill>
                <a:ea typeface="Times New Roman (Hebrew)" panose="02020603050405020304" pitchFamily="18" charset="0"/>
                <a:cs typeface="Arial" panose="020B0604020202020204" pitchFamily="34" charset="0"/>
              </a:rPr>
              <a:pPr algn="l">
                <a:spcBef>
                  <a:spcPct val="0"/>
                </a:spcBef>
              </a:pPr>
              <a:t>16</a:t>
            </a:fld>
            <a:endParaRPr lang="en-US" altLang="en-US" smtClean="0">
              <a:solidFill>
                <a:srgbClr val="000000"/>
              </a:solidFill>
              <a:ea typeface="Times New Roman (Hebrew)" panose="02020603050405020304" pitchFamily="18" charset="0"/>
              <a:cs typeface="Arial" panose="020B0604020202020204" pitchFamily="34" charset="0"/>
            </a:endParaRPr>
          </a:p>
        </p:txBody>
      </p:sp>
      <p:sp>
        <p:nvSpPr>
          <p:cNvPr id="234499" name="Rectangle 1026"/>
          <p:cNvSpPr>
            <a:spLocks noGrp="1" noRot="1" noChangeAspect="1" noChangeArrowheads="1" noTextEdit="1"/>
          </p:cNvSpPr>
          <p:nvPr>
            <p:ph type="sldImg"/>
          </p:nvPr>
        </p:nvSpPr>
        <p:spPr>
          <a:ln/>
        </p:spPr>
      </p:sp>
      <p:sp>
        <p:nvSpPr>
          <p:cNvPr id="23450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smtClean="0"/>
              <a:t>(c-e) Other GPCRs of known structure, colored by secondary structure (top) and evolutionary conservation (bottom, cyan - lowest, maroon - highest. See color-code in figure). The conservation is calculated by the ConSurf web server (http://consurf.tau.ac.il) [384, 385]), and positioned the same as rhodopsin in b. (c) The β1-adrenergic receptor bound to the antagonist cyanopindolol. (PDB entry 2vt4). The structure contains several point mutations in the transmembrane region, as well as deletions in the C' region, which were made to increase its stability. (d) The β2-adrenergic receptor bound to the inverse agonist carazolol (PDB entry 2rh1). (e) The adenosine (A2A) receptor bound to the antagonist ZM241385 (PDB entry 3eml). </a:t>
            </a:r>
          </a:p>
        </p:txBody>
      </p:sp>
    </p:spTree>
    <p:extLst>
      <p:ext uri="{BB962C8B-B14F-4D97-AF65-F5344CB8AC3E}">
        <p14:creationId xmlns:p14="http://schemas.microsoft.com/office/powerpoint/2010/main" val="4158536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pPr>
            <a:r>
              <a:rPr lang="en-US" altLang="en-US" smtClean="0"/>
              <a:t>The classes are defined by phylogenetic analysis.</a:t>
            </a:r>
          </a:p>
          <a:p>
            <a:pPr marL="171450" indent="-171450" algn="l" rtl="0" eaLnBrk="1" hangingPunct="1">
              <a:buFontTx/>
              <a:buChar char="•"/>
            </a:pPr>
            <a:r>
              <a:rPr lang="en-US" altLang="en-US" smtClean="0"/>
              <a:t>Rhodopsin and the β-adrenergic receptors are the most studied GPCRs. This is because they were the first to be sequenced and cloned, and their 3-dimensional structures were also the first to be solved. Today, the PDB contains 178 GPCR structures that have been experimentally determined. These correspond to ~25 different receptors. </a:t>
            </a:r>
          </a:p>
          <a:p>
            <a:pPr marL="171450" indent="-171450" algn="l" rtl="0" eaLnBrk="1" hangingPunct="1">
              <a:buFontTx/>
              <a:buChar char="•"/>
            </a:pPr>
            <a:endParaRPr lang="en-US" altLang="en-US" smtClean="0"/>
          </a:p>
        </p:txBody>
      </p:sp>
      <p:sp>
        <p:nvSpPr>
          <p:cNvPr id="236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AD84F677-AE7F-498B-8CF0-8AB2FDEA24AE}" type="slidenum">
              <a:rPr lang="en-US" altLang="en-US" smtClean="0">
                <a:solidFill>
                  <a:srgbClr val="000000"/>
                </a:solidFill>
                <a:ea typeface="Times New Roman (Hebrew)" panose="02020603050405020304" pitchFamily="18" charset="0"/>
                <a:cs typeface="Arial" panose="020B0604020202020204" pitchFamily="34" charset="0"/>
              </a:rPr>
              <a:pPr algn="l">
                <a:spcBef>
                  <a:spcPct val="0"/>
                </a:spcBef>
              </a:pPr>
              <a:t>17</a:t>
            </a:fld>
            <a:endParaRPr lang="en-US" altLang="en-US" smtClean="0">
              <a:solidFill>
                <a:srgbClr val="000000"/>
              </a:solidFill>
              <a:ea typeface="Times New Roman (Hebrew)" panose="02020603050405020304" pitchFamily="18" charset="0"/>
              <a:cs typeface="Arial" panose="020B0604020202020204" pitchFamily="34" charset="0"/>
            </a:endParaRPr>
          </a:p>
        </p:txBody>
      </p:sp>
    </p:spTree>
    <p:extLst>
      <p:ext uri="{BB962C8B-B14F-4D97-AF65-F5344CB8AC3E}">
        <p14:creationId xmlns:p14="http://schemas.microsoft.com/office/powerpoint/2010/main" val="881407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a:ln/>
        </p:spPr>
      </p:sp>
      <p:sp>
        <p:nvSpPr>
          <p:cNvPr id="238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he-IL" altLang="en-US" smtClean="0"/>
          </a:p>
        </p:txBody>
      </p:sp>
      <p:sp>
        <p:nvSpPr>
          <p:cNvPr id="238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CDC8C7A0-855F-41B5-B358-6D33E0A68F6E}" type="slidenum">
              <a:rPr lang="en-US" altLang="en-US" smtClean="0">
                <a:solidFill>
                  <a:srgbClr val="000000"/>
                </a:solidFill>
                <a:ea typeface="Times New Roman (Hebrew)" panose="02020603050405020304" pitchFamily="18" charset="0"/>
                <a:cs typeface="Arial" panose="020B0604020202020204" pitchFamily="34" charset="0"/>
              </a:rPr>
              <a:pPr algn="l">
                <a:spcBef>
                  <a:spcPct val="0"/>
                </a:spcBef>
              </a:pPr>
              <a:t>18</a:t>
            </a:fld>
            <a:endParaRPr lang="en-US" altLang="en-US" smtClean="0">
              <a:solidFill>
                <a:srgbClr val="000000"/>
              </a:solidFill>
              <a:ea typeface="Times New Roman (Hebrew)" panose="02020603050405020304" pitchFamily="18" charset="0"/>
              <a:cs typeface="Arial" panose="020B0604020202020204" pitchFamily="34" charset="0"/>
            </a:endParaRPr>
          </a:p>
        </p:txBody>
      </p:sp>
    </p:spTree>
    <p:extLst>
      <p:ext uri="{BB962C8B-B14F-4D97-AF65-F5344CB8AC3E}">
        <p14:creationId xmlns:p14="http://schemas.microsoft.com/office/powerpoint/2010/main" val="23494468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E8F96F7F-27F6-4326-A63C-CA33B75E4CC4}" type="slidenum">
              <a:rPr lang="en-US" altLang="en-US" smtClean="0">
                <a:solidFill>
                  <a:srgbClr val="000000"/>
                </a:solidFill>
                <a:ea typeface="Times New Roman (Hebrew)" panose="02020603050405020304" pitchFamily="18" charset="0"/>
                <a:cs typeface="Arial" panose="020B0604020202020204" pitchFamily="34" charset="0"/>
              </a:rPr>
              <a:pPr algn="l">
                <a:spcBef>
                  <a:spcPct val="0"/>
                </a:spcBef>
              </a:pPr>
              <a:t>19</a:t>
            </a:fld>
            <a:endParaRPr lang="en-US" altLang="en-US" smtClean="0">
              <a:solidFill>
                <a:srgbClr val="000000"/>
              </a:solidFill>
              <a:ea typeface="Times New Roman (Hebrew)" panose="02020603050405020304" pitchFamily="18" charset="0"/>
              <a:cs typeface="Arial" panose="020B0604020202020204" pitchFamily="34" charset="0"/>
            </a:endParaRPr>
          </a:p>
        </p:txBody>
      </p:sp>
      <p:sp>
        <p:nvSpPr>
          <p:cNvPr id="250883" name="Rectangle 1026"/>
          <p:cNvSpPr>
            <a:spLocks noGrp="1" noRot="1" noChangeAspect="1" noChangeArrowheads="1" noTextEdit="1"/>
          </p:cNvSpPr>
          <p:nvPr>
            <p:ph type="sldImg"/>
          </p:nvPr>
        </p:nvSpPr>
        <p:spPr>
          <a:ln/>
        </p:spPr>
      </p:sp>
      <p:sp>
        <p:nvSpPr>
          <p:cNvPr id="23556" name="Rectangle 1027"/>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dirty="0" smtClean="0"/>
              <a:t>Another feature that may</a:t>
            </a:r>
            <a:r>
              <a:rPr lang="en-US" altLang="en-US" baseline="0" dirty="0" smtClean="0"/>
              <a:t> be different between the classes is the effect of dimerization/oligomerization: i</a:t>
            </a:r>
            <a:r>
              <a:rPr lang="en-US" altLang="en-US" dirty="0" smtClean="0"/>
              <a:t>n class </a:t>
            </a:r>
            <a:r>
              <a:rPr lang="en-US" altLang="en-US" dirty="0" smtClean="0"/>
              <a:t>A GPCRs both monomeric and homo-dimeric (or oligomeric) forms are active, and the role of dimerization/oligomerization is mostly regulatory (cooperativity, crosstalk). </a:t>
            </a:r>
          </a:p>
          <a:p>
            <a:pPr marL="171450" indent="-171450" algn="l" rtl="0" eaLnBrk="1" hangingPunct="1">
              <a:buFont typeface="Arial" panose="020B0604020202020204" pitchFamily="34" charset="0"/>
              <a:buChar char="•"/>
              <a:defRPr/>
            </a:pPr>
            <a:r>
              <a:rPr lang="en-US" altLang="en-US" dirty="0" smtClean="0"/>
              <a:t>In class C GPCRs only the hetero-dimer is active, and each chain may have a different role. For example, in the </a:t>
            </a:r>
            <a:r>
              <a:rPr lang="en-US" dirty="0" smtClean="0"/>
              <a:t>GABA</a:t>
            </a:r>
            <a:r>
              <a:rPr lang="en-US" baseline="-25000" dirty="0" smtClean="0"/>
              <a:t>B</a:t>
            </a:r>
            <a:r>
              <a:rPr lang="en-US" dirty="0" smtClean="0"/>
              <a:t> receptor one polypeptide chain binds the ligand whereas the other binds the G-protein </a:t>
            </a:r>
            <a:r>
              <a:rPr lang="en-US" baseline="30000" dirty="0" smtClean="0"/>
              <a:t>[393]</a:t>
            </a:r>
            <a:r>
              <a:rPr lang="en-US" dirty="0" smtClean="0"/>
              <a:t>, and is also needed for bringing the entire receptor to the cell surface.</a:t>
            </a:r>
          </a:p>
          <a:p>
            <a:pPr algn="l" rtl="0" eaLnBrk="1" hangingPunct="1">
              <a:defRPr/>
            </a:pPr>
            <a:endParaRPr lang="en-US" altLang="en-US" b="1" dirty="0" smtClean="0"/>
          </a:p>
          <a:p>
            <a:pPr algn="l" rtl="0" eaLnBrk="1" hangingPunct="1">
              <a:defRPr/>
            </a:pPr>
            <a:r>
              <a:rPr lang="en-US" altLang="en-US" b="1" dirty="0" smtClean="0"/>
              <a:t>Figure 7.35. A two-fold symmetric dimer formed by the μ-opioid receptor. </a:t>
            </a:r>
            <a:r>
              <a:rPr lang="en-US" altLang="en-US" dirty="0" smtClean="0"/>
              <a:t>The receptor (PDB entry 4dkl) is shown in a surface representation from the side (a) and top (extracellular) (b). Each monomer is colored differently. The two bound ligands (one in each monomer) are shown as spheres. The red and blue lines mark the predicted boundaries of the membrane (the OPM database [135]). The dimerization is mediated by a four-helix bundle motif, formed by TM5 and TM6 (shown as cylinders). On their opposite side TMs 5 and 6 line the ligand-binding sites, which may be related to the role of dimerization in regulating receptor activity. </a:t>
            </a:r>
          </a:p>
        </p:txBody>
      </p:sp>
    </p:spTree>
    <p:extLst>
      <p:ext uri="{BB962C8B-B14F-4D97-AF65-F5344CB8AC3E}">
        <p14:creationId xmlns:p14="http://schemas.microsoft.com/office/powerpoint/2010/main" val="3383055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527BD3AE-5478-405D-B5D1-1B6A908FEC2D}" type="slidenum">
              <a:rPr lang="en-US" altLang="en-US" smtClean="0">
                <a:solidFill>
                  <a:srgbClr val="000000"/>
                </a:solidFill>
                <a:ea typeface="Times New Roman (Hebrew)" panose="02020603050405020304" pitchFamily="18" charset="0"/>
                <a:cs typeface="Arial" panose="020B0604020202020204" pitchFamily="34" charset="0"/>
              </a:rPr>
              <a:pPr algn="l">
                <a:spcBef>
                  <a:spcPct val="0"/>
                </a:spcBef>
              </a:pPr>
              <a:t>20</a:t>
            </a:fld>
            <a:endParaRPr lang="en-US" altLang="en-US" smtClean="0">
              <a:solidFill>
                <a:srgbClr val="000000"/>
              </a:solidFill>
              <a:ea typeface="Times New Roman (Hebrew)" panose="02020603050405020304" pitchFamily="18" charset="0"/>
              <a:cs typeface="Arial" panose="020B0604020202020204" pitchFamily="34" charset="0"/>
            </a:endParaRPr>
          </a:p>
        </p:txBody>
      </p:sp>
      <p:sp>
        <p:nvSpPr>
          <p:cNvPr id="252931" name="Rectangle 1026"/>
          <p:cNvSpPr>
            <a:spLocks noGrp="1" noRot="1" noChangeAspect="1" noChangeArrowheads="1" noTextEdit="1"/>
          </p:cNvSpPr>
          <p:nvPr>
            <p:ph type="sldImg"/>
          </p:nvPr>
        </p:nvSpPr>
        <p:spPr>
          <a:ln/>
        </p:spPr>
      </p:sp>
      <p:sp>
        <p:nvSpPr>
          <p:cNvPr id="252932"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pPr>
            <a:endParaRPr lang="en-US" altLang="en-US" smtClean="0"/>
          </a:p>
        </p:txBody>
      </p:sp>
    </p:spTree>
    <p:extLst>
      <p:ext uri="{BB962C8B-B14F-4D97-AF65-F5344CB8AC3E}">
        <p14:creationId xmlns:p14="http://schemas.microsoft.com/office/powerpoint/2010/main" val="3564128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C79C9F08-79C9-42B0-91B8-C9B04868FBAE}" type="slidenum">
              <a:rPr lang="en-US" altLang="en-US" smtClean="0">
                <a:solidFill>
                  <a:srgbClr val="000000"/>
                </a:solidFill>
                <a:ea typeface="Times New Roman (Hebrew)" panose="02020603050405020304" pitchFamily="18" charset="0"/>
                <a:cs typeface="Arial" panose="020B0604020202020204" pitchFamily="34" charset="0"/>
              </a:rPr>
              <a:pPr algn="l">
                <a:spcBef>
                  <a:spcPct val="0"/>
                </a:spcBef>
              </a:pPr>
              <a:t>22</a:t>
            </a:fld>
            <a:endParaRPr lang="en-US" altLang="en-US" smtClean="0">
              <a:solidFill>
                <a:srgbClr val="000000"/>
              </a:solidFill>
              <a:ea typeface="Times New Roman (Hebrew)" panose="02020603050405020304" pitchFamily="18" charset="0"/>
              <a:cs typeface="Arial" panose="020B0604020202020204" pitchFamily="34" charset="0"/>
            </a:endParaRPr>
          </a:p>
        </p:txBody>
      </p:sp>
      <p:sp>
        <p:nvSpPr>
          <p:cNvPr id="256003"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dirty="0" smtClean="0"/>
              <a:t>This is to be expected, as the EC domain is the one facing the different ligands. </a:t>
            </a:r>
            <a:r>
              <a:rPr lang="en-US" dirty="0" smtClean="0"/>
              <a:t>ECL2 is particularly important in that sense, as it is the largest loop and can therefore assume different conformations:</a:t>
            </a:r>
          </a:p>
          <a:p>
            <a:pPr marL="171450" indent="-171450" algn="l" rtl="0" eaLnBrk="1" hangingPunct="1">
              <a:buFont typeface="Arial" panose="020B0604020202020204" pitchFamily="34" charset="0"/>
              <a:buChar char="•"/>
              <a:defRPr/>
            </a:pPr>
            <a:r>
              <a:rPr lang="en-US" altLang="en-US" b="1" dirty="0" smtClean="0"/>
              <a:t>Rhodopsin:</a:t>
            </a:r>
            <a:r>
              <a:rPr lang="en-US" altLang="en-US" dirty="0" smtClean="0"/>
              <a:t> ECL2 blocks entrance, because (1) ligand is light, therefore requires no entrance, (2) solvent access would hydrolyze the retinal-receptor bond.</a:t>
            </a:r>
          </a:p>
          <a:p>
            <a:pPr marL="171450" indent="-171450" algn="l" rtl="0" eaLnBrk="1" hangingPunct="1">
              <a:buFont typeface="Arial" panose="020B0604020202020204" pitchFamily="34" charset="0"/>
              <a:buChar char="•"/>
              <a:defRPr/>
            </a:pPr>
            <a:r>
              <a:rPr lang="el-GR" altLang="en-US" b="1" dirty="0" smtClean="0"/>
              <a:t>Β</a:t>
            </a:r>
            <a:r>
              <a:rPr lang="en-US" altLang="en-US" b="1" baseline="-25000" dirty="0" smtClean="0"/>
              <a:t>2</a:t>
            </a:r>
            <a:r>
              <a:rPr lang="en-US" altLang="en-US" b="1" dirty="0" smtClean="0"/>
              <a:t>-AR: </a:t>
            </a:r>
            <a:r>
              <a:rPr lang="en-US" altLang="en-US" dirty="0" smtClean="0"/>
              <a:t>the ECD is open and </a:t>
            </a:r>
            <a:r>
              <a:rPr lang="en-US" dirty="0" smtClean="0"/>
              <a:t>ECL2 forms a very short helix.</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b="1" dirty="0" smtClean="0"/>
              <a:t>A</a:t>
            </a:r>
            <a:r>
              <a:rPr lang="en-US" altLang="en-US" b="1" baseline="-25000" dirty="0" smtClean="0"/>
              <a:t>2A</a:t>
            </a:r>
            <a:r>
              <a:rPr lang="en-US" altLang="en-US" b="1" dirty="0" smtClean="0"/>
              <a:t> receptor: </a:t>
            </a:r>
            <a:r>
              <a:rPr lang="en-US" dirty="0" smtClean="0"/>
              <a:t>ECL2 lacks secondary structure (but still rigid due to S-S bonds) – allows ligand to bind externally.</a:t>
            </a:r>
            <a:endParaRPr lang="en-US" altLang="en-US" dirty="0" smtClean="0"/>
          </a:p>
          <a:p>
            <a:pPr marL="171450" indent="-171450" algn="l" rtl="0" eaLnBrk="1" hangingPunct="1">
              <a:buFont typeface="Arial" panose="020B0604020202020204" pitchFamily="34" charset="0"/>
              <a:buChar char="•"/>
              <a:defRPr/>
            </a:pPr>
            <a:endParaRPr lang="en-US" altLang="en-US" dirty="0" smtClean="0"/>
          </a:p>
          <a:p>
            <a:pPr algn="l" rtl="0" eaLnBrk="1" hangingPunct="1">
              <a:defRPr/>
            </a:pPr>
            <a:r>
              <a:rPr lang="en-US" sz="1200" b="1" kern="1200" dirty="0" smtClean="0">
                <a:solidFill>
                  <a:schemeClr val="tx1"/>
                </a:solidFill>
                <a:effectLst/>
                <a:latin typeface="Times New Roman" pitchFamily="18" charset="0"/>
                <a:ea typeface="+mn-ea"/>
                <a:cs typeface="Times New Roman" pitchFamily="18" charset="0"/>
              </a:rPr>
              <a:t>Figure 7.36. The extracellular regions of different class A GPCRs.</a:t>
            </a:r>
            <a:r>
              <a:rPr lang="en-US" sz="1200" kern="1200" dirty="0" smtClean="0">
                <a:solidFill>
                  <a:schemeClr val="tx1"/>
                </a:solidFill>
                <a:effectLst/>
                <a:latin typeface="Times New Roman" pitchFamily="18" charset="0"/>
                <a:ea typeface="+mn-ea"/>
                <a:cs typeface="Times New Roman" pitchFamily="18" charset="0"/>
              </a:rPr>
              <a:t> (a) Bovine rhodopsin (PDB entry 1hzx). The 1</a:t>
            </a:r>
            <a:r>
              <a:rPr lang="en-US" sz="1200" kern="1200" baseline="30000" dirty="0" smtClean="0">
                <a:solidFill>
                  <a:schemeClr val="tx1"/>
                </a:solidFill>
                <a:effectLst/>
                <a:latin typeface="Times New Roman" pitchFamily="18" charset="0"/>
                <a:ea typeface="+mn-ea"/>
                <a:cs typeface="Times New Roman" pitchFamily="18" charset="0"/>
              </a:rPr>
              <a:t>st</a:t>
            </a:r>
            <a:r>
              <a:rPr lang="en-US" sz="1200" kern="1200" dirty="0" smtClean="0">
                <a:solidFill>
                  <a:schemeClr val="tx1"/>
                </a:solidFill>
                <a:effectLst/>
                <a:latin typeface="Times New Roman" pitchFamily="18" charset="0"/>
                <a:ea typeface="+mn-ea"/>
                <a:cs typeface="Times New Roman" pitchFamily="18" charset="0"/>
              </a:rPr>
              <a:t>, 2</a:t>
            </a:r>
            <a:r>
              <a:rPr lang="en-US" sz="1200" kern="1200" baseline="30000" dirty="0" smtClean="0">
                <a:solidFill>
                  <a:schemeClr val="tx1"/>
                </a:solidFill>
                <a:effectLst/>
                <a:latin typeface="Times New Roman" pitchFamily="18" charset="0"/>
                <a:ea typeface="+mn-ea"/>
                <a:cs typeface="Times New Roman" pitchFamily="18" charset="0"/>
              </a:rPr>
              <a:t>nd</a:t>
            </a:r>
            <a:r>
              <a:rPr lang="en-US" sz="1200" kern="1200" dirty="0" smtClean="0">
                <a:solidFill>
                  <a:schemeClr val="tx1"/>
                </a:solidFill>
                <a:effectLst/>
                <a:latin typeface="Times New Roman" pitchFamily="18" charset="0"/>
                <a:ea typeface="+mn-ea"/>
                <a:cs typeface="Times New Roman" pitchFamily="18" charset="0"/>
              </a:rPr>
              <a:t> and 3</a:t>
            </a:r>
            <a:r>
              <a:rPr lang="en-US" sz="1200" kern="1200" baseline="30000" dirty="0" smtClean="0">
                <a:solidFill>
                  <a:schemeClr val="tx1"/>
                </a:solidFill>
                <a:effectLst/>
                <a:latin typeface="Times New Roman" pitchFamily="18" charset="0"/>
                <a:ea typeface="+mn-ea"/>
                <a:cs typeface="Times New Roman" pitchFamily="18" charset="0"/>
              </a:rPr>
              <a:t>rd</a:t>
            </a:r>
            <a:r>
              <a:rPr lang="en-US" sz="1200" kern="1200" dirty="0" smtClean="0">
                <a:solidFill>
                  <a:schemeClr val="tx1"/>
                </a:solidFill>
                <a:effectLst/>
                <a:latin typeface="Times New Roman" pitchFamily="18" charset="0"/>
                <a:ea typeface="+mn-ea"/>
                <a:cs typeface="Times New Roman" pitchFamily="18" charset="0"/>
              </a:rPr>
              <a:t> extracellular loops are in blue, orange, and red (respectively), whereas the </a:t>
            </a:r>
            <a:r>
              <a:rPr lang="en-US" sz="1200" i="1" kern="1200" dirty="0" smtClean="0">
                <a:solidFill>
                  <a:schemeClr val="tx1"/>
                </a:solidFill>
                <a:effectLst/>
                <a:latin typeface="Times New Roman" pitchFamily="18" charset="0"/>
                <a:ea typeface="+mn-ea"/>
                <a:cs typeface="Times New Roman" pitchFamily="18" charset="0"/>
              </a:rPr>
              <a:t>N</a:t>
            </a:r>
            <a:r>
              <a:rPr lang="en-US" sz="1200" kern="1200" dirty="0" smtClean="0">
                <a:solidFill>
                  <a:schemeClr val="tx1"/>
                </a:solidFill>
                <a:effectLst/>
                <a:latin typeface="Times New Roman" pitchFamily="18" charset="0"/>
                <a:ea typeface="+mn-ea"/>
                <a:cs typeface="Times New Roman" pitchFamily="18" charset="0"/>
              </a:rPr>
              <a:t>-terminus is in green (the loop numbers are also noted in the image). The retinal cofactor is presented as magenta spheres, within the transmembrane region (in grey). (b) Human β</a:t>
            </a:r>
            <a:r>
              <a:rPr lang="en-US" sz="1200" kern="1200" baseline="-25000" dirty="0" smtClean="0">
                <a:solidFill>
                  <a:schemeClr val="tx1"/>
                </a:solidFill>
                <a:effectLst/>
                <a:latin typeface="Times New Roman" pitchFamily="18" charset="0"/>
                <a:ea typeface="+mn-ea"/>
                <a:cs typeface="Times New Roman" pitchFamily="18" charset="0"/>
              </a:rPr>
              <a:t>2</a:t>
            </a:r>
            <a:r>
              <a:rPr lang="en-US" sz="1200" kern="1200" dirty="0" smtClean="0">
                <a:solidFill>
                  <a:schemeClr val="tx1"/>
                </a:solidFill>
                <a:effectLst/>
                <a:latin typeface="Times New Roman" pitchFamily="18" charset="0"/>
                <a:ea typeface="+mn-ea"/>
                <a:cs typeface="Times New Roman" pitchFamily="18" charset="0"/>
              </a:rPr>
              <a:t>-adrenergic receptor (PDB entry 2rh1). The ligand, </a:t>
            </a:r>
            <a:r>
              <a:rPr lang="en-US" sz="1200" kern="1200" dirty="0" err="1" smtClean="0">
                <a:solidFill>
                  <a:schemeClr val="tx1"/>
                </a:solidFill>
                <a:effectLst/>
                <a:latin typeface="Times New Roman" pitchFamily="18" charset="0"/>
                <a:ea typeface="+mn-ea"/>
                <a:cs typeface="Times New Roman" pitchFamily="18" charset="0"/>
              </a:rPr>
              <a:t>carazolol</a:t>
            </a:r>
            <a:r>
              <a:rPr lang="en-US" sz="1200" kern="1200" dirty="0" smtClean="0">
                <a:solidFill>
                  <a:schemeClr val="tx1"/>
                </a:solidFill>
                <a:effectLst/>
                <a:latin typeface="Times New Roman" pitchFamily="18" charset="0"/>
                <a:ea typeface="+mn-ea"/>
                <a:cs typeface="Times New Roman" pitchFamily="18" charset="0"/>
              </a:rPr>
              <a:t>, is presented as magenta spheres. (c) Human adenosine (A</a:t>
            </a:r>
            <a:r>
              <a:rPr lang="en-US" sz="1200" kern="1200" baseline="-25000" dirty="0" smtClean="0">
                <a:solidFill>
                  <a:schemeClr val="tx1"/>
                </a:solidFill>
                <a:effectLst/>
                <a:latin typeface="Times New Roman" pitchFamily="18" charset="0"/>
                <a:ea typeface="+mn-ea"/>
                <a:cs typeface="Times New Roman" pitchFamily="18" charset="0"/>
              </a:rPr>
              <a:t>2A</a:t>
            </a:r>
            <a:r>
              <a:rPr lang="en-US" sz="1200" kern="1200" dirty="0" smtClean="0">
                <a:solidFill>
                  <a:schemeClr val="tx1"/>
                </a:solidFill>
                <a:effectLst/>
                <a:latin typeface="Times New Roman" pitchFamily="18" charset="0"/>
                <a:ea typeface="+mn-ea"/>
                <a:cs typeface="Times New Roman" pitchFamily="18" charset="0"/>
              </a:rPr>
              <a:t>) receptor (PDB entry 3eml). Sulfur atoms of loop-related disulfide bonds are shown as small cyan spheres, and the ligand as magenta spheres. </a:t>
            </a:r>
            <a:endParaRPr lang="en-US" altLang="en-US" dirty="0" smtClean="0"/>
          </a:p>
        </p:txBody>
      </p:sp>
    </p:spTree>
    <p:extLst>
      <p:ext uri="{BB962C8B-B14F-4D97-AF65-F5344CB8AC3E}">
        <p14:creationId xmlns:p14="http://schemas.microsoft.com/office/powerpoint/2010/main" val="3277814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BF613766-6EEF-4768-A566-4972BE712341}" type="slidenum">
              <a:rPr lang="en-US" altLang="en-US" smtClean="0">
                <a:solidFill>
                  <a:srgbClr val="000000"/>
                </a:solidFill>
                <a:ea typeface="Times New Roman (Hebrew)" panose="02020603050405020304" pitchFamily="18" charset="0"/>
                <a:cs typeface="Arial" panose="020B0604020202020204" pitchFamily="34" charset="0"/>
              </a:rPr>
              <a:pPr algn="l">
                <a:spcBef>
                  <a:spcPct val="0"/>
                </a:spcBef>
              </a:pPr>
              <a:t>23</a:t>
            </a:fld>
            <a:endParaRPr lang="en-US" altLang="en-US" smtClean="0">
              <a:solidFill>
                <a:srgbClr val="000000"/>
              </a:solidFill>
              <a:ea typeface="Times New Roman (Hebrew)" panose="02020603050405020304" pitchFamily="18" charset="0"/>
              <a:cs typeface="Arial" panose="020B0604020202020204" pitchFamily="34" charset="0"/>
            </a:endParaRPr>
          </a:p>
        </p:txBody>
      </p:sp>
      <p:sp>
        <p:nvSpPr>
          <p:cNvPr id="258051"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b="1" dirty="0" err="1" smtClean="0"/>
              <a:t>Neurotensin</a:t>
            </a:r>
            <a:r>
              <a:rPr lang="en-US" b="1" dirty="0" smtClean="0"/>
              <a:t> receptor: </a:t>
            </a:r>
            <a:r>
              <a:rPr lang="en-US" dirty="0" smtClean="0"/>
              <a:t>The ECD is open with ECL2 forming a hairpin structure – allows binding of 13-mer peptide ligand.</a:t>
            </a:r>
          </a:p>
          <a:p>
            <a:pPr marL="171450" indent="-171450" algn="l" rtl="0" eaLnBrk="1" hangingPunct="1">
              <a:buFont typeface="Arial" panose="020B0604020202020204" pitchFamily="34" charset="0"/>
              <a:buChar char="•"/>
              <a:defRPr/>
            </a:pPr>
            <a:r>
              <a:rPr lang="en-US" sz="1200" b="1" kern="1200" dirty="0" smtClean="0">
                <a:solidFill>
                  <a:schemeClr val="tx1"/>
                </a:solidFill>
                <a:effectLst/>
                <a:latin typeface="Times New Roman" pitchFamily="18" charset="0"/>
                <a:ea typeface="+mn-ea"/>
                <a:cs typeface="Times New Roman" pitchFamily="18" charset="0"/>
              </a:rPr>
              <a:t>Sphingosine 1-phosphate receptor:</a:t>
            </a:r>
            <a:r>
              <a:rPr lang="en-US" sz="1200" b="0" kern="1200" baseline="0" dirty="0" smtClean="0">
                <a:solidFill>
                  <a:schemeClr val="tx1"/>
                </a:solidFill>
                <a:effectLst/>
                <a:latin typeface="Times New Roman" pitchFamily="18" charset="0"/>
                <a:ea typeface="+mn-ea"/>
                <a:cs typeface="Times New Roman" pitchFamily="18" charset="0"/>
              </a:rPr>
              <a:t> </a:t>
            </a:r>
            <a:r>
              <a:rPr lang="en-US" sz="1200" kern="1200" dirty="0" smtClean="0">
                <a:solidFill>
                  <a:schemeClr val="tx1"/>
                </a:solidFill>
                <a:effectLst/>
                <a:latin typeface="Times New Roman" pitchFamily="18" charset="0"/>
                <a:ea typeface="+mn-ea"/>
                <a:cs typeface="Times New Roman" pitchFamily="18" charset="0"/>
              </a:rPr>
              <a:t>The ECD is capped by the </a:t>
            </a:r>
            <a:r>
              <a:rPr lang="en-US" sz="1200" i="1" kern="1200" dirty="0" smtClean="0">
                <a:solidFill>
                  <a:schemeClr val="tx1"/>
                </a:solidFill>
                <a:effectLst/>
                <a:latin typeface="Times New Roman" pitchFamily="18" charset="0"/>
                <a:ea typeface="+mn-ea"/>
                <a:cs typeface="Times New Roman" pitchFamily="18" charset="0"/>
              </a:rPr>
              <a:t>N’</a:t>
            </a:r>
            <a:r>
              <a:rPr lang="en-US" sz="1200" kern="1200" dirty="0" smtClean="0">
                <a:solidFill>
                  <a:schemeClr val="tx1"/>
                </a:solidFill>
                <a:effectLst/>
                <a:latin typeface="Times New Roman" pitchFamily="18" charset="0"/>
                <a:ea typeface="+mn-ea"/>
                <a:cs typeface="Times New Roman" pitchFamily="18" charset="0"/>
              </a:rPr>
              <a:t> (as a helix) and ECL1</a:t>
            </a:r>
            <a:r>
              <a:rPr lang="en-US" sz="1200" kern="1200" baseline="0" dirty="0" smtClean="0">
                <a:solidFill>
                  <a:schemeClr val="tx1"/>
                </a:solidFill>
                <a:effectLst/>
                <a:latin typeface="Times New Roman" pitchFamily="18" charset="0"/>
                <a:ea typeface="+mn-ea"/>
                <a:cs typeface="Times New Roman" pitchFamily="18" charset="0"/>
              </a:rPr>
              <a:t> (</a:t>
            </a:r>
            <a:r>
              <a:rPr lang="en-US" sz="1200" kern="1200" dirty="0" smtClean="0">
                <a:solidFill>
                  <a:schemeClr val="tx1"/>
                </a:solidFill>
                <a:effectLst/>
                <a:latin typeface="Times New Roman" pitchFamily="18" charset="0"/>
                <a:ea typeface="+mn-ea"/>
                <a:cs typeface="Times New Roman" pitchFamily="18" charset="0"/>
              </a:rPr>
              <a:t>block the entrance of the ligand). The highly hydrophobic ligands are thought to enter through the membrane.</a:t>
            </a:r>
            <a:r>
              <a:rPr lang="en-US" dirty="0" smtClean="0"/>
              <a:t> </a:t>
            </a:r>
            <a:endParaRPr lang="en-US" altLang="en-US" dirty="0" smtClean="0"/>
          </a:p>
          <a:p>
            <a:pPr marL="171450" indent="-171450" algn="l" rtl="0" eaLnBrk="1" hangingPunct="1">
              <a:buFont typeface="Arial" panose="020B0604020202020204" pitchFamily="34" charset="0"/>
              <a:buChar char="•"/>
              <a:defRPr/>
            </a:pPr>
            <a:endParaRPr lang="en-US" altLang="en-US" dirty="0" smtClean="0"/>
          </a:p>
          <a:p>
            <a:pPr algn="l" rtl="0" eaLnBrk="1" hangingPunct="1">
              <a:defRPr/>
            </a:pPr>
            <a:r>
              <a:rPr lang="en-US" sz="1200" kern="1200" dirty="0" smtClean="0">
                <a:solidFill>
                  <a:schemeClr val="tx1"/>
                </a:solidFill>
                <a:effectLst/>
                <a:latin typeface="Times New Roman" pitchFamily="18" charset="0"/>
                <a:ea typeface="+mn-ea"/>
                <a:cs typeface="Times New Roman" pitchFamily="18" charset="0"/>
              </a:rPr>
              <a:t>(d) Rat </a:t>
            </a:r>
            <a:r>
              <a:rPr lang="en-US" sz="1200" kern="1200" dirty="0" err="1" smtClean="0">
                <a:solidFill>
                  <a:schemeClr val="tx1"/>
                </a:solidFill>
                <a:effectLst/>
                <a:latin typeface="Times New Roman" pitchFamily="18" charset="0"/>
                <a:ea typeface="+mn-ea"/>
                <a:cs typeface="Times New Roman" pitchFamily="18" charset="0"/>
              </a:rPr>
              <a:t>neurotensin</a:t>
            </a:r>
            <a:r>
              <a:rPr lang="en-US" sz="1200" kern="1200" dirty="0" smtClean="0">
                <a:solidFill>
                  <a:schemeClr val="tx1"/>
                </a:solidFill>
                <a:effectLst/>
                <a:latin typeface="Times New Roman" pitchFamily="18" charset="0"/>
                <a:ea typeface="+mn-ea"/>
                <a:cs typeface="Times New Roman" pitchFamily="18" charset="0"/>
              </a:rPr>
              <a:t> receptor (PDB entry 4xee). (e) Human sphingosine 1-phosphate receptor (PDB entry 3v2w). </a:t>
            </a:r>
            <a:endParaRPr lang="en-US" altLang="en-US" dirty="0" smtClean="0"/>
          </a:p>
          <a:p>
            <a:pPr algn="l" rtl="0" eaLnBrk="1" hangingPunct="1">
              <a:defRPr/>
            </a:pPr>
            <a:endParaRPr lang="en-US" altLang="en-US" dirty="0" smtClean="0"/>
          </a:p>
        </p:txBody>
      </p:sp>
    </p:spTree>
    <p:extLst>
      <p:ext uri="{BB962C8B-B14F-4D97-AF65-F5344CB8AC3E}">
        <p14:creationId xmlns:p14="http://schemas.microsoft.com/office/powerpoint/2010/main" val="3832295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D1BB881E-0192-4DC5-90CE-26EC42314CB5}" type="slidenum">
              <a:rPr lang="en-US" altLang="en-US" smtClean="0">
                <a:solidFill>
                  <a:srgbClr val="000000"/>
                </a:solidFill>
                <a:ea typeface="Times New Roman (Hebrew)" panose="02020603050405020304" pitchFamily="18" charset="0"/>
                <a:cs typeface="Arial" panose="020B0604020202020204" pitchFamily="34" charset="0"/>
              </a:rPr>
              <a:pPr algn="l">
                <a:spcBef>
                  <a:spcPct val="0"/>
                </a:spcBef>
              </a:pPr>
              <a:t>5</a:t>
            </a:fld>
            <a:endParaRPr lang="en-US" altLang="en-US" smtClean="0">
              <a:solidFill>
                <a:srgbClr val="000000"/>
              </a:solidFill>
              <a:ea typeface="Times New Roman (Hebrew)" panose="02020603050405020304" pitchFamily="18" charset="0"/>
              <a:cs typeface="Arial" panose="020B0604020202020204" pitchFamily="34" charset="0"/>
            </a:endParaRPr>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pPr>
            <a:r>
              <a:rPr lang="en-US" altLang="en-US" smtClean="0"/>
              <a:t>GPCRs seem to be missing in plants, although this matter is controversial. G-proteins do exist in plants, but it has been claimed that they are activated by receptor-like kinases (RLKs) rather than by GPCRs.</a:t>
            </a:r>
          </a:p>
          <a:p>
            <a:pPr marL="171450" indent="-171450" algn="l" rtl="0" eaLnBrk="1" hangingPunct="1">
              <a:buFontTx/>
              <a:buChar char="•"/>
            </a:pPr>
            <a:r>
              <a:rPr lang="en-US" altLang="en-US" smtClean="0"/>
              <a:t>GPCRs are involved in diseases like hypertension, congestive heart failure, stroke, cancer, thyroid dysfunction, congenital bowel obstruction, abnormal bone development, night blindness, and neonatal hyperparathyroidism. Their involvement may result from being either inactive or overactive. For example, overactive GPCRs may affect the formation and spreading of tumors by trans-activating cancer-related receptors like epidermal growth factor receptor (EGFR), and by promoting cells migration during metastasis. </a:t>
            </a:r>
            <a:endParaRPr lang="he-IL" altLang="en-US" smtClean="0"/>
          </a:p>
        </p:txBody>
      </p:sp>
    </p:spTree>
    <p:extLst>
      <p:ext uri="{BB962C8B-B14F-4D97-AF65-F5344CB8AC3E}">
        <p14:creationId xmlns:p14="http://schemas.microsoft.com/office/powerpoint/2010/main" val="1897323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EF5004B3-3182-483B-9AB3-EBD956653F0D}" type="slidenum">
              <a:rPr lang="en-US" altLang="en-US" smtClean="0">
                <a:solidFill>
                  <a:srgbClr val="000000"/>
                </a:solidFill>
                <a:ea typeface="Times New Roman (Hebrew)" panose="02020603050405020304" pitchFamily="18" charset="0"/>
                <a:cs typeface="Arial" panose="020B0604020202020204" pitchFamily="34" charset="0"/>
              </a:rPr>
              <a:pPr algn="l">
                <a:spcBef>
                  <a:spcPct val="0"/>
                </a:spcBef>
              </a:pPr>
              <a:t>25</a:t>
            </a:fld>
            <a:endParaRPr lang="en-US" altLang="en-US" smtClean="0">
              <a:solidFill>
                <a:srgbClr val="000000"/>
              </a:solidFill>
              <a:ea typeface="Times New Roman (Hebrew)" panose="02020603050405020304" pitchFamily="18" charset="0"/>
              <a:cs typeface="Arial" panose="020B0604020202020204" pitchFamily="34" charset="0"/>
            </a:endParaRPr>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7.37. Stabilization of helical kink by hydrogen bond.</a:t>
            </a:r>
            <a:r>
              <a:rPr lang="en-US" sz="1200" kern="1200" dirty="0" smtClean="0">
                <a:solidFill>
                  <a:schemeClr val="tx1"/>
                </a:solidFill>
                <a:effectLst/>
                <a:latin typeface="Times New Roman" pitchFamily="18" charset="0"/>
                <a:ea typeface="+mn-ea"/>
                <a:cs typeface="Times New Roman" pitchFamily="18" charset="0"/>
              </a:rPr>
              <a:t> TM7 of the β</a:t>
            </a:r>
            <a:r>
              <a:rPr lang="en-US" sz="1200" kern="1200" baseline="-25000" dirty="0" smtClean="0">
                <a:solidFill>
                  <a:schemeClr val="tx1"/>
                </a:solidFill>
                <a:effectLst/>
                <a:latin typeface="Times New Roman" pitchFamily="18" charset="0"/>
                <a:ea typeface="+mn-ea"/>
                <a:cs typeface="Times New Roman" pitchFamily="18" charset="0"/>
              </a:rPr>
              <a:t>2</a:t>
            </a:r>
            <a:r>
              <a:rPr lang="en-US" sz="1200" kern="1200" dirty="0" smtClean="0">
                <a:solidFill>
                  <a:schemeClr val="tx1"/>
                </a:solidFill>
                <a:effectLst/>
                <a:latin typeface="Times New Roman" pitchFamily="18" charset="0"/>
                <a:ea typeface="+mn-ea"/>
                <a:cs typeface="Times New Roman" pitchFamily="18" charset="0"/>
              </a:rPr>
              <a:t>-adrenergic receptor is shown as a red ribbon. The kink of the helix is seen clearly. The proline residue that induces the kink is presented as sticks. The kink breaks the backbone hydrogen bond involving the carbonyl oxygen of Ser336. However, the latter is stabilized by Asn59 of TM1 (blue ribbon), which hydrogen-bonds to Ser336 (dotted black line). </a:t>
            </a:r>
            <a:endParaRPr lang="en-US" altLang="en-US" dirty="0" smtClean="0"/>
          </a:p>
        </p:txBody>
      </p:sp>
    </p:spTree>
    <p:extLst>
      <p:ext uri="{BB962C8B-B14F-4D97-AF65-F5344CB8AC3E}">
        <p14:creationId xmlns:p14="http://schemas.microsoft.com/office/powerpoint/2010/main" val="1375826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F0810337-F69C-4E0A-B32D-CB5001B8E9CF}"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26</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7.38. Cholesterol binding to the β</a:t>
            </a:r>
            <a:r>
              <a:rPr lang="en-US" sz="1200" b="1" kern="1200" baseline="-25000" dirty="0" smtClean="0">
                <a:solidFill>
                  <a:schemeClr val="tx1"/>
                </a:solidFill>
                <a:effectLst/>
                <a:latin typeface="Times New Roman" pitchFamily="18" charset="0"/>
                <a:ea typeface="+mn-ea"/>
                <a:cs typeface="Times New Roman" pitchFamily="18" charset="0"/>
              </a:rPr>
              <a:t>2</a:t>
            </a:r>
            <a:r>
              <a:rPr lang="en-US" sz="1200" b="1" kern="1200" dirty="0" smtClean="0">
                <a:solidFill>
                  <a:schemeClr val="tx1"/>
                </a:solidFill>
                <a:effectLst/>
                <a:latin typeface="Times New Roman" pitchFamily="18" charset="0"/>
                <a:ea typeface="+mn-ea"/>
                <a:cs typeface="Times New Roman" pitchFamily="18" charset="0"/>
              </a:rPr>
              <a:t>-adrenergic receptor (PDB entry 3d4s).</a:t>
            </a:r>
            <a:r>
              <a:rPr lang="en-US" sz="1200" kern="1200" dirty="0" smtClean="0">
                <a:solidFill>
                  <a:schemeClr val="tx1"/>
                </a:solidFill>
                <a:effectLst/>
                <a:latin typeface="Times New Roman" pitchFamily="18" charset="0"/>
                <a:ea typeface="+mn-ea"/>
                <a:cs typeface="Times New Roman" pitchFamily="18" charset="0"/>
              </a:rPr>
              <a:t> The cholesterol molecules are shown as sticks (colored by atom type), whereas the receptor is represented as ribbons, colored according to evolutionary conservation level (cyan - lowest, maroon - highest; see color code in figure). The conservation levels are calculated using </a:t>
            </a:r>
            <a:r>
              <a:rPr lang="en-US" sz="1200" kern="1200" dirty="0" err="1" smtClean="0">
                <a:solidFill>
                  <a:schemeClr val="tx1"/>
                </a:solidFill>
                <a:effectLst/>
                <a:latin typeface="Times New Roman" pitchFamily="18" charset="0"/>
                <a:ea typeface="+mn-ea"/>
                <a:cs typeface="Times New Roman" pitchFamily="18" charset="0"/>
              </a:rPr>
              <a:t>ConSurf</a:t>
            </a:r>
            <a:r>
              <a:rPr lang="en-US" sz="1200" kern="1200" dirty="0" smtClean="0">
                <a:solidFill>
                  <a:schemeClr val="tx1"/>
                </a:solidFill>
                <a:effectLst/>
                <a:latin typeface="Times New Roman" pitchFamily="18" charset="0"/>
                <a:ea typeface="+mn-ea"/>
                <a:cs typeface="Times New Roman" pitchFamily="18" charset="0"/>
              </a:rPr>
              <a:t> (http://consurf.tau.ac.il) </a:t>
            </a:r>
            <a:r>
              <a:rPr lang="en-US" sz="1200" kern="1200" baseline="30000" dirty="0" smtClean="0">
                <a:solidFill>
                  <a:schemeClr val="tx1"/>
                </a:solidFill>
                <a:effectLst/>
                <a:latin typeface="Times New Roman" pitchFamily="18" charset="0"/>
                <a:ea typeface="+mn-ea"/>
                <a:cs typeface="Times New Roman" pitchFamily="18" charset="0"/>
              </a:rPr>
              <a:t>[386, 387]</a:t>
            </a:r>
            <a:r>
              <a:rPr lang="en-US" sz="1200" kern="1200" dirty="0" smtClean="0">
                <a:solidFill>
                  <a:schemeClr val="tx1"/>
                </a:solidFill>
                <a:effectLst/>
                <a:latin typeface="Times New Roman" pitchFamily="18" charset="0"/>
                <a:ea typeface="+mn-ea"/>
                <a:cs typeface="Times New Roman" pitchFamily="18" charset="0"/>
              </a:rPr>
              <a:t>. The evolutionarily conserved residues Trp-158, Ile-154 and Ser-74 are shown as sticks. These residues are adjacent to the site of many therapeutic agents that act on class A GPCRs </a:t>
            </a:r>
            <a:r>
              <a:rPr lang="en-US" sz="1200" kern="1200" baseline="30000" dirty="0" smtClean="0">
                <a:solidFill>
                  <a:schemeClr val="tx1"/>
                </a:solidFill>
                <a:effectLst/>
                <a:latin typeface="Times New Roman" pitchFamily="18" charset="0"/>
                <a:ea typeface="+mn-ea"/>
                <a:cs typeface="Times New Roman" pitchFamily="18" charset="0"/>
              </a:rPr>
              <a:t>[407]</a:t>
            </a:r>
            <a:r>
              <a:rPr lang="en-US" sz="1200" kern="1200" dirty="0" smtClean="0">
                <a:solidFill>
                  <a:schemeClr val="tx1"/>
                </a:solidFill>
                <a:effectLst/>
                <a:latin typeface="Times New Roman" pitchFamily="18" charset="0"/>
                <a:ea typeface="+mn-ea"/>
                <a:cs typeface="Times New Roman" pitchFamily="18" charset="0"/>
              </a:rPr>
              <a:t>, and their location is an attractive target for future drugs. </a:t>
            </a:r>
            <a:endParaRPr lang="en-US" altLang="en-US" dirty="0" smtClean="0"/>
          </a:p>
        </p:txBody>
      </p:sp>
    </p:spTree>
    <p:extLst>
      <p:ext uri="{BB962C8B-B14F-4D97-AF65-F5344CB8AC3E}">
        <p14:creationId xmlns:p14="http://schemas.microsoft.com/office/powerpoint/2010/main" val="32993313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1B4A231A-193F-470E-988F-385425ACF89A}"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27</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65219"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dirty="0" smtClean="0"/>
              <a:t>The ligands of all class A GPCRs interact with both the transmembrane and EC domains, but the position of the binding pocket varies significantly in the different receptors.</a:t>
            </a:r>
          </a:p>
          <a:p>
            <a:pPr marL="171450" indent="-171450" algn="l" rtl="0" eaLnBrk="1" hangingPunct="1">
              <a:buFont typeface="Arial" panose="020B0604020202020204" pitchFamily="34" charset="0"/>
              <a:buChar char="•"/>
              <a:defRPr/>
            </a:pPr>
            <a:r>
              <a:rPr lang="en-US" dirty="0" smtClean="0"/>
              <a:t> In rhodopsin, the retinal is in physical proximity with </a:t>
            </a:r>
            <a:r>
              <a:rPr lang="en-US" b="1" dirty="0" smtClean="0"/>
              <a:t>Trp-265</a:t>
            </a:r>
            <a:r>
              <a:rPr lang="en-US" dirty="0" smtClean="0"/>
              <a:t>, which is part of the conserved </a:t>
            </a:r>
            <a:r>
              <a:rPr lang="en-US" b="1" i="1" dirty="0" err="1" smtClean="0"/>
              <a:t>CWxP</a:t>
            </a:r>
            <a:r>
              <a:rPr lang="en-US" b="1" i="1" dirty="0" smtClean="0"/>
              <a:t> motif</a:t>
            </a:r>
            <a:r>
              <a:rPr lang="en-US" dirty="0" smtClean="0"/>
              <a:t> , and serves as a ‘</a:t>
            </a:r>
            <a:r>
              <a:rPr lang="en-US" b="1" i="1" dirty="0" smtClean="0"/>
              <a:t>transmission switch</a:t>
            </a:r>
            <a:r>
              <a:rPr lang="en-US" dirty="0" smtClean="0"/>
              <a:t>’ that propagates the signal to the intracellular region upon activation.</a:t>
            </a:r>
          </a:p>
          <a:p>
            <a:pPr marL="171450" indent="-171450" algn="l" rtl="0" eaLnBrk="1" hangingPunct="1">
              <a:buFont typeface="Arial" panose="020B0604020202020204" pitchFamily="34" charset="0"/>
              <a:buChar char="•"/>
              <a:defRPr/>
            </a:pPr>
            <a:endParaRPr lang="en-US" altLang="en-US" dirty="0" smtClean="0"/>
          </a:p>
          <a:p>
            <a:pPr algn="l" rtl="0" eaLnBrk="1" hangingPunct="1">
              <a:defRPr/>
            </a:pPr>
            <a:r>
              <a:rPr lang="en-US" sz="1200" b="1" kern="1200" dirty="0" smtClean="0">
                <a:solidFill>
                  <a:schemeClr val="tx1"/>
                </a:solidFill>
                <a:effectLst/>
                <a:latin typeface="Times New Roman" pitchFamily="18" charset="0"/>
                <a:ea typeface="+mn-ea"/>
                <a:cs typeface="Times New Roman" pitchFamily="18" charset="0"/>
              </a:rPr>
              <a:t>Figure 7.39. Ligand-binding sites in class A GPCRs.</a:t>
            </a:r>
            <a:r>
              <a:rPr lang="en-US" sz="1200" kern="1200" dirty="0" smtClean="0">
                <a:solidFill>
                  <a:schemeClr val="tx1"/>
                </a:solidFill>
                <a:effectLst/>
                <a:latin typeface="Times New Roman" pitchFamily="18" charset="0"/>
                <a:ea typeface="+mn-ea"/>
                <a:cs typeface="Times New Roman" pitchFamily="18" charset="0"/>
              </a:rPr>
              <a:t> (a) The sites of rhodopsin, the β</a:t>
            </a:r>
            <a:r>
              <a:rPr lang="en-US" sz="1200" kern="1200" baseline="-25000" dirty="0" smtClean="0">
                <a:solidFill>
                  <a:schemeClr val="tx1"/>
                </a:solidFill>
                <a:effectLst/>
                <a:latin typeface="Times New Roman" pitchFamily="18" charset="0"/>
                <a:ea typeface="+mn-ea"/>
                <a:cs typeface="Times New Roman" pitchFamily="18" charset="0"/>
              </a:rPr>
              <a:t>2</a:t>
            </a:r>
            <a:r>
              <a:rPr lang="en-US" sz="1200" kern="1200" dirty="0" smtClean="0">
                <a:solidFill>
                  <a:schemeClr val="tx1"/>
                </a:solidFill>
                <a:effectLst/>
                <a:latin typeface="Times New Roman" pitchFamily="18" charset="0"/>
                <a:ea typeface="+mn-ea"/>
                <a:cs typeface="Times New Roman" pitchFamily="18" charset="0"/>
              </a:rPr>
              <a:t>-adrenergic receptor, and the A</a:t>
            </a:r>
            <a:r>
              <a:rPr lang="en-US" sz="1200" kern="1200" baseline="-25000" dirty="0" smtClean="0">
                <a:solidFill>
                  <a:schemeClr val="tx1"/>
                </a:solidFill>
                <a:effectLst/>
                <a:latin typeface="Times New Roman" pitchFamily="18" charset="0"/>
                <a:ea typeface="+mn-ea"/>
                <a:cs typeface="Times New Roman" pitchFamily="18" charset="0"/>
              </a:rPr>
              <a:t>2A</a:t>
            </a:r>
            <a:r>
              <a:rPr lang="en-US" sz="1200" kern="1200" dirty="0" smtClean="0">
                <a:solidFill>
                  <a:schemeClr val="tx1"/>
                </a:solidFill>
                <a:effectLst/>
                <a:latin typeface="Times New Roman" pitchFamily="18" charset="0"/>
                <a:ea typeface="+mn-ea"/>
                <a:cs typeface="Times New Roman" pitchFamily="18" charset="0"/>
              </a:rPr>
              <a:t> receptors are represented by their respective ligands, as blue, red, and green sticks. Rhodopsin's Trp-265 is shown in magenta. For clarity, only rhodopsin's helices are shown, in grey. </a:t>
            </a:r>
            <a:endParaRPr lang="en-US" altLang="en-US" dirty="0" smtClean="0"/>
          </a:p>
        </p:txBody>
      </p:sp>
    </p:spTree>
    <p:extLst>
      <p:ext uri="{BB962C8B-B14F-4D97-AF65-F5344CB8AC3E}">
        <p14:creationId xmlns:p14="http://schemas.microsoft.com/office/powerpoint/2010/main" val="34022834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F38FD1FE-EB7C-48BF-8D77-76D8E3973498}"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28</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defRPr/>
            </a:pPr>
            <a:r>
              <a:rPr lang="en-US" altLang="en-US" b="1" dirty="0" smtClean="0"/>
              <a:t>Figure 7-39. Conservation of the ligand-binding site location in GPCRs.</a:t>
            </a:r>
            <a:r>
              <a:rPr lang="en-US" altLang="en-US" dirty="0" smtClean="0"/>
              <a:t> </a:t>
            </a:r>
            <a:r>
              <a:rPr lang="en-US" sz="1200" kern="1200" dirty="0" smtClean="0">
                <a:solidFill>
                  <a:schemeClr val="tx1"/>
                </a:solidFill>
                <a:effectLst/>
                <a:latin typeface="Times New Roman" pitchFamily="18" charset="0"/>
                <a:ea typeface="+mn-ea"/>
                <a:cs typeface="Times New Roman" pitchFamily="18" charset="0"/>
              </a:rPr>
              <a:t>(b) Peptide binding to class A GPCRs. (I) the </a:t>
            </a:r>
            <a:r>
              <a:rPr lang="en-US" sz="1200" kern="1200" dirty="0" err="1" smtClean="0">
                <a:solidFill>
                  <a:schemeClr val="tx1"/>
                </a:solidFill>
                <a:effectLst/>
                <a:latin typeface="Times New Roman" pitchFamily="18" charset="0"/>
                <a:ea typeface="+mn-ea"/>
                <a:cs typeface="Times New Roman" pitchFamily="18" charset="0"/>
              </a:rPr>
              <a:t>neurotensin</a:t>
            </a:r>
            <a:r>
              <a:rPr lang="en-US" sz="1200" kern="1200" dirty="0" smtClean="0">
                <a:solidFill>
                  <a:schemeClr val="tx1"/>
                </a:solidFill>
                <a:effectLst/>
                <a:latin typeface="Times New Roman" pitchFamily="18" charset="0"/>
                <a:ea typeface="+mn-ea"/>
                <a:cs typeface="Times New Roman" pitchFamily="18" charset="0"/>
              </a:rPr>
              <a:t> 1 (NTS1) receptor (PDB entry 4xee), (II) the δ-opioid receptor (PDB entry 4rwa), and (III) CCXR4 (the human chemokine receptor 4, PDB entry 3odu). As the image demonstrates, in peptide-binding receptors, the peptides, shown as yellow sticks, tend to bind closer to the extracellular domain of the GPCR than compared to the small ligands of other class A GPCRs. </a:t>
            </a:r>
            <a:endParaRPr lang="en-US" altLang="en-US" dirty="0" smtClean="0"/>
          </a:p>
        </p:txBody>
      </p:sp>
    </p:spTree>
    <p:extLst>
      <p:ext uri="{BB962C8B-B14F-4D97-AF65-F5344CB8AC3E}">
        <p14:creationId xmlns:p14="http://schemas.microsoft.com/office/powerpoint/2010/main" val="22299403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3488840A-D0D1-43D2-8AF2-484D4741F324}"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30</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7033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dirty="0" smtClean="0"/>
              <a:t>The ICD has a relatively conserved conformation, probably due to the limited types of binding partners (G-proteins, </a:t>
            </a:r>
            <a:r>
              <a:rPr lang="en-US" altLang="en-US" dirty="0" err="1" smtClean="0"/>
              <a:t>arrestins</a:t>
            </a:r>
            <a:r>
              <a:rPr lang="en-US" altLang="en-US" dirty="0" smtClean="0"/>
              <a:t>, GRK)</a:t>
            </a:r>
          </a:p>
          <a:p>
            <a:pPr marL="171450" indent="-171450" algn="l" rtl="0" eaLnBrk="1" hangingPunct="1">
              <a:buFont typeface="Arial" panose="020B0604020202020204" pitchFamily="34" charset="0"/>
              <a:buChar char="•"/>
              <a:defRPr/>
            </a:pPr>
            <a:r>
              <a:rPr lang="en-US" altLang="en-US" dirty="0" smtClean="0"/>
              <a:t>In other the inactive states of other GPCRs the ionic lock is either absent or in equilibrium between formed and broken conformations.</a:t>
            </a:r>
          </a:p>
          <a:p>
            <a:pPr marL="171450" indent="-171450" algn="l" rtl="0" eaLnBrk="1" hangingPunct="1">
              <a:buFont typeface="Arial" panose="020B0604020202020204" pitchFamily="34" charset="0"/>
              <a:buChar char="•"/>
              <a:defRPr/>
            </a:pPr>
            <a:endParaRPr lang="en-US" altLang="en-US" dirty="0" smtClean="0"/>
          </a:p>
          <a:p>
            <a:pPr algn="l" rtl="0" eaLnBrk="1" hangingPunct="1">
              <a:defRPr/>
            </a:pPr>
            <a:r>
              <a:rPr lang="en-US" sz="1200" b="1" kern="1200" smtClean="0">
                <a:solidFill>
                  <a:schemeClr val="tx1"/>
                </a:solidFill>
                <a:effectLst/>
                <a:latin typeface="Times New Roman" pitchFamily="18" charset="0"/>
                <a:ea typeface="+mn-ea"/>
                <a:cs typeface="Times New Roman" pitchFamily="18" charset="0"/>
              </a:rPr>
              <a:t>Figure 7.40. The </a:t>
            </a:r>
            <a:r>
              <a:rPr lang="en-US" sz="1200" b="1" i="1" kern="1200" smtClean="0">
                <a:solidFill>
                  <a:schemeClr val="tx1"/>
                </a:solidFill>
                <a:effectLst/>
                <a:latin typeface="Times New Roman" pitchFamily="18" charset="0"/>
                <a:ea typeface="+mn-ea"/>
                <a:cs typeface="Times New Roman" pitchFamily="18" charset="0"/>
              </a:rPr>
              <a:t>D/ERY</a:t>
            </a:r>
            <a:r>
              <a:rPr lang="en-US" sz="1200" b="1" kern="1200" smtClean="0">
                <a:solidFill>
                  <a:schemeClr val="tx1"/>
                </a:solidFill>
                <a:effectLst/>
                <a:latin typeface="Times New Roman" pitchFamily="18" charset="0"/>
                <a:ea typeface="+mn-ea"/>
                <a:cs typeface="Times New Roman" pitchFamily="18" charset="0"/>
              </a:rPr>
              <a:t> motif.</a:t>
            </a:r>
            <a:r>
              <a:rPr lang="en-US" sz="1200" kern="1200" smtClean="0">
                <a:solidFill>
                  <a:schemeClr val="tx1"/>
                </a:solidFill>
                <a:effectLst/>
                <a:latin typeface="Times New Roman" pitchFamily="18" charset="0"/>
                <a:ea typeface="+mn-ea"/>
                <a:cs typeface="Times New Roman" pitchFamily="18" charset="0"/>
              </a:rPr>
              <a:t> The figure shows the Arg residue of the </a:t>
            </a:r>
            <a:r>
              <a:rPr lang="en-US" sz="1200" i="1" kern="1200" smtClean="0">
                <a:solidFill>
                  <a:schemeClr val="tx1"/>
                </a:solidFill>
                <a:effectLst/>
                <a:latin typeface="Times New Roman" pitchFamily="18" charset="0"/>
                <a:ea typeface="+mn-ea"/>
                <a:cs typeface="Times New Roman" pitchFamily="18" charset="0"/>
              </a:rPr>
              <a:t>D/ERY</a:t>
            </a:r>
            <a:r>
              <a:rPr lang="en-US" sz="1200" kern="1200" smtClean="0">
                <a:solidFill>
                  <a:schemeClr val="tx1"/>
                </a:solidFill>
                <a:effectLst/>
                <a:latin typeface="Times New Roman" pitchFamily="18" charset="0"/>
                <a:ea typeface="+mn-ea"/>
                <a:cs typeface="Times New Roman" pitchFamily="18" charset="0"/>
              </a:rPr>
              <a:t> motif in the intracellular domain of rhodopsin (colored by atom type) and the β</a:t>
            </a:r>
            <a:r>
              <a:rPr lang="en-US" sz="1200" kern="1200" baseline="-25000" smtClean="0">
                <a:solidFill>
                  <a:schemeClr val="tx1"/>
                </a:solidFill>
                <a:effectLst/>
                <a:latin typeface="Times New Roman" pitchFamily="18" charset="0"/>
                <a:ea typeface="+mn-ea"/>
                <a:cs typeface="Times New Roman" pitchFamily="18" charset="0"/>
              </a:rPr>
              <a:t>2</a:t>
            </a:r>
            <a:r>
              <a:rPr lang="en-US" sz="1200" kern="1200" smtClean="0">
                <a:solidFill>
                  <a:schemeClr val="tx1"/>
                </a:solidFill>
                <a:effectLst/>
                <a:latin typeface="Times New Roman" pitchFamily="18" charset="0"/>
                <a:ea typeface="+mn-ea"/>
                <a:cs typeface="Times New Roman" pitchFamily="18" charset="0"/>
              </a:rPr>
              <a:t>-adrenergic receptor (red). In rhodopsin, this residue forms an ionic interaction (dashed line) with an adjacent Glu residue (colored by atom type). However, in the β</a:t>
            </a:r>
            <a:r>
              <a:rPr lang="en-US" sz="1200" kern="1200" baseline="-25000" smtClean="0">
                <a:solidFill>
                  <a:schemeClr val="tx1"/>
                </a:solidFill>
                <a:effectLst/>
                <a:latin typeface="Times New Roman" pitchFamily="18" charset="0"/>
                <a:ea typeface="+mn-ea"/>
                <a:cs typeface="Times New Roman" pitchFamily="18" charset="0"/>
              </a:rPr>
              <a:t>2</a:t>
            </a:r>
            <a:r>
              <a:rPr lang="en-US" sz="1200" kern="1200" smtClean="0">
                <a:solidFill>
                  <a:schemeClr val="tx1"/>
                </a:solidFill>
                <a:effectLst/>
                <a:latin typeface="Times New Roman" pitchFamily="18" charset="0"/>
                <a:ea typeface="+mn-ea"/>
                <a:cs typeface="Times New Roman" pitchFamily="18" charset="0"/>
              </a:rPr>
              <a:t>-adrenergic receptor it is too far from its respective Glu (red) to be engaged in a salt bridge. </a:t>
            </a:r>
            <a:endParaRPr lang="en-US" altLang="en-US" dirty="0" smtClean="0"/>
          </a:p>
        </p:txBody>
      </p:sp>
    </p:spTree>
    <p:extLst>
      <p:ext uri="{BB962C8B-B14F-4D97-AF65-F5344CB8AC3E}">
        <p14:creationId xmlns:p14="http://schemas.microsoft.com/office/powerpoint/2010/main" val="22012367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16717477-09A6-4CD1-AB4B-976FF8A0A1C3}"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31</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dirty="0" smtClean="0"/>
              <a:t>Figure 7-40. The D/ERY motif.</a:t>
            </a:r>
            <a:r>
              <a:rPr lang="en-US" altLang="en-US" dirty="0" smtClean="0"/>
              <a:t> The figure shows the </a:t>
            </a:r>
            <a:r>
              <a:rPr lang="en-US" altLang="en-US" dirty="0" err="1" smtClean="0"/>
              <a:t>Arg</a:t>
            </a:r>
            <a:r>
              <a:rPr lang="en-US" altLang="en-US" dirty="0" smtClean="0"/>
              <a:t> residue of the D/ERY motif in rhodopsin (colored by atom type) and in the β</a:t>
            </a:r>
            <a:r>
              <a:rPr lang="en-US" altLang="en-US" baseline="-30000" dirty="0" smtClean="0"/>
              <a:t>2</a:t>
            </a:r>
            <a:r>
              <a:rPr lang="en-US" altLang="en-US" dirty="0" smtClean="0"/>
              <a:t>AR (red). In rhodopsin, this residue forms an ionic interaction (dashed line) with an adjacent </a:t>
            </a:r>
            <a:r>
              <a:rPr lang="en-US" altLang="en-US" dirty="0" err="1" smtClean="0"/>
              <a:t>Glu</a:t>
            </a:r>
            <a:r>
              <a:rPr lang="en-US" altLang="en-US" dirty="0" smtClean="0"/>
              <a:t> residue (colored by atom type). However, in the β</a:t>
            </a:r>
            <a:r>
              <a:rPr lang="en-US" altLang="en-US" baseline="-30000" dirty="0" smtClean="0"/>
              <a:t>2</a:t>
            </a:r>
            <a:r>
              <a:rPr lang="en-US" altLang="en-US" dirty="0" smtClean="0"/>
              <a:t>AR it is too far from its respective </a:t>
            </a:r>
            <a:r>
              <a:rPr lang="en-US" altLang="en-US" dirty="0" err="1" smtClean="0"/>
              <a:t>Glu</a:t>
            </a:r>
            <a:r>
              <a:rPr lang="en-US" altLang="en-US" dirty="0" smtClean="0"/>
              <a:t> (red) to be engaged in a salt bridge. </a:t>
            </a:r>
          </a:p>
        </p:txBody>
      </p:sp>
    </p:spTree>
    <p:extLst>
      <p:ext uri="{BB962C8B-B14F-4D97-AF65-F5344CB8AC3E}">
        <p14:creationId xmlns:p14="http://schemas.microsoft.com/office/powerpoint/2010/main" val="1112237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95A1EBB9-5593-4659-AF9E-043FDE1B62A3}"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33</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smtClean="0"/>
          </a:p>
        </p:txBody>
      </p:sp>
    </p:spTree>
    <p:extLst>
      <p:ext uri="{BB962C8B-B14F-4D97-AF65-F5344CB8AC3E}">
        <p14:creationId xmlns:p14="http://schemas.microsoft.com/office/powerpoint/2010/main" val="16006095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1306B632-16BE-44CA-AF84-868D918872EF}"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34</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77507"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dirty="0" smtClean="0"/>
              <a:t>The first information on GPCR activation came from rhodopsin. This GPCR is unique in that its ligand is light, and in that it contains an organic cofactor to transmit the light’s signal. </a:t>
            </a:r>
          </a:p>
          <a:p>
            <a:pPr algn="l" rtl="0" eaLnBrk="1" hangingPunct="1">
              <a:buFont typeface="Arial" panose="020B0604020202020204" pitchFamily="34" charset="0"/>
              <a:buNone/>
              <a:defRPr/>
            </a:pPr>
            <a:endParaRPr lang="en-US" altLang="en-US" b="1" dirty="0" smtClean="0"/>
          </a:p>
          <a:p>
            <a:pPr algn="l" rtl="0" eaLnBrk="1" hangingPunct="1">
              <a:buFont typeface="Arial" panose="020B0604020202020204" pitchFamily="34" charset="0"/>
              <a:buNone/>
              <a:defRPr/>
            </a:pPr>
            <a:r>
              <a:rPr lang="en-US" sz="1200" b="1" kern="1200" dirty="0" smtClean="0">
                <a:solidFill>
                  <a:schemeClr val="tx1"/>
                </a:solidFill>
                <a:effectLst/>
                <a:latin typeface="Times New Roman" pitchFamily="18" charset="0"/>
                <a:ea typeface="+mn-ea"/>
                <a:cs typeface="Times New Roman" pitchFamily="18" charset="0"/>
              </a:rPr>
              <a:t>Figure 7.41. Structural changes in rhodopsin following its activation.</a:t>
            </a:r>
            <a:r>
              <a:rPr lang="en-US" sz="1200" kern="1200" dirty="0" smtClean="0">
                <a:solidFill>
                  <a:schemeClr val="tx1"/>
                </a:solidFill>
                <a:effectLst/>
                <a:latin typeface="Times New Roman" pitchFamily="18" charset="0"/>
                <a:ea typeface="+mn-ea"/>
                <a:cs typeface="Times New Roman" pitchFamily="18" charset="0"/>
              </a:rPr>
              <a:t> (b) The retinal cofactor. The figure shows in one step the activation process in which 11-</a:t>
            </a:r>
            <a:r>
              <a:rPr lang="en-US" sz="1200" i="1" kern="1200" dirty="0" smtClean="0">
                <a:solidFill>
                  <a:schemeClr val="tx1"/>
                </a:solidFill>
                <a:effectLst/>
                <a:latin typeface="Times New Roman" pitchFamily="18" charset="0"/>
                <a:ea typeface="+mn-ea"/>
                <a:cs typeface="Times New Roman" pitchFamily="18" charset="0"/>
              </a:rPr>
              <a:t>cis</a:t>
            </a:r>
            <a:r>
              <a:rPr lang="en-US" sz="1200" kern="1200" dirty="0" smtClean="0">
                <a:solidFill>
                  <a:schemeClr val="tx1"/>
                </a:solidFill>
                <a:effectLst/>
                <a:latin typeface="Times New Roman" pitchFamily="18" charset="0"/>
                <a:ea typeface="+mn-ea"/>
                <a:cs typeface="Times New Roman" pitchFamily="18" charset="0"/>
              </a:rPr>
              <a:t> retinal (left) transitions into all-</a:t>
            </a:r>
            <a:r>
              <a:rPr lang="en-US" sz="1200" i="1" kern="1200" dirty="0" smtClean="0">
                <a:solidFill>
                  <a:schemeClr val="tx1"/>
                </a:solidFill>
                <a:effectLst/>
                <a:latin typeface="Times New Roman" pitchFamily="18" charset="0"/>
                <a:ea typeface="+mn-ea"/>
                <a:cs typeface="Times New Roman" pitchFamily="18" charset="0"/>
              </a:rPr>
              <a:t>trans</a:t>
            </a:r>
            <a:r>
              <a:rPr lang="en-US" sz="1200" kern="1200" dirty="0" smtClean="0">
                <a:solidFill>
                  <a:schemeClr val="tx1"/>
                </a:solidFill>
                <a:effectLst/>
                <a:latin typeface="Times New Roman" pitchFamily="18" charset="0"/>
                <a:ea typeface="+mn-ea"/>
                <a:cs typeface="Times New Roman" pitchFamily="18" charset="0"/>
              </a:rPr>
              <a:t> retinal (right) using the electromagnetic energy of a photon (</a:t>
            </a:r>
            <a:r>
              <a:rPr lang="en-US" sz="1200" i="1" kern="1200" dirty="0" smtClean="0">
                <a:solidFill>
                  <a:schemeClr val="tx1"/>
                </a:solidFill>
                <a:effectLst/>
                <a:latin typeface="Times New Roman" pitchFamily="18" charset="0"/>
                <a:ea typeface="+mn-ea"/>
                <a:cs typeface="Times New Roman" pitchFamily="18" charset="0"/>
              </a:rPr>
              <a:t>h</a:t>
            </a:r>
            <a:r>
              <a:rPr lang="en-US" sz="1200" kern="1200" dirty="0" smtClean="0">
                <a:solidFill>
                  <a:schemeClr val="tx1"/>
                </a:solidFill>
                <a:effectLst/>
                <a:latin typeface="Times New Roman" pitchFamily="18" charset="0"/>
                <a:ea typeface="+mn-ea"/>
                <a:cs typeface="Times New Roman" pitchFamily="18" charset="0"/>
                <a:sym typeface="Symbol" panose="05050102010706020507" pitchFamily="18" charset="2"/>
              </a:rPr>
              <a:t></a:t>
            </a:r>
            <a:r>
              <a:rPr lang="en-US" sz="1200" kern="1200" dirty="0" smtClean="0">
                <a:solidFill>
                  <a:schemeClr val="tx1"/>
                </a:solidFill>
                <a:effectLst/>
                <a:latin typeface="Times New Roman" pitchFamily="18" charset="0"/>
                <a:ea typeface="+mn-ea"/>
                <a:cs typeface="Times New Roman" pitchFamily="18" charset="0"/>
              </a:rPr>
              <a:t>). Carbon atoms 11 and 12 are noted, and the rotation around the bond connecting them is represented by the circular arrow. </a:t>
            </a:r>
            <a:endParaRPr lang="en-US" altLang="en-US" dirty="0" smtClean="0"/>
          </a:p>
        </p:txBody>
      </p:sp>
    </p:spTree>
    <p:extLst>
      <p:ext uri="{BB962C8B-B14F-4D97-AF65-F5344CB8AC3E}">
        <p14:creationId xmlns:p14="http://schemas.microsoft.com/office/powerpoint/2010/main" val="32868131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B6394FC6-03DA-4DA9-84A5-0C125A82C423}"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35</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7.41. Structural changes in rhodopsin following its activation.</a:t>
            </a:r>
            <a:r>
              <a:rPr lang="en-US" sz="1200" kern="1200" dirty="0" smtClean="0">
                <a:solidFill>
                  <a:schemeClr val="tx1"/>
                </a:solidFill>
                <a:effectLst/>
                <a:latin typeface="Times New Roman" pitchFamily="18" charset="0"/>
                <a:ea typeface="+mn-ea"/>
                <a:cs typeface="Times New Roman" pitchFamily="18" charset="0"/>
              </a:rPr>
              <a:t> (a) General view of activation-induced shifts of helices </a:t>
            </a:r>
            <a:r>
              <a:rPr lang="en-US" sz="1200" kern="1200" baseline="30000" dirty="0" smtClean="0">
                <a:solidFill>
                  <a:schemeClr val="tx1"/>
                </a:solidFill>
                <a:effectLst/>
                <a:latin typeface="Times New Roman" pitchFamily="18" charset="0"/>
                <a:ea typeface="+mn-ea"/>
                <a:cs typeface="Times New Roman" pitchFamily="18" charset="0"/>
              </a:rPr>
              <a:t>ϴ1</a:t>
            </a:r>
            <a:r>
              <a:rPr lang="en-US" sz="1200" kern="1200" dirty="0" smtClean="0">
                <a:solidFill>
                  <a:schemeClr val="tx1"/>
                </a:solidFill>
                <a:effectLst/>
                <a:latin typeface="Times New Roman" pitchFamily="18" charset="0"/>
                <a:ea typeface="+mn-ea"/>
                <a:cs typeface="Times New Roman" pitchFamily="18" charset="0"/>
              </a:rPr>
              <a:t>. The two structures presented here are of inactive (grey; PDB 1gzm) and active rhodopsin (orange; PDB 3pqr). For clarity, the loops have been removed. The red and blue lines mark the predicted boundaries of the membrane (the OPM database </a:t>
            </a:r>
            <a:r>
              <a:rPr lang="en-US" sz="1200" kern="1200" baseline="30000" dirty="0" smtClean="0">
                <a:solidFill>
                  <a:schemeClr val="tx1"/>
                </a:solidFill>
                <a:effectLst/>
                <a:latin typeface="Times New Roman" pitchFamily="18" charset="0"/>
                <a:ea typeface="+mn-ea"/>
                <a:cs typeface="Times New Roman" pitchFamily="18" charset="0"/>
              </a:rPr>
              <a:t>[119]</a:t>
            </a:r>
            <a:r>
              <a:rPr lang="en-US" sz="1200" kern="1200" dirty="0" smtClean="0">
                <a:solidFill>
                  <a:schemeClr val="tx1"/>
                </a:solidFill>
                <a:effectLst/>
                <a:latin typeface="Times New Roman" pitchFamily="18" charset="0"/>
                <a:ea typeface="+mn-ea"/>
                <a:cs typeface="Times New Roman" pitchFamily="18" charset="0"/>
              </a:rPr>
              <a:t>). </a:t>
            </a:r>
            <a:endParaRPr lang="en-US" altLang="en-US" dirty="0" smtClean="0"/>
          </a:p>
        </p:txBody>
      </p:sp>
    </p:spTree>
    <p:extLst>
      <p:ext uri="{BB962C8B-B14F-4D97-AF65-F5344CB8AC3E}">
        <p14:creationId xmlns:p14="http://schemas.microsoft.com/office/powerpoint/2010/main" val="7070990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B6394FC6-03DA-4DA9-84A5-0C125A82C423}"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36</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smtClean="0">
                <a:solidFill>
                  <a:schemeClr val="tx1"/>
                </a:solidFill>
                <a:effectLst/>
                <a:latin typeface="Times New Roman" pitchFamily="18" charset="0"/>
                <a:ea typeface="+mn-ea"/>
                <a:cs typeface="Times New Roman" pitchFamily="18" charset="0"/>
              </a:rPr>
              <a:t>Figure 7.41. Structural changes in rhodopsin following its activation.</a:t>
            </a:r>
            <a:r>
              <a:rPr lang="en-US" sz="1200" kern="1200" dirty="0" smtClean="0">
                <a:solidFill>
                  <a:schemeClr val="tx1"/>
                </a:solidFill>
                <a:effectLst/>
                <a:latin typeface="Times New Roman" pitchFamily="18" charset="0"/>
                <a:ea typeface="+mn-ea"/>
                <a:cs typeface="Times New Roman" pitchFamily="18" charset="0"/>
              </a:rPr>
              <a:t> The animation</a:t>
            </a:r>
            <a:r>
              <a:rPr lang="en-US" sz="1200" kern="1200" baseline="0" dirty="0" smtClean="0">
                <a:solidFill>
                  <a:schemeClr val="tx1"/>
                </a:solidFill>
                <a:effectLst/>
                <a:latin typeface="Times New Roman" pitchFamily="18" charset="0"/>
                <a:ea typeface="+mn-ea"/>
                <a:cs typeface="Times New Roman" pitchFamily="18" charset="0"/>
              </a:rPr>
              <a:t> was produced by </a:t>
            </a:r>
            <a:r>
              <a:rPr lang="en-US" sz="1200" kern="1200" baseline="0" dirty="0" err="1" smtClean="0">
                <a:solidFill>
                  <a:schemeClr val="tx1"/>
                </a:solidFill>
                <a:effectLst/>
                <a:latin typeface="Times New Roman" pitchFamily="18" charset="0"/>
                <a:ea typeface="+mn-ea"/>
                <a:cs typeface="Times New Roman" pitchFamily="18" charset="0"/>
              </a:rPr>
              <a:t>intrapolation</a:t>
            </a:r>
            <a:r>
              <a:rPr lang="en-US" sz="1200" kern="1200" baseline="0" dirty="0" smtClean="0">
                <a:solidFill>
                  <a:schemeClr val="tx1"/>
                </a:solidFill>
                <a:effectLst/>
                <a:latin typeface="Times New Roman" pitchFamily="18" charset="0"/>
                <a:ea typeface="+mn-ea"/>
                <a:cs typeface="Times New Roman" pitchFamily="18" charset="0"/>
              </a:rPr>
              <a:t> between the active and inactive conformations.</a:t>
            </a:r>
            <a:endParaRPr lang="en-US" altLang="en-US" dirty="0" smtClean="0"/>
          </a:p>
          <a:p>
            <a:pPr algn="l" rtl="0" eaLnBrk="1" hangingPunct="1"/>
            <a:endParaRPr lang="en-US" altLang="en-US" dirty="0" smtClean="0"/>
          </a:p>
        </p:txBody>
      </p:sp>
    </p:spTree>
    <p:extLst>
      <p:ext uri="{BB962C8B-B14F-4D97-AF65-F5344CB8AC3E}">
        <p14:creationId xmlns:p14="http://schemas.microsoft.com/office/powerpoint/2010/main" val="1950680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1B652CB3-11DF-44C2-B6BD-A10DF44A1931}" type="slidenum">
              <a:rPr lang="en-US" altLang="en-US" smtClean="0">
                <a:solidFill>
                  <a:srgbClr val="000000"/>
                </a:solidFill>
                <a:ea typeface="Times New Roman (Hebrew)" panose="02020603050405020304" pitchFamily="18" charset="0"/>
                <a:cs typeface="Arial" panose="020B0604020202020204" pitchFamily="34" charset="0"/>
              </a:rPr>
              <a:pPr algn="l">
                <a:spcBef>
                  <a:spcPct val="0"/>
                </a:spcBef>
              </a:pPr>
              <a:t>6</a:t>
            </a:fld>
            <a:endParaRPr lang="en-US" altLang="en-US" smtClean="0">
              <a:solidFill>
                <a:srgbClr val="000000"/>
              </a:solidFill>
              <a:ea typeface="Times New Roman (Hebrew)" panose="02020603050405020304" pitchFamily="18" charset="0"/>
              <a:cs typeface="Arial" panose="020B0604020202020204" pitchFamily="34" charset="0"/>
            </a:endParaRPr>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dirty="0" smtClean="0"/>
              <a:t>Figure 7.31. The main players in a typical signal transduction cascade.</a:t>
            </a:r>
            <a:r>
              <a:rPr lang="en-US" altLang="en-US" dirty="0" smtClean="0"/>
              <a:t> </a:t>
            </a:r>
            <a:r>
              <a:rPr lang="en-US" sz="1200" kern="1200" dirty="0" smtClean="0">
                <a:solidFill>
                  <a:schemeClr val="tx1"/>
                </a:solidFill>
                <a:effectLst/>
                <a:latin typeface="Times New Roman" pitchFamily="18" charset="0"/>
                <a:ea typeface="+mn-ea"/>
                <a:cs typeface="Times New Roman" pitchFamily="18" charset="0"/>
              </a:rPr>
              <a:t>(b) The </a:t>
            </a:r>
            <a:r>
              <a:rPr lang="en-US" sz="1200" kern="1200" dirty="0" err="1" smtClean="0">
                <a:solidFill>
                  <a:schemeClr val="tx1"/>
                </a:solidFill>
                <a:effectLst/>
                <a:latin typeface="Times New Roman" pitchFamily="18" charset="0"/>
                <a:ea typeface="+mn-ea"/>
                <a:cs typeface="Times New Roman" pitchFamily="18" charset="0"/>
              </a:rPr>
              <a:t>cAMP</a:t>
            </a:r>
            <a:r>
              <a:rPr lang="en-US" sz="1200" kern="1200" dirty="0" smtClean="0">
                <a:solidFill>
                  <a:schemeClr val="tx1"/>
                </a:solidFill>
                <a:effectLst/>
                <a:latin typeface="Times New Roman" pitchFamily="18" charset="0"/>
                <a:ea typeface="+mn-ea"/>
                <a:cs typeface="Times New Roman" pitchFamily="18" charset="0"/>
              </a:rPr>
              <a:t>-PKA cascade. Binding of an external chemical messenger (hormone, neurotransmitter, etc.) to a membrane-bound protein receptor induces the activation</a:t>
            </a:r>
            <a:r>
              <a:rPr lang="en-US" sz="1200" b="1" kern="1200" dirty="0" smtClean="0">
                <a:solidFill>
                  <a:schemeClr val="tx1"/>
                </a:solidFill>
                <a:effectLst/>
                <a:latin typeface="Times New Roman" pitchFamily="18" charset="0"/>
                <a:ea typeface="+mn-ea"/>
                <a:cs typeface="Times New Roman" pitchFamily="18" charset="0"/>
              </a:rPr>
              <a:t> </a:t>
            </a:r>
            <a:r>
              <a:rPr lang="en-US" sz="1200" kern="1200" dirty="0" smtClean="0">
                <a:solidFill>
                  <a:schemeClr val="tx1"/>
                </a:solidFill>
                <a:effectLst/>
                <a:latin typeface="Times New Roman" pitchFamily="18" charset="0"/>
                <a:ea typeface="+mn-ea"/>
                <a:cs typeface="Times New Roman" pitchFamily="18" charset="0"/>
              </a:rPr>
              <a:t>of an enzyme called a G-protein, which acts as a transducer. The activation of the G-protein leads to the activation of adenylyl cyclase (AC), which catalyzes the conversion of ATP into cyclic AMP. The latter acts as an intracellular messenger. It binds to and activates the enzyme amplifier PKA, which, in turn, phosphorylates a large set of cytoplasmic proteins. The phosphorylated proteins may activate other cellular components, or perform a certain function (that is, they may act as sensors and/or effectors). In any case, this signal transduction eventually leads to changes in the cell's behavior, i.e., to a biological response.</a:t>
            </a:r>
            <a:endParaRPr lang="en-US" altLang="en-US" dirty="0" smtClean="0"/>
          </a:p>
        </p:txBody>
      </p:sp>
    </p:spTree>
    <p:extLst>
      <p:ext uri="{BB962C8B-B14F-4D97-AF65-F5344CB8AC3E}">
        <p14:creationId xmlns:p14="http://schemas.microsoft.com/office/powerpoint/2010/main" val="24934096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EEDD8E27-AE66-49CF-B2FB-E54C7D961AFE}"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37</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8160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smtClean="0"/>
              <a:t>The view</a:t>
            </a:r>
            <a:r>
              <a:rPr lang="en-US" baseline="0" dirty="0" smtClean="0"/>
              <a:t> is from the extracellular side.</a:t>
            </a:r>
            <a:endParaRPr lang="en-US" dirty="0" smtClean="0"/>
          </a:p>
          <a:p>
            <a:pPr marL="171450" indent="-171450" algn="l" rtl="0" eaLnBrk="1" hangingPunct="1">
              <a:buFont typeface="Arial" panose="020B0604020202020204" pitchFamily="34" charset="0"/>
              <a:buChar char="•"/>
              <a:defRPr/>
            </a:pPr>
            <a:r>
              <a:rPr lang="en-US" dirty="0" smtClean="0"/>
              <a:t>Trp-265 </a:t>
            </a:r>
            <a:r>
              <a:rPr lang="en-US" dirty="0" smtClean="0"/>
              <a:t>and Phe-208 are part of a mechanism called the ‘</a:t>
            </a:r>
            <a:r>
              <a:rPr lang="en-US" b="1" i="1" dirty="0" smtClean="0"/>
              <a:t>transmission switch'</a:t>
            </a:r>
            <a:r>
              <a:rPr lang="en-US" dirty="0" smtClean="0"/>
              <a:t>, which participates in the propagation of the signal to the intracellular part of rhodopsin upon activation. </a:t>
            </a:r>
            <a:endParaRPr lang="en-US" altLang="en-US" dirty="0" smtClean="0"/>
          </a:p>
          <a:p>
            <a:pPr algn="l" rtl="0" eaLnBrk="1" hangingPunct="1">
              <a:defRPr/>
            </a:pPr>
            <a:endParaRPr lang="en-US" altLang="en-US" dirty="0" smtClean="0"/>
          </a:p>
          <a:p>
            <a:pPr algn="l" rtl="0" eaLnBrk="1" hangingPunct="1">
              <a:defRPr/>
            </a:pPr>
            <a:r>
              <a:rPr lang="en-US" sz="1200" b="1" kern="1200" dirty="0" smtClean="0">
                <a:solidFill>
                  <a:schemeClr val="tx1"/>
                </a:solidFill>
                <a:effectLst/>
                <a:latin typeface="Times New Roman" pitchFamily="18" charset="0"/>
                <a:ea typeface="+mn-ea"/>
                <a:cs typeface="Times New Roman" pitchFamily="18" charset="0"/>
              </a:rPr>
              <a:t>Figure 7.41. Structural changes in rhodopsin following its activation.</a:t>
            </a:r>
            <a:r>
              <a:rPr lang="en-US" sz="1200" kern="1200" dirty="0" smtClean="0">
                <a:solidFill>
                  <a:schemeClr val="tx1"/>
                </a:solidFill>
                <a:effectLst/>
                <a:latin typeface="Times New Roman" pitchFamily="18" charset="0"/>
                <a:ea typeface="+mn-ea"/>
                <a:cs typeface="Times New Roman" pitchFamily="18" charset="0"/>
              </a:rPr>
              <a:t> (c) Conformational changes in the retinal-binding pocket </a:t>
            </a:r>
            <a:r>
              <a:rPr lang="en-US" sz="1200" kern="1200" baseline="30000" dirty="0" smtClean="0">
                <a:solidFill>
                  <a:schemeClr val="tx1"/>
                </a:solidFill>
                <a:effectLst/>
                <a:latin typeface="Times New Roman" pitchFamily="18" charset="0"/>
                <a:ea typeface="+mn-ea"/>
                <a:cs typeface="Times New Roman" pitchFamily="18" charset="0"/>
              </a:rPr>
              <a:t>ϴ2</a:t>
            </a:r>
            <a:r>
              <a:rPr lang="en-US" sz="1200" kern="1200" dirty="0" smtClean="0">
                <a:solidFill>
                  <a:schemeClr val="tx1"/>
                </a:solidFill>
                <a:effectLst/>
                <a:latin typeface="Times New Roman" pitchFamily="18" charset="0"/>
                <a:ea typeface="+mn-ea"/>
                <a:cs typeface="Times New Roman" pitchFamily="18" charset="0"/>
              </a:rPr>
              <a:t>. The backbone of the inactive state (PDB 1gzm) is shown from the extracellular side as grey ribbons. Residue conformations corresponding to the inactive state are colored by atom type, whereas those corresponding to the active state (PDB 3pqr) are in orange. Movements of specific residues are marked by blue arrows. The movements of </a:t>
            </a:r>
            <a:r>
              <a:rPr lang="en-US" sz="1200" kern="1200" dirty="0" err="1" smtClean="0">
                <a:solidFill>
                  <a:schemeClr val="tx1"/>
                </a:solidFill>
                <a:effectLst/>
                <a:latin typeface="Times New Roman" pitchFamily="18" charset="0"/>
                <a:ea typeface="+mn-ea"/>
                <a:cs typeface="Times New Roman" pitchFamily="18" charset="0"/>
              </a:rPr>
              <a:t>Trp</a:t>
            </a:r>
            <a:r>
              <a:rPr lang="en-US" sz="1200" kern="1200" dirty="0" smtClean="0">
                <a:solidFill>
                  <a:schemeClr val="tx1"/>
                </a:solidFill>
                <a:effectLst/>
                <a:latin typeface="Times New Roman" pitchFamily="18" charset="0"/>
                <a:ea typeface="+mn-ea"/>
                <a:cs typeface="Times New Roman" pitchFamily="18" charset="0"/>
              </a:rPr>
              <a:t> 265 and Phe-208 are clearly seen, as well as the breaking of the salt bridge between Glu-113 and Lys-296 (dashed line). </a:t>
            </a:r>
            <a:endParaRPr lang="en-US" altLang="en-US" dirty="0" smtClean="0"/>
          </a:p>
        </p:txBody>
      </p:sp>
    </p:spTree>
    <p:extLst>
      <p:ext uri="{BB962C8B-B14F-4D97-AF65-F5344CB8AC3E}">
        <p14:creationId xmlns:p14="http://schemas.microsoft.com/office/powerpoint/2010/main" val="9628796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EEDD8E27-AE66-49CF-B2FB-E54C7D961AFE}"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38</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8160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dirty="0" smtClean="0"/>
              <a:t>Trp-265 and Phe-208 are part of a mechanism called the ‘</a:t>
            </a:r>
            <a:r>
              <a:rPr lang="en-US" b="1" i="1" dirty="0" smtClean="0"/>
              <a:t>transmission switch'</a:t>
            </a:r>
            <a:r>
              <a:rPr lang="en-US" dirty="0" smtClean="0"/>
              <a:t>, which participates in the propagation of the signal to the intracellular part of rhodopsin upon activation. </a:t>
            </a:r>
            <a:endParaRPr lang="en-US" altLang="en-US" dirty="0" smtClean="0"/>
          </a:p>
          <a:p>
            <a:pPr algn="l" rtl="0" eaLnBrk="1" hangingPunct="1">
              <a:defRPr/>
            </a:pPr>
            <a:endParaRPr lang="en-US" altLang="en-US" dirty="0" smtClean="0"/>
          </a:p>
          <a:p>
            <a:pPr algn="l" rtl="0" eaLnBrk="1" hangingPunct="1">
              <a:defRPr/>
            </a:pPr>
            <a:r>
              <a:rPr lang="en-US" sz="1200" b="1" kern="1200" dirty="0" smtClean="0">
                <a:solidFill>
                  <a:schemeClr val="tx1"/>
                </a:solidFill>
                <a:effectLst/>
                <a:latin typeface="Times New Roman" pitchFamily="18" charset="0"/>
                <a:ea typeface="+mn-ea"/>
                <a:cs typeface="Times New Roman" pitchFamily="18" charset="0"/>
              </a:rPr>
              <a:t>Figure 7.41. Structural changes in rhodopsin following its activation.</a:t>
            </a:r>
            <a:r>
              <a:rPr lang="en-US" sz="1200" kern="1200" dirty="0" smtClean="0">
                <a:solidFill>
                  <a:schemeClr val="tx1"/>
                </a:solidFill>
                <a:effectLst/>
                <a:latin typeface="Times New Roman" pitchFamily="18" charset="0"/>
                <a:ea typeface="+mn-ea"/>
                <a:cs typeface="Times New Roman" pitchFamily="18" charset="0"/>
              </a:rPr>
              <a:t> (c) Conformational changes in the retinal-binding pocket </a:t>
            </a:r>
            <a:r>
              <a:rPr lang="en-US" sz="1200" kern="1200" baseline="30000" dirty="0" smtClean="0">
                <a:solidFill>
                  <a:schemeClr val="tx1"/>
                </a:solidFill>
                <a:effectLst/>
                <a:latin typeface="Times New Roman" pitchFamily="18" charset="0"/>
                <a:ea typeface="+mn-ea"/>
                <a:cs typeface="Times New Roman" pitchFamily="18" charset="0"/>
              </a:rPr>
              <a:t>ϴ2</a:t>
            </a:r>
            <a:r>
              <a:rPr lang="en-US" sz="1200" kern="1200" dirty="0" smtClean="0">
                <a:solidFill>
                  <a:schemeClr val="tx1"/>
                </a:solidFill>
                <a:effectLst/>
                <a:latin typeface="Times New Roman" pitchFamily="18" charset="0"/>
                <a:ea typeface="+mn-ea"/>
                <a:cs typeface="Times New Roman" pitchFamily="18" charset="0"/>
              </a:rPr>
              <a:t>. The backbone of the inactive state (PDB 1gzm) is shown from the extracellular side as grey ribbons. Residue conformations corresponding to the inactive state are colored by atom type, whereas those corresponding to the active state (PDB 3pqr) are in orange. Movements of specific residues are marked by blue arrows. The movements of </a:t>
            </a:r>
            <a:r>
              <a:rPr lang="en-US" sz="1200" kern="1200" dirty="0" err="1" smtClean="0">
                <a:solidFill>
                  <a:schemeClr val="tx1"/>
                </a:solidFill>
                <a:effectLst/>
                <a:latin typeface="Times New Roman" pitchFamily="18" charset="0"/>
                <a:ea typeface="+mn-ea"/>
                <a:cs typeface="Times New Roman" pitchFamily="18" charset="0"/>
              </a:rPr>
              <a:t>Trp</a:t>
            </a:r>
            <a:r>
              <a:rPr lang="en-US" sz="1200" kern="1200" dirty="0" smtClean="0">
                <a:solidFill>
                  <a:schemeClr val="tx1"/>
                </a:solidFill>
                <a:effectLst/>
                <a:latin typeface="Times New Roman" pitchFamily="18" charset="0"/>
                <a:ea typeface="+mn-ea"/>
                <a:cs typeface="Times New Roman" pitchFamily="18" charset="0"/>
              </a:rPr>
              <a:t> 265 and Phe-208 are clearly seen, as well as the breaking of the salt bridge between Glu-113 and Lys-296 (dashed line). </a:t>
            </a:r>
            <a:endParaRPr lang="en-US" altLang="en-US" dirty="0" smtClean="0"/>
          </a:p>
        </p:txBody>
      </p:sp>
    </p:spTree>
    <p:extLst>
      <p:ext uri="{BB962C8B-B14F-4D97-AF65-F5344CB8AC3E}">
        <p14:creationId xmlns:p14="http://schemas.microsoft.com/office/powerpoint/2010/main" val="9968054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EEDD8E27-AE66-49CF-B2FB-E54C7D961AFE}"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39</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8160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Times New Roman" pitchFamily="18" charset="0"/>
              </a:rPr>
              <a:t>The animation</a:t>
            </a:r>
            <a:r>
              <a:rPr lang="en-US" sz="1200" kern="1200" baseline="0" dirty="0" smtClean="0">
                <a:solidFill>
                  <a:schemeClr val="tx1"/>
                </a:solidFill>
                <a:effectLst/>
                <a:latin typeface="Times New Roman" pitchFamily="18" charset="0"/>
                <a:ea typeface="+mn-ea"/>
                <a:cs typeface="Times New Roman" pitchFamily="18" charset="0"/>
              </a:rPr>
              <a:t> was produced by </a:t>
            </a:r>
            <a:r>
              <a:rPr lang="en-US" sz="1200" kern="1200" baseline="0" dirty="0" err="1" smtClean="0">
                <a:solidFill>
                  <a:schemeClr val="tx1"/>
                </a:solidFill>
                <a:effectLst/>
                <a:latin typeface="Times New Roman" pitchFamily="18" charset="0"/>
                <a:ea typeface="+mn-ea"/>
                <a:cs typeface="Times New Roman" pitchFamily="18" charset="0"/>
              </a:rPr>
              <a:t>intrapolation</a:t>
            </a:r>
            <a:r>
              <a:rPr lang="en-US" sz="1200" kern="1200" baseline="0" dirty="0" smtClean="0">
                <a:solidFill>
                  <a:schemeClr val="tx1"/>
                </a:solidFill>
                <a:effectLst/>
                <a:latin typeface="Times New Roman" pitchFamily="18" charset="0"/>
                <a:ea typeface="+mn-ea"/>
                <a:cs typeface="Times New Roman" pitchFamily="18" charset="0"/>
              </a:rPr>
              <a:t> between the active and inactive structures.</a:t>
            </a:r>
            <a:endParaRPr lang="en-US" altLang="en-US" dirty="0" smtClean="0"/>
          </a:p>
          <a:p>
            <a:pPr marL="0" indent="0" algn="l" rtl="0" eaLnBrk="1" hangingPunct="1">
              <a:buFont typeface="Arial" panose="020B0604020202020204" pitchFamily="34" charset="0"/>
              <a:buNone/>
              <a:defRPr/>
            </a:pPr>
            <a:endParaRPr lang="en-US" altLang="en-US" dirty="0" smtClean="0"/>
          </a:p>
        </p:txBody>
      </p:sp>
    </p:spTree>
    <p:extLst>
      <p:ext uri="{BB962C8B-B14F-4D97-AF65-F5344CB8AC3E}">
        <p14:creationId xmlns:p14="http://schemas.microsoft.com/office/powerpoint/2010/main" val="25455501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7D003D38-3556-4590-B48A-CB699544B8E1}"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40</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8365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smtClean="0"/>
              <a:t>The</a:t>
            </a:r>
            <a:r>
              <a:rPr lang="en-US" baseline="0" dirty="0" smtClean="0"/>
              <a:t> view if from the intracellular side.</a:t>
            </a:r>
            <a:endParaRPr lang="en-US" dirty="0" smtClean="0"/>
          </a:p>
          <a:p>
            <a:pPr marL="171450" indent="-171450" algn="l" rtl="0" eaLnBrk="1" hangingPunct="1">
              <a:buFont typeface="Arial" panose="020B0604020202020204" pitchFamily="34" charset="0"/>
              <a:buChar char="•"/>
              <a:defRPr/>
            </a:pPr>
            <a:r>
              <a:rPr lang="en-US" dirty="0" smtClean="0"/>
              <a:t>Rhodopsin </a:t>
            </a:r>
            <a:r>
              <a:rPr lang="en-US" dirty="0" smtClean="0"/>
              <a:t>was solved in complex with a short fragment of </a:t>
            </a:r>
            <a:r>
              <a:rPr lang="en-US" dirty="0" err="1" smtClean="0"/>
              <a:t>transducin’s</a:t>
            </a:r>
            <a:r>
              <a:rPr lang="en-US" dirty="0" smtClean="0"/>
              <a:t> G</a:t>
            </a:r>
            <a:r>
              <a:rPr lang="el-GR" baseline="-25000" dirty="0" smtClean="0"/>
              <a:t>α</a:t>
            </a:r>
            <a:r>
              <a:rPr lang="en-US" dirty="0" smtClean="0"/>
              <a:t> subunit.</a:t>
            </a:r>
          </a:p>
          <a:p>
            <a:pPr algn="l" rtl="0" eaLnBrk="1" hangingPunct="1">
              <a:defRPr/>
            </a:pPr>
            <a:endParaRPr lang="en-US" dirty="0" smtClean="0"/>
          </a:p>
          <a:p>
            <a:pPr algn="l" rtl="0" eaLnBrk="1" hangingPunct="1">
              <a:defRPr/>
            </a:pPr>
            <a:r>
              <a:rPr lang="en-US" dirty="0" smtClean="0"/>
              <a:t>(d) Changes in the intracellular side of rhodopsin, allowing the binding of transducin </a:t>
            </a:r>
            <a:r>
              <a:rPr lang="en-US" baseline="30000" dirty="0" smtClean="0"/>
              <a:t>ϴ3</a:t>
            </a:r>
            <a:r>
              <a:rPr lang="en-US" dirty="0" smtClean="0"/>
              <a:t>. The structures and representation of the active and inactive forms of rhodopsin are the same as in panel </a:t>
            </a:r>
            <a:r>
              <a:rPr lang="en-US" i="1" dirty="0" smtClean="0"/>
              <a:t>a</a:t>
            </a:r>
            <a:r>
              <a:rPr lang="en-US" dirty="0" smtClean="0"/>
              <a:t>, but the view is from the intracellular side. (I) Transducin binding. The C-terminal 11-amino acids of transducin is presented as a purple ribbon. The white arrows denote the direction of movement of TMs 3, 5, and 6, as well as of ICL3, when rhodopsin shifts from the inactive to active state. This movement clearly creates space for the transducin fragment. </a:t>
            </a:r>
            <a:endParaRPr lang="en-US" altLang="en-US" dirty="0" smtClean="0"/>
          </a:p>
        </p:txBody>
      </p:sp>
    </p:spTree>
    <p:extLst>
      <p:ext uri="{BB962C8B-B14F-4D97-AF65-F5344CB8AC3E}">
        <p14:creationId xmlns:p14="http://schemas.microsoft.com/office/powerpoint/2010/main" val="9366689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3690BC96-7370-49FA-A1B2-41E0BDDDBEE0}"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41</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85699"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dirty="0" smtClean="0"/>
              <a:t>As mentioned above, in the other structurally determined GPCRs the ionic lock is absent, at least part of the time, which has been proposed to account for the differences in baseline activity between the GPCRs: whereas rhodopsin is completely inactive in the dark, the other three GPCRs (as many others) retain some activity even when they do not bind their agonist.</a:t>
            </a:r>
          </a:p>
          <a:p>
            <a:pPr algn="l" rtl="0" eaLnBrk="1" hangingPunct="1">
              <a:defRPr/>
            </a:pPr>
            <a:endParaRPr lang="en-US" dirty="0" smtClean="0"/>
          </a:p>
          <a:p>
            <a:pPr algn="l" rtl="0" eaLnBrk="1" hangingPunct="1">
              <a:defRPr/>
            </a:pPr>
            <a:r>
              <a:rPr lang="en-US" dirty="0" smtClean="0"/>
              <a:t>(d-II) The conformational change of rhodopsin also includes a large movement of Tyr-306 of the </a:t>
            </a:r>
            <a:r>
              <a:rPr lang="en-US" i="1" dirty="0" err="1" smtClean="0"/>
              <a:t>NPxxY</a:t>
            </a:r>
            <a:r>
              <a:rPr lang="en-US" dirty="0" smtClean="0"/>
              <a:t> motif, which stabilizes the active conformation. A hydrogen bond between Tyr-306 and TM6 is shown. </a:t>
            </a:r>
            <a:endParaRPr lang="en-US" altLang="en-US" dirty="0" smtClean="0"/>
          </a:p>
        </p:txBody>
      </p:sp>
    </p:spTree>
    <p:extLst>
      <p:ext uri="{BB962C8B-B14F-4D97-AF65-F5344CB8AC3E}">
        <p14:creationId xmlns:p14="http://schemas.microsoft.com/office/powerpoint/2010/main" val="3893092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C5D8FF2B-2E06-4564-8539-B8196CEDB22A}"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42</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87747"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Times New Roman" pitchFamily="18" charset="0"/>
              </a:rPr>
              <a:t>The animation</a:t>
            </a:r>
            <a:r>
              <a:rPr lang="en-US" sz="1200" kern="1200" baseline="0" dirty="0" smtClean="0">
                <a:solidFill>
                  <a:schemeClr val="tx1"/>
                </a:solidFill>
                <a:effectLst/>
                <a:latin typeface="Times New Roman" pitchFamily="18" charset="0"/>
                <a:ea typeface="+mn-ea"/>
                <a:cs typeface="Times New Roman" pitchFamily="18" charset="0"/>
              </a:rPr>
              <a:t> was produced by </a:t>
            </a:r>
            <a:r>
              <a:rPr lang="en-US" sz="1200" kern="1200" baseline="0" dirty="0" err="1" smtClean="0">
                <a:solidFill>
                  <a:schemeClr val="tx1"/>
                </a:solidFill>
                <a:effectLst/>
                <a:latin typeface="Times New Roman" pitchFamily="18" charset="0"/>
                <a:ea typeface="+mn-ea"/>
                <a:cs typeface="Times New Roman" pitchFamily="18" charset="0"/>
              </a:rPr>
              <a:t>intrapolation</a:t>
            </a:r>
            <a:r>
              <a:rPr lang="en-US" sz="1200" kern="1200" baseline="0" dirty="0" smtClean="0">
                <a:solidFill>
                  <a:schemeClr val="tx1"/>
                </a:solidFill>
                <a:effectLst/>
                <a:latin typeface="Times New Roman" pitchFamily="18" charset="0"/>
                <a:ea typeface="+mn-ea"/>
                <a:cs typeface="Times New Roman" pitchFamily="18" charset="0"/>
              </a:rPr>
              <a:t> between the active and inactive structures.</a:t>
            </a:r>
            <a:endParaRPr lang="en-US" altLang="en-US" dirty="0" smtClean="0"/>
          </a:p>
          <a:p>
            <a:pPr marL="171450" indent="-171450" algn="l" rtl="0" eaLnBrk="1" hangingPunct="1">
              <a:buFont typeface="Arial" panose="020B0604020202020204" pitchFamily="34" charset="0"/>
              <a:buChar char="•"/>
              <a:defRPr/>
            </a:pPr>
            <a:endParaRPr lang="en-US" altLang="en-US" dirty="0" smtClean="0"/>
          </a:p>
        </p:txBody>
      </p:sp>
    </p:spTree>
    <p:extLst>
      <p:ext uri="{BB962C8B-B14F-4D97-AF65-F5344CB8AC3E}">
        <p14:creationId xmlns:p14="http://schemas.microsoft.com/office/powerpoint/2010/main" val="30565243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C5D8FF2B-2E06-4564-8539-B8196CEDB22A}"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43</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87747"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dirty="0" smtClean="0"/>
              <a:t>Similar movements are observed also in the equivalent positions of Tyr-306 in the β</a:t>
            </a:r>
            <a:r>
              <a:rPr lang="en-US" baseline="-25000" dirty="0" smtClean="0"/>
              <a:t>1</a:t>
            </a:r>
            <a:r>
              <a:rPr lang="en-US" dirty="0" smtClean="0"/>
              <a:t>- and β</a:t>
            </a:r>
            <a:r>
              <a:rPr lang="en-US" baseline="-25000" dirty="0" smtClean="0"/>
              <a:t>2</a:t>
            </a:r>
            <a:r>
              <a:rPr lang="en-US" dirty="0" smtClean="0"/>
              <a:t>-adrenergic receptors, the muscarinic (M</a:t>
            </a:r>
            <a:r>
              <a:rPr lang="en-US" baseline="-25000" dirty="0" smtClean="0"/>
              <a:t>2</a:t>
            </a:r>
            <a:r>
              <a:rPr lang="en-US" dirty="0" smtClean="0"/>
              <a:t>) receptor, and the A</a:t>
            </a:r>
            <a:r>
              <a:rPr lang="en-US" baseline="-25000" dirty="0" smtClean="0"/>
              <a:t>2A</a:t>
            </a:r>
            <a:r>
              <a:rPr lang="en-US" dirty="0" smtClean="0"/>
              <a:t> receptor.</a:t>
            </a:r>
          </a:p>
          <a:p>
            <a:pPr algn="l" rtl="0" eaLnBrk="1" hangingPunct="1">
              <a:defRPr/>
            </a:pPr>
            <a:endParaRPr lang="en-US" dirty="0" smtClean="0"/>
          </a:p>
          <a:p>
            <a:pPr algn="l" rtl="0" eaLnBrk="1" hangingPunct="1">
              <a:defRPr/>
            </a:pPr>
            <a:r>
              <a:rPr lang="en-US" dirty="0" smtClean="0"/>
              <a:t>(d-III) The conformational change disrupts the inactive state-related ionic lock, which involves Glu-247 of TM6 and Arg-135 of TM3’s </a:t>
            </a:r>
            <a:r>
              <a:rPr lang="en-US" i="1" dirty="0" smtClean="0"/>
              <a:t>D/ERY</a:t>
            </a:r>
            <a:r>
              <a:rPr lang="en-US" dirty="0" smtClean="0"/>
              <a:t> motif. In its new position, Arg-135 is stabilized by a hydrogen bond with Tyr-223 (dashed line). </a:t>
            </a:r>
            <a:endParaRPr lang="en-US" altLang="en-US" dirty="0" smtClean="0"/>
          </a:p>
        </p:txBody>
      </p:sp>
    </p:spTree>
    <p:extLst>
      <p:ext uri="{BB962C8B-B14F-4D97-AF65-F5344CB8AC3E}">
        <p14:creationId xmlns:p14="http://schemas.microsoft.com/office/powerpoint/2010/main" val="2517179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08566235-FCC4-48B9-B359-2967091B460B}"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44</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smtClean="0"/>
              <a:t>(e) Stabilization of rhodopsin's active conformation by transducin. Transducing is presented in green. Residues of rhodopsin's helices 5 and 6, which are involved in nonpolar and van der Waals interactions with transducin are colored in magenta (helix 5) and cyan (helix 6). Finally, Arg 135 and Gln 312, which hydrogen-bond to transducin are colored in blue and orange, respectively.</a:t>
            </a:r>
          </a:p>
          <a:p>
            <a:pPr algn="l" rtl="0" eaLnBrk="1" hangingPunct="1"/>
            <a:endParaRPr lang="en-US" altLang="en-US" smtClean="0"/>
          </a:p>
        </p:txBody>
      </p:sp>
    </p:spTree>
    <p:extLst>
      <p:ext uri="{BB962C8B-B14F-4D97-AF65-F5344CB8AC3E}">
        <p14:creationId xmlns:p14="http://schemas.microsoft.com/office/powerpoint/2010/main" val="21595008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DE5022B9-1ECA-4382-820A-2402544F33DF}"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45</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91843"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dirty="0" smtClean="0"/>
              <a:t>Rhodopsin does not bind a physical ligand, therefore it cannot provide information on how ligand binding to the rest of the GPCRs leads to activation. This information is provided by second active structure that we have – that of the beta2-adrenergic receptor. Moreover, since this structure was determined with a complete bound G-protein, it also provides better information on how the receptor activation leads to G-protein activation.</a:t>
            </a:r>
          </a:p>
          <a:p>
            <a:pPr marL="171450" indent="-171450" algn="l" rtl="0" eaLnBrk="1" hangingPunct="1">
              <a:buFont typeface="Arial" panose="020B0604020202020204" pitchFamily="34" charset="0"/>
              <a:buChar char="•"/>
              <a:defRPr/>
            </a:pPr>
            <a:r>
              <a:rPr lang="en-US" dirty="0" smtClean="0"/>
              <a:t>The G-protein in the crystallized structure is nucleotide-free, which means it was captured in the middle of the GDP-GTP exchange process. </a:t>
            </a:r>
            <a:endParaRPr lang="en-US" altLang="en-US" dirty="0" smtClean="0"/>
          </a:p>
          <a:p>
            <a:pPr algn="l" rtl="0" eaLnBrk="1" hangingPunct="1">
              <a:defRPr/>
            </a:pPr>
            <a:endParaRPr lang="en-US" altLang="en-US" dirty="0" smtClean="0"/>
          </a:p>
          <a:p>
            <a:pPr algn="l" rtl="0" eaLnBrk="1" hangingPunct="1">
              <a:defRPr/>
            </a:pPr>
            <a:r>
              <a:rPr lang="en-US" altLang="en-US" b="1" dirty="0" smtClean="0"/>
              <a:t>Figure 7-34. </a:t>
            </a:r>
            <a:r>
              <a:rPr lang="en-US" altLang="en-US" dirty="0" smtClean="0"/>
              <a:t>(a)II. </a:t>
            </a:r>
            <a:r>
              <a:rPr lang="en-US" sz="1200" kern="1200" dirty="0" smtClean="0">
                <a:solidFill>
                  <a:schemeClr val="tx1"/>
                </a:solidFill>
                <a:effectLst/>
                <a:latin typeface="Times New Roman" pitchFamily="18" charset="0"/>
                <a:ea typeface="+mn-ea"/>
                <a:cs typeface="Times New Roman" pitchFamily="18" charset="0"/>
              </a:rPr>
              <a:t>The 3D structure of the β</a:t>
            </a:r>
            <a:r>
              <a:rPr lang="en-US" sz="1200" kern="1200" baseline="-25000" dirty="0" smtClean="0">
                <a:solidFill>
                  <a:schemeClr val="tx1"/>
                </a:solidFill>
                <a:effectLst/>
                <a:latin typeface="Times New Roman" pitchFamily="18" charset="0"/>
                <a:ea typeface="+mn-ea"/>
                <a:cs typeface="Times New Roman" pitchFamily="18" charset="0"/>
              </a:rPr>
              <a:t>2</a:t>
            </a:r>
            <a:r>
              <a:rPr lang="en-US" sz="1200" kern="1200" dirty="0" smtClean="0">
                <a:solidFill>
                  <a:schemeClr val="tx1"/>
                </a:solidFill>
                <a:effectLst/>
                <a:latin typeface="Times New Roman" pitchFamily="18" charset="0"/>
                <a:ea typeface="+mn-ea"/>
                <a:cs typeface="Times New Roman" pitchFamily="18" charset="0"/>
              </a:rPr>
              <a:t>-adrenergic receptor in complex with </a:t>
            </a:r>
            <a:r>
              <a:rPr lang="en-US" sz="1200" kern="1200" dirty="0" err="1" smtClean="0">
                <a:solidFill>
                  <a:schemeClr val="tx1"/>
                </a:solidFill>
                <a:effectLst/>
                <a:latin typeface="Times New Roman" pitchFamily="18" charset="0"/>
                <a:ea typeface="+mn-ea"/>
                <a:cs typeface="Times New Roman" pitchFamily="18" charset="0"/>
              </a:rPr>
              <a:t>Gs</a:t>
            </a:r>
            <a:r>
              <a:rPr lang="en-US" sz="1200" kern="1200" dirty="0" smtClean="0">
                <a:solidFill>
                  <a:schemeClr val="tx1"/>
                </a:solidFill>
                <a:effectLst/>
                <a:latin typeface="Times New Roman" pitchFamily="18" charset="0"/>
                <a:ea typeface="+mn-ea"/>
                <a:cs typeface="Times New Roman" pitchFamily="18" charset="0"/>
              </a:rPr>
              <a:t>-protein (PDB entry 3sn6). The GPCR is shown in orange, with the agonist presented as grey spheres. The α, β, and γ subunits of the G-protein are colored in green, magenta, and blue, respectively. </a:t>
            </a:r>
            <a:endParaRPr lang="en-US" altLang="en-US" dirty="0" smtClean="0"/>
          </a:p>
        </p:txBody>
      </p:sp>
    </p:spTree>
    <p:extLst>
      <p:ext uri="{BB962C8B-B14F-4D97-AF65-F5344CB8AC3E}">
        <p14:creationId xmlns:p14="http://schemas.microsoft.com/office/powerpoint/2010/main" val="42765301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850FAC65-0993-4FD0-95D8-BED7FA572E53}" type="slidenum">
              <a:rPr lang="en-US" altLang="en-US" smtClean="0">
                <a:solidFill>
                  <a:srgbClr val="000000"/>
                </a:solidFill>
                <a:ea typeface="Times New Roman (Hebrew)" panose="02020603050405020304" pitchFamily="18" charset="0"/>
                <a:cs typeface="Arial" panose="020B0604020202020204" pitchFamily="34" charset="0"/>
              </a:rPr>
              <a:pPr algn="l">
                <a:spcBef>
                  <a:spcPct val="0"/>
                </a:spcBef>
              </a:pPr>
              <a:t>46</a:t>
            </a:fld>
            <a:endParaRPr lang="en-US" altLang="en-US" smtClean="0">
              <a:solidFill>
                <a:srgbClr val="000000"/>
              </a:solidFill>
              <a:ea typeface="Times New Roman (Hebrew)" panose="02020603050405020304" pitchFamily="18" charset="0"/>
              <a:cs typeface="Arial" panose="020B0604020202020204" pitchFamily="34" charset="0"/>
            </a:endParaRPr>
          </a:p>
        </p:txBody>
      </p:sp>
      <p:sp>
        <p:nvSpPr>
          <p:cNvPr id="240643" name="Rectangle 2"/>
          <p:cNvSpPr>
            <a:spLocks noGrp="1" noRot="1" noChangeAspect="1" noChangeArrowheads="1" noTextEdit="1"/>
          </p:cNvSpPr>
          <p:nvPr>
            <p:ph type="sldImg"/>
          </p:nvPr>
        </p:nvSpPr>
        <p:spPr>
          <a:ln/>
        </p:spPr>
      </p:sp>
      <p:sp>
        <p:nvSpPr>
          <p:cNvPr id="240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i="0" kern="1200" dirty="0" smtClean="0">
                <a:solidFill>
                  <a:schemeClr val="tx1"/>
                </a:solidFill>
                <a:effectLst/>
                <a:latin typeface="Times New Roman" pitchFamily="18" charset="0"/>
                <a:ea typeface="+mn-ea"/>
                <a:cs typeface="Times New Roman" pitchFamily="18" charset="0"/>
              </a:rPr>
              <a:t>Adrenaline and noradrenaline are synthesized by both the adrenal</a:t>
            </a:r>
            <a:r>
              <a:rPr lang="en-US" sz="1200" b="0" i="0" kern="1200" baseline="0" dirty="0" smtClean="0">
                <a:solidFill>
                  <a:schemeClr val="tx1"/>
                </a:solidFill>
                <a:effectLst/>
                <a:latin typeface="Times New Roman" pitchFamily="18" charset="0"/>
                <a:ea typeface="+mn-ea"/>
                <a:cs typeface="Times New Roman" pitchFamily="18" charset="0"/>
              </a:rPr>
              <a:t> medulla and the nervous system, although in the latter noradrenaline is more common. </a:t>
            </a:r>
            <a:r>
              <a:rPr lang="en-US" dirty="0" smtClean="0"/>
              <a:t/>
            </a:r>
            <a:br>
              <a:rPr lang="en-US" dirty="0" smtClean="0"/>
            </a:br>
            <a:endParaRPr lang="en-US" altLang="en-US" b="0" dirty="0" smtClean="0"/>
          </a:p>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a:t>
            </a:r>
            <a:r>
              <a:rPr lang="en-US" sz="1200" b="1" kern="1200" dirty="0" smtClean="0">
                <a:solidFill>
                  <a:schemeClr val="tx1"/>
                </a:solidFill>
                <a:effectLst/>
                <a:latin typeface="Times New Roman" pitchFamily="18" charset="0"/>
                <a:ea typeface="+mn-ea"/>
                <a:cs typeface="Times New Roman" pitchFamily="18" charset="0"/>
              </a:rPr>
              <a:t>7.2.1. The molecular structures of adrenaline and noradrenaline.</a:t>
            </a:r>
            <a:r>
              <a:rPr lang="en-US" sz="1200" kern="1200" dirty="0" smtClean="0">
                <a:solidFill>
                  <a:schemeClr val="tx1"/>
                </a:solidFill>
                <a:effectLst/>
                <a:latin typeface="Times New Roman" pitchFamily="18" charset="0"/>
                <a:ea typeface="+mn-ea"/>
                <a:cs typeface="Times New Roman" pitchFamily="18" charset="0"/>
              </a:rPr>
              <a:t> Adrenaline is formed by </a:t>
            </a:r>
            <a:r>
              <a:rPr lang="en-US" sz="1200" i="1" kern="1200" dirty="0" smtClean="0">
                <a:solidFill>
                  <a:schemeClr val="tx1"/>
                </a:solidFill>
                <a:effectLst/>
                <a:latin typeface="Times New Roman" pitchFamily="18" charset="0"/>
                <a:ea typeface="+mn-ea"/>
                <a:cs typeface="Times New Roman" pitchFamily="18" charset="0"/>
              </a:rPr>
              <a:t>N</a:t>
            </a:r>
            <a:r>
              <a:rPr lang="en-US" sz="1200" kern="1200" dirty="0" smtClean="0">
                <a:solidFill>
                  <a:schemeClr val="tx1"/>
                </a:solidFill>
                <a:effectLst/>
                <a:latin typeface="Times New Roman" pitchFamily="18" charset="0"/>
                <a:ea typeface="+mn-ea"/>
                <a:cs typeface="Times New Roman" pitchFamily="18" charset="0"/>
              </a:rPr>
              <a:t>-methylation of noradrenaline. </a:t>
            </a:r>
            <a:endParaRPr lang="en-US" altLang="en-US" dirty="0" smtClean="0"/>
          </a:p>
        </p:txBody>
      </p:sp>
    </p:spTree>
    <p:extLst>
      <p:ext uri="{BB962C8B-B14F-4D97-AF65-F5344CB8AC3E}">
        <p14:creationId xmlns:p14="http://schemas.microsoft.com/office/powerpoint/2010/main" val="3492553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EFD66285-1879-4B7D-BC52-9EE1213E773C}" type="slidenum">
              <a:rPr lang="en-US" altLang="en-US" smtClean="0">
                <a:solidFill>
                  <a:srgbClr val="000000"/>
                </a:solidFill>
                <a:ea typeface="Times New Roman (Hebrew)" panose="02020603050405020304" pitchFamily="18" charset="0"/>
                <a:cs typeface="Arial" panose="020B0604020202020204" pitchFamily="34" charset="0"/>
              </a:rPr>
              <a:pPr algn="l">
                <a:spcBef>
                  <a:spcPct val="0"/>
                </a:spcBef>
              </a:pPr>
              <a:t>7</a:t>
            </a:fld>
            <a:endParaRPr lang="en-US" altLang="en-US" smtClean="0">
              <a:solidFill>
                <a:srgbClr val="000000"/>
              </a:solidFill>
              <a:ea typeface="Times New Roman (Hebrew)" panose="02020603050405020304" pitchFamily="18" charset="0"/>
              <a:cs typeface="Arial" panose="020B0604020202020204" pitchFamily="34" charset="0"/>
            </a:endParaRPr>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smtClean="0"/>
              <a:t>Figure 7.32. Idealized dose response curves of a cellular receptor to full agonist, partial agonist, neutral antagonist, and inverse agonist.</a:t>
            </a:r>
            <a:r>
              <a:rPr lang="en-US" altLang="en-US" smtClean="0"/>
              <a:t> The constitutive activity of the receptor is assumed to be zero. Note, however, that many receptors have a baseline activity even in the absence of agonist.</a:t>
            </a:r>
          </a:p>
        </p:txBody>
      </p:sp>
    </p:spTree>
    <p:extLst>
      <p:ext uri="{BB962C8B-B14F-4D97-AF65-F5344CB8AC3E}">
        <p14:creationId xmlns:p14="http://schemas.microsoft.com/office/powerpoint/2010/main" val="22588062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04EFB04A-F668-4656-8E13-9F349B0267EB}" type="slidenum">
              <a:rPr lang="en-US" altLang="en-US" smtClean="0">
                <a:solidFill>
                  <a:srgbClr val="000000"/>
                </a:solidFill>
                <a:ea typeface="Times New Roman (Hebrew)" panose="02020603050405020304" pitchFamily="18" charset="0"/>
                <a:cs typeface="Arial" panose="020B0604020202020204" pitchFamily="34" charset="0"/>
              </a:rPr>
              <a:pPr algn="l">
                <a:spcBef>
                  <a:spcPct val="0"/>
                </a:spcBef>
              </a:pPr>
              <a:t>47</a:t>
            </a:fld>
            <a:endParaRPr lang="en-US" altLang="en-US" smtClean="0">
              <a:solidFill>
                <a:srgbClr val="000000"/>
              </a:solidFill>
              <a:ea typeface="Times New Roman (Hebrew)" panose="02020603050405020304" pitchFamily="18" charset="0"/>
              <a:cs typeface="Arial" panose="020B0604020202020204" pitchFamily="34" charset="0"/>
            </a:endParaRPr>
          </a:p>
        </p:txBody>
      </p:sp>
      <p:sp>
        <p:nvSpPr>
          <p:cNvPr id="242691" name="Rectangle 2"/>
          <p:cNvSpPr>
            <a:spLocks noGrp="1" noRot="1" noChangeAspect="1" noChangeArrowheads="1" noTextEdit="1"/>
          </p:cNvSpPr>
          <p:nvPr>
            <p:ph type="sldImg"/>
          </p:nvPr>
        </p:nvSpPr>
        <p:spPr>
          <a:ln/>
        </p:spPr>
      </p:sp>
      <p:sp>
        <p:nvSpPr>
          <p:cNvPr id="242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7.2.2. A wolf in a fight-or-flight posture. </a:t>
            </a:r>
            <a:r>
              <a:rPr lang="en-US" sz="1200" kern="1200" dirty="0" smtClean="0">
                <a:solidFill>
                  <a:schemeClr val="tx1"/>
                </a:solidFill>
                <a:effectLst/>
                <a:latin typeface="Times New Roman" pitchFamily="18" charset="0"/>
                <a:ea typeface="+mn-ea"/>
                <a:cs typeface="Times New Roman" pitchFamily="18" charset="0"/>
              </a:rPr>
              <a:t>The image is taken from </a:t>
            </a:r>
            <a:r>
              <a:rPr lang="en-US" sz="1200" kern="1200" baseline="30000" dirty="0" smtClean="0">
                <a:solidFill>
                  <a:schemeClr val="tx1"/>
                </a:solidFill>
                <a:effectLst/>
                <a:latin typeface="Times New Roman" pitchFamily="18" charset="0"/>
                <a:ea typeface="+mn-ea"/>
                <a:cs typeface="Times New Roman" pitchFamily="18" charset="0"/>
              </a:rPr>
              <a:t>[429]</a:t>
            </a:r>
            <a:r>
              <a:rPr lang="en-US" sz="1200" kern="1200" dirty="0" smtClean="0">
                <a:solidFill>
                  <a:schemeClr val="tx1"/>
                </a:solidFill>
                <a:effectLst/>
                <a:latin typeface="Times New Roman" pitchFamily="18" charset="0"/>
                <a:ea typeface="+mn-ea"/>
                <a:cs typeface="Times New Roman" pitchFamily="18" charset="0"/>
              </a:rPr>
              <a:t>. </a:t>
            </a:r>
            <a:endParaRPr lang="en-US" altLang="en-US" dirty="0" smtClean="0"/>
          </a:p>
        </p:txBody>
      </p:sp>
    </p:spTree>
    <p:extLst>
      <p:ext uri="{BB962C8B-B14F-4D97-AF65-F5344CB8AC3E}">
        <p14:creationId xmlns:p14="http://schemas.microsoft.com/office/powerpoint/2010/main" val="12067069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EFBFAC3E-817C-449D-A25D-75D0C251F9CF}" type="slidenum">
              <a:rPr lang="en-US" altLang="en-US" smtClean="0">
                <a:solidFill>
                  <a:srgbClr val="000000"/>
                </a:solidFill>
                <a:ea typeface="Times New Roman (Hebrew)" panose="02020603050405020304" pitchFamily="18" charset="0"/>
                <a:cs typeface="Arial" panose="020B0604020202020204" pitchFamily="34" charset="0"/>
              </a:rPr>
              <a:pPr algn="l">
                <a:spcBef>
                  <a:spcPct val="0"/>
                </a:spcBef>
              </a:pPr>
              <a:t>50</a:t>
            </a:fld>
            <a:endParaRPr lang="en-US" altLang="en-US" smtClean="0">
              <a:solidFill>
                <a:srgbClr val="000000"/>
              </a:solidFill>
              <a:ea typeface="Times New Roman (Hebrew)" panose="02020603050405020304" pitchFamily="18" charset="0"/>
              <a:cs typeface="Arial" panose="020B0604020202020204" pitchFamily="34" charset="0"/>
            </a:endParaRPr>
          </a:p>
        </p:txBody>
      </p:sp>
      <p:sp>
        <p:nvSpPr>
          <p:cNvPr id="246787" name="Rectangle 2"/>
          <p:cNvSpPr>
            <a:spLocks noGrp="1" noRot="1" noChangeAspect="1" noChangeArrowheads="1" noTextEdit="1"/>
          </p:cNvSpPr>
          <p:nvPr>
            <p:ph type="sldImg"/>
          </p:nvPr>
        </p:nvSpPr>
        <p:spPr>
          <a:solidFill>
            <a:srgbClr val="FFFFFF"/>
          </a:solidFill>
          <a:ln/>
        </p:spPr>
      </p:sp>
      <p:sp>
        <p:nvSpPr>
          <p:cNvPr id="246788" name="Rectangle 3"/>
          <p:cNvSpPr>
            <a:spLocks noGrp="1" noChangeArrowheads="1"/>
          </p:cNvSpPr>
          <p:nvPr>
            <p:ph type="body" idx="1"/>
          </p:nvPr>
        </p:nvSpPr>
        <p:spPr>
          <a:solidFill>
            <a:srgbClr val="FFFFFF"/>
          </a:solidFill>
          <a:ln>
            <a:solidFill>
              <a:srgbClr val="000000"/>
            </a:solidFill>
          </a:ln>
        </p:spPr>
        <p:txBody>
          <a:bodyPr/>
          <a:lstStyle/>
          <a:p>
            <a:pPr algn="l" rtl="0" eaLnBrk="1" hangingPunct="1"/>
            <a:endParaRPr lang="en-US" altLang="en-US" dirty="0" smtClean="0"/>
          </a:p>
        </p:txBody>
      </p:sp>
    </p:spTree>
    <p:extLst>
      <p:ext uri="{BB962C8B-B14F-4D97-AF65-F5344CB8AC3E}">
        <p14:creationId xmlns:p14="http://schemas.microsoft.com/office/powerpoint/2010/main" val="5508169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a:ln/>
        </p:spPr>
      </p:sp>
      <p:sp>
        <p:nvSpPr>
          <p:cNvPr id="248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48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A5EBB9B6-9ACC-4E47-AB3E-54E631DDAFB7}" type="slidenum">
              <a:rPr lang="en-US" altLang="en-US" sz="1200" smtClean="0">
                <a:solidFill>
                  <a:srgbClr val="000000"/>
                </a:solidFill>
                <a:latin typeface="Arial" panose="020B0604020202020204" pitchFamily="34" charset="0"/>
                <a:cs typeface="Arial" panose="020B0604020202020204" pitchFamily="34" charset="0"/>
              </a:rPr>
              <a:pPr/>
              <a:t>51</a:t>
            </a:fld>
            <a:endParaRPr lang="en-US" altLang="en-US" sz="1200" smtClean="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79134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997020ED-73E8-412B-86D5-2086DCE698C4}"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52</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93891" name="Rectangle 2"/>
          <p:cNvSpPr>
            <a:spLocks noGrp="1" noRot="1" noChangeAspect="1" noChangeArrowheads="1" noTextEdit="1"/>
          </p:cNvSpPr>
          <p:nvPr>
            <p:ph type="sldImg"/>
          </p:nvPr>
        </p:nvSpPr>
        <p:spPr>
          <a:ln/>
        </p:spPr>
      </p:sp>
      <p:sp>
        <p:nvSpPr>
          <p:cNvPr id="293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dirty="0" smtClean="0"/>
              <a:t>Figure 7.42. Structural changes in the β</a:t>
            </a:r>
            <a:r>
              <a:rPr lang="en-US" altLang="en-US" b="1" baseline="-25000" dirty="0" smtClean="0"/>
              <a:t>2</a:t>
            </a:r>
            <a:r>
              <a:rPr lang="en-US" altLang="en-US" b="1" dirty="0" smtClean="0"/>
              <a:t>-adrenergic receptor following its activation.</a:t>
            </a:r>
            <a:r>
              <a:rPr lang="en-US" altLang="en-US" dirty="0" smtClean="0"/>
              <a:t> (a) Superimposition of the active and inactive structures of the β</a:t>
            </a:r>
            <a:r>
              <a:rPr lang="en-US" altLang="en-US" baseline="-25000" dirty="0" smtClean="0"/>
              <a:t>2</a:t>
            </a:r>
            <a:r>
              <a:rPr lang="en-US" altLang="en-US" dirty="0" smtClean="0"/>
              <a:t>-adrenergic receptor. The inactive structure (grey; PDB entry 2rh1) is bound to the inverse agonist </a:t>
            </a:r>
            <a:r>
              <a:rPr lang="en-US" altLang="en-US" dirty="0" err="1" smtClean="0"/>
              <a:t>carazolol</a:t>
            </a:r>
            <a:r>
              <a:rPr lang="en-US" altLang="en-US" dirty="0" smtClean="0"/>
              <a:t>, and the active structure (orange; PDB entry 3sn6) is bound to the agonist BI-167107. </a:t>
            </a:r>
          </a:p>
        </p:txBody>
      </p:sp>
    </p:spTree>
    <p:extLst>
      <p:ext uri="{BB962C8B-B14F-4D97-AF65-F5344CB8AC3E}">
        <p14:creationId xmlns:p14="http://schemas.microsoft.com/office/powerpoint/2010/main" val="11765123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628C5249-CC11-451F-A0AC-F0B20C34BB83}"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53</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9593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dirty="0" smtClean="0"/>
              <a:t>Serines 203 and 207 are highly conserved, in agreement with their activation role. </a:t>
            </a:r>
          </a:p>
          <a:p>
            <a:pPr marL="171450" indent="-171450" algn="l" rtl="0" eaLnBrk="1" hangingPunct="1">
              <a:buFont typeface="Arial" panose="020B0604020202020204" pitchFamily="34" charset="0"/>
              <a:buChar char="•"/>
              <a:defRPr/>
            </a:pPr>
            <a:r>
              <a:rPr lang="en-US" dirty="0" smtClean="0"/>
              <a:t>In contrast to rhodopsin, Phe-208 is the only residue comprising the transmission switch that plays a part in the activation of the β-adrenergic receptor. </a:t>
            </a:r>
            <a:r>
              <a:rPr lang="en-US" b="1" dirty="0" smtClean="0"/>
              <a:t>Trp-286 does not</a:t>
            </a:r>
            <a:r>
              <a:rPr lang="en-US" dirty="0" smtClean="0"/>
              <a:t>.</a:t>
            </a:r>
          </a:p>
          <a:p>
            <a:pPr algn="l" rtl="0" eaLnBrk="1" hangingPunct="1">
              <a:defRPr/>
            </a:pPr>
            <a:endParaRPr lang="en-US" dirty="0" smtClean="0"/>
          </a:p>
          <a:p>
            <a:pPr algn="l" rtl="0" eaLnBrk="1" hangingPunct="1">
              <a:defRPr/>
            </a:pPr>
            <a:r>
              <a:rPr lang="en-US" dirty="0" smtClean="0"/>
              <a:t>(b) Agonist-induced movements of TMs 5 and 6, and of key residues that act as molecular switches. The agonist is shown as sticks, colored by atom type. The hydrogen bonds between the agonist and residues in TM5 are shown as dashed lines. The resulting movement of TM5 leads to local movements of the downstream nonpolar residues Phe-208, Pro-211, Ile-121, and Phe-282, and the hydrophobic contacts between them. The movement of each of the above residues is marked by arrows. </a:t>
            </a:r>
            <a:endParaRPr lang="en-US" altLang="en-US" dirty="0" smtClean="0"/>
          </a:p>
        </p:txBody>
      </p:sp>
    </p:spTree>
    <p:extLst>
      <p:ext uri="{BB962C8B-B14F-4D97-AF65-F5344CB8AC3E}">
        <p14:creationId xmlns:p14="http://schemas.microsoft.com/office/powerpoint/2010/main" val="18706388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3B2E41C8-4024-42A6-BB89-9A5310EAE69F}"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54</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97987" name="Rectangle 2"/>
          <p:cNvSpPr>
            <a:spLocks noGrp="1" noRot="1" noChangeAspect="1" noChangeArrowheads="1" noTextEdit="1"/>
          </p:cNvSpPr>
          <p:nvPr>
            <p:ph type="sldImg"/>
          </p:nvPr>
        </p:nvSpPr>
        <p:spPr>
          <a:ln/>
        </p:spPr>
      </p:sp>
      <p:sp>
        <p:nvSpPr>
          <p:cNvPr id="29082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dirty="0" smtClean="0"/>
              <a:t>Here, the hinge movement is around Phe-282, and does not involve a proline residue. However, the adjacent Gly-280 (just below Phe-282) most likely facilitates this movement.</a:t>
            </a:r>
          </a:p>
          <a:p>
            <a:pPr algn="l" rtl="0" eaLnBrk="1" hangingPunct="1">
              <a:defRPr/>
            </a:pPr>
            <a:endParaRPr lang="en-US" altLang="en-US" dirty="0" smtClean="0"/>
          </a:p>
          <a:p>
            <a:pPr algn="l" rtl="0" eaLnBrk="1" hangingPunct="1">
              <a:defRPr/>
            </a:pPr>
            <a:r>
              <a:rPr lang="en-US" altLang="en-US" dirty="0" smtClean="0"/>
              <a:t>(c) Conformational changes in the intracellular side of the receptor upon agonist binding. The changes described in </a:t>
            </a:r>
            <a:r>
              <a:rPr lang="en-US" altLang="en-US" i="1" dirty="0" smtClean="0"/>
              <a:t>b</a:t>
            </a:r>
            <a:r>
              <a:rPr lang="en-US" altLang="en-US" dirty="0" smtClean="0"/>
              <a:t> induce a large hinge movement (curved arrow) in TM6, which creates room in its intracellular side for the α5 helix of G</a:t>
            </a:r>
            <a:r>
              <a:rPr lang="en-US" altLang="en-US" baseline="-25000" dirty="0" smtClean="0"/>
              <a:t>α</a:t>
            </a:r>
            <a:r>
              <a:rPr lang="en-US" altLang="en-US" dirty="0" smtClean="0"/>
              <a:t> (marked). In addition, ICL2 shifts away from TM6, with a large change in the position of Tyr-141. Smaller changes in the position of TM3 and TM7 are not shown. As can be clearly seen, the position of TM6 in the inactive state clashes with the helix of Gα, which prevents the binding of the latter to the GPCR. </a:t>
            </a:r>
          </a:p>
        </p:txBody>
      </p:sp>
    </p:spTree>
    <p:extLst>
      <p:ext uri="{BB962C8B-B14F-4D97-AF65-F5344CB8AC3E}">
        <p14:creationId xmlns:p14="http://schemas.microsoft.com/office/powerpoint/2010/main" val="25040867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248E48EF-786C-4A89-87A5-CCDC3704C88D}"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55</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00035" name="Rectangle 2"/>
          <p:cNvSpPr>
            <a:spLocks noGrp="1" noRot="1" noChangeAspect="1" noChangeArrowheads="1" noTextEdit="1"/>
          </p:cNvSpPr>
          <p:nvPr>
            <p:ph type="sldImg"/>
          </p:nvPr>
        </p:nvSpPr>
        <p:spPr>
          <a:ln/>
        </p:spPr>
      </p:sp>
      <p:sp>
        <p:nvSpPr>
          <p:cNvPr id="300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smtClean="0"/>
              <a:t>(e) Comparison between movements of helices in rhodopsin and those in the β</a:t>
            </a:r>
            <a:r>
              <a:rPr lang="en-US" altLang="en-US" baseline="-25000" smtClean="0"/>
              <a:t>2</a:t>
            </a:r>
            <a:r>
              <a:rPr lang="en-US" altLang="en-US" smtClean="0"/>
              <a:t>-adrenergic receptor, β</a:t>
            </a:r>
            <a:r>
              <a:rPr lang="en-US" altLang="en-US" baseline="-25000" smtClean="0"/>
              <a:t>1</a:t>
            </a:r>
            <a:r>
              <a:rPr lang="en-US" altLang="en-US" smtClean="0"/>
              <a:t>-adrenergic receptor (where the inactive and active structures correspond to PDB entries 2vt4 and 2y03, respectively) and muscarinic (M</a:t>
            </a:r>
            <a:r>
              <a:rPr lang="en-US" altLang="en-US" baseline="-25000" smtClean="0"/>
              <a:t>2</a:t>
            </a:r>
            <a:r>
              <a:rPr lang="en-US" altLang="en-US" smtClean="0"/>
              <a:t>) receptor. The inactive and active conformations of all three GPCRs are colored in grey and orange, respectively. The arrows mark movements of the intracellular sides of the helices, were the length of each arrow is proportional to the degree of movement. For clarity, the helices are shown as cylinders and the loops are not shown. </a:t>
            </a:r>
          </a:p>
        </p:txBody>
      </p:sp>
    </p:spTree>
    <p:extLst>
      <p:ext uri="{BB962C8B-B14F-4D97-AF65-F5344CB8AC3E}">
        <p14:creationId xmlns:p14="http://schemas.microsoft.com/office/powerpoint/2010/main" val="8762864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49D4652E-43A5-421A-9A50-01ACB4DF7316}"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56</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02083" name="Rectangle 2"/>
          <p:cNvSpPr>
            <a:spLocks noGrp="1" noRot="1" noChangeAspect="1" noChangeArrowheads="1" noTextEdit="1"/>
          </p:cNvSpPr>
          <p:nvPr>
            <p:ph type="sldImg"/>
          </p:nvPr>
        </p:nvSpPr>
        <p:spPr>
          <a:ln/>
        </p:spPr>
      </p:sp>
      <p:sp>
        <p:nvSpPr>
          <p:cNvPr id="302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smtClean="0"/>
          </a:p>
        </p:txBody>
      </p:sp>
    </p:spTree>
    <p:extLst>
      <p:ext uri="{BB962C8B-B14F-4D97-AF65-F5344CB8AC3E}">
        <p14:creationId xmlns:p14="http://schemas.microsoft.com/office/powerpoint/2010/main" val="42171729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372B4DDC-A318-4414-85A4-A3D2228B84F5}"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57</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smtClean="0"/>
              <a:t>(d) Superimposition of the structure of Gα in complex with β</a:t>
            </a:r>
            <a:r>
              <a:rPr lang="en-US" altLang="en-US" baseline="-25000" smtClean="0"/>
              <a:t>2</a:t>
            </a:r>
            <a:r>
              <a:rPr lang="en-US" altLang="en-US" smtClean="0"/>
              <a:t>-adrenergic receptor (PDB entry 3sn6; Gα is color in cyan and β</a:t>
            </a:r>
            <a:r>
              <a:rPr lang="en-US" altLang="en-US" baseline="-25000" smtClean="0"/>
              <a:t>2</a:t>
            </a:r>
            <a:r>
              <a:rPr lang="en-US" altLang="en-US" smtClean="0"/>
              <a:t>-adrenergic receptor is colored in gold) and free G</a:t>
            </a:r>
            <a:r>
              <a:rPr lang="en-US" altLang="en-US" smtClean="0">
                <a:sym typeface="Symbol" panose="05050102010706020507" pitchFamily="18" charset="2"/>
              </a:rPr>
              <a:t></a:t>
            </a:r>
            <a:r>
              <a:rPr lang="en-US" altLang="en-US" smtClean="0"/>
              <a:t> bound to guanosine 5'-O-(3-thiotriphosphate) (GTP</a:t>
            </a:r>
            <a:r>
              <a:rPr lang="en-US" altLang="en-US" smtClean="0">
                <a:sym typeface="Symbol" panose="05050102010706020507" pitchFamily="18" charset="2"/>
              </a:rPr>
              <a:t></a:t>
            </a:r>
            <a:r>
              <a:rPr lang="en-US" altLang="en-US" smtClean="0"/>
              <a:t>S) (PDB entry 1AZT; Gα is colored in pink and GTP</a:t>
            </a:r>
            <a:r>
              <a:rPr lang="en-US" altLang="en-US" smtClean="0">
                <a:sym typeface="Symbol" panose="05050102010706020507" pitchFamily="18" charset="2"/>
              </a:rPr>
              <a:t></a:t>
            </a:r>
            <a:r>
              <a:rPr lang="en-US" altLang="en-US" smtClean="0"/>
              <a:t>S is shown as blue and red spheres). The G</a:t>
            </a:r>
            <a:r>
              <a:rPr lang="en-US" altLang="en-US" baseline="-25000" smtClean="0">
                <a:sym typeface="Symbol" panose="05050102010706020507" pitchFamily="18" charset="2"/>
              </a:rPr>
              <a:t></a:t>
            </a:r>
            <a:r>
              <a:rPr lang="en-US" altLang="en-US" smtClean="0"/>
              <a:t>sAH and G</a:t>
            </a:r>
            <a:r>
              <a:rPr lang="en-US" altLang="en-US" smtClean="0">
                <a:sym typeface="Symbol" panose="05050102010706020507" pitchFamily="18" charset="2"/>
              </a:rPr>
              <a:t></a:t>
            </a:r>
            <a:r>
              <a:rPr lang="en-US" altLang="en-US" smtClean="0"/>
              <a:t>sRas domains that hold the GTP molecule are marked. The superimposition shows that the G</a:t>
            </a:r>
            <a:r>
              <a:rPr lang="en-US" altLang="en-US" smtClean="0">
                <a:sym typeface="Symbol" panose="05050102010706020507" pitchFamily="18" charset="2"/>
              </a:rPr>
              <a:t></a:t>
            </a:r>
            <a:r>
              <a:rPr lang="en-US" altLang="en-US" smtClean="0"/>
              <a:t>sAH domain is largely displaced with respect to G</a:t>
            </a:r>
            <a:r>
              <a:rPr lang="en-US" altLang="en-US" smtClean="0">
                <a:sym typeface="Symbol" panose="05050102010706020507" pitchFamily="18" charset="2"/>
              </a:rPr>
              <a:t></a:t>
            </a:r>
            <a:r>
              <a:rPr lang="en-US" altLang="en-US" smtClean="0"/>
              <a:t>sRas in the nucleotide-free state compared to the nucleotide-bound state (orange arrow). The carboxy end of the α5 helix of Gα is circled in red.</a:t>
            </a:r>
          </a:p>
        </p:txBody>
      </p:sp>
    </p:spTree>
    <p:extLst>
      <p:ext uri="{BB962C8B-B14F-4D97-AF65-F5344CB8AC3E}">
        <p14:creationId xmlns:p14="http://schemas.microsoft.com/office/powerpoint/2010/main" val="9940164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15B38804-788A-455A-8DE0-3812EB6CA88B}"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58</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06179" name="Rectangle 2"/>
          <p:cNvSpPr>
            <a:spLocks noGrp="1" noRot="1" noChangeAspect="1" noChangeArrowheads="1" noTextEdit="1"/>
          </p:cNvSpPr>
          <p:nvPr>
            <p:ph type="sldImg"/>
          </p:nvPr>
        </p:nvSpPr>
        <p:spPr>
          <a:ln/>
        </p:spPr>
      </p:sp>
      <p:sp>
        <p:nvSpPr>
          <p:cNvPr id="306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smtClean="0"/>
          </a:p>
        </p:txBody>
      </p:sp>
    </p:spTree>
    <p:extLst>
      <p:ext uri="{BB962C8B-B14F-4D97-AF65-F5344CB8AC3E}">
        <p14:creationId xmlns:p14="http://schemas.microsoft.com/office/powerpoint/2010/main" val="1840569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44060CC2-445C-4A2C-AA00-B32DC789D272}" type="slidenum">
              <a:rPr lang="en-US" altLang="en-US" smtClean="0">
                <a:solidFill>
                  <a:srgbClr val="000000"/>
                </a:solidFill>
                <a:ea typeface="Times New Roman (Hebrew)" panose="02020603050405020304" pitchFamily="18" charset="0"/>
                <a:cs typeface="Arial" panose="020B0604020202020204" pitchFamily="34" charset="0"/>
              </a:rPr>
              <a:pPr algn="l">
                <a:spcBef>
                  <a:spcPct val="0"/>
                </a:spcBef>
              </a:pPr>
              <a:t>8</a:t>
            </a:fld>
            <a:endParaRPr lang="en-US" altLang="en-US" smtClean="0">
              <a:solidFill>
                <a:srgbClr val="000000"/>
              </a:solidFill>
              <a:ea typeface="Times New Roman (Hebrew)" panose="02020603050405020304" pitchFamily="18" charset="0"/>
              <a:cs typeface="Arial" panose="020B0604020202020204" pitchFamily="34" charset="0"/>
            </a:endParaRPr>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smtClean="0"/>
              <a:t>Figure 7.33. The GPCR signaling cycle.</a:t>
            </a:r>
            <a:r>
              <a:rPr lang="en-US" altLang="en-US" smtClean="0"/>
              <a:t> The cycle includes 6 basic steps: (1) binding of agonist (aquamarine spheres) to the extracellular domain of the inactive GPCR (orange ribbon), followed by the binding of G-protein to the intracellular part of the GPCR. The GPCR structures shown here are those of the β</a:t>
            </a:r>
            <a:r>
              <a:rPr lang="en-US" altLang="en-US" baseline="-25000" smtClean="0"/>
              <a:t>2</a:t>
            </a:r>
            <a:r>
              <a:rPr lang="en-US" altLang="en-US" smtClean="0"/>
              <a:t>-adrenergic receptor: the inactive structure is taken from PDB entry 2rh1 and the active structure is taken from entry 3sn6. In the G-protein’s resting state, the Gα subunit, represented by the green ribbon, is attached to the βγ subunits, represented by the purple and blue ribbons, respectively. Gα in this state is bound to GDP (yellow sphere). The Gα subunit and the Gγ subunit are covalently attached to the membrane (short wavy curves). (2+3) Activation of the G-protein, which involves exchange of GDP with GTP (red sphered) in Gα’s nucleotide binding site (2), separation of Gα from Gβγ and binding of Gα to an effector protein (3). The Gα-effector complex shown here is taken from PDB entry 1cul. The effector in this complex is the enzyme </a:t>
            </a:r>
            <a:r>
              <a:rPr lang="en-US" altLang="en-US" b="1" i="1" smtClean="0"/>
              <a:t>adenylyl cyclase</a:t>
            </a:r>
            <a:r>
              <a:rPr lang="en-US" altLang="en-US" smtClean="0"/>
              <a:t>, and only the catalytic subunits are shown (yellow ribbon). The entire region of adenylyl cyclase, which also consists of a transmembrane domain, is marked by the dashed line. The binding of the Gβγ complex to its effector protein is not shown. (4) after a certain amount of time Gα hydrolyses its bound GTP molecule, which causes Gα to separate from its effector protein and re-bind to the Gβγ complex. Following the activation of the GPCR and G-protein, the GPCR undergoes deactivation to terminate the signal. This process includes binding of a G-protein-coupled receptor kinase (GRK) to the intracellular domain of the GPCR (3), phosphorylation of the domain by the GRK (4), and binding of arrestin (cyan) to the phosphorylated domain (5. PDB entry 4zwj). The binding prevents the GPCR from re-binding to the G-protein and also induces the internalization and recycling of the GPCR (see subsection 7.5.5). The entire activation-deactivation cycle is brought to completion with arrestin’s departure from the GPCR and return of the system to its resting state. </a:t>
            </a:r>
          </a:p>
        </p:txBody>
      </p:sp>
    </p:spTree>
    <p:extLst>
      <p:ext uri="{BB962C8B-B14F-4D97-AF65-F5344CB8AC3E}">
        <p14:creationId xmlns:p14="http://schemas.microsoft.com/office/powerpoint/2010/main" val="10714017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E2735A60-4B88-4604-9299-0E2970852EAF}"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59</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08227" name="Rectangle 2"/>
          <p:cNvSpPr>
            <a:spLocks noGrp="1" noRot="1" noChangeAspect="1" noChangeArrowheads="1" noTextEdit="1"/>
          </p:cNvSpPr>
          <p:nvPr>
            <p:ph type="sldImg"/>
          </p:nvPr>
        </p:nvSpPr>
        <p:spPr>
          <a:ln/>
        </p:spPr>
      </p:sp>
      <p:sp>
        <p:nvSpPr>
          <p:cNvPr id="308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7.43. Activation of M</a:t>
            </a:r>
            <a:r>
              <a:rPr lang="en-US" sz="1200" b="1" kern="1200" baseline="-25000" dirty="0" smtClean="0">
                <a:solidFill>
                  <a:schemeClr val="tx1"/>
                </a:solidFill>
                <a:effectLst/>
                <a:latin typeface="Times New Roman" pitchFamily="18" charset="0"/>
                <a:ea typeface="+mn-ea"/>
                <a:cs typeface="Times New Roman" pitchFamily="18" charset="0"/>
              </a:rPr>
              <a:t>2</a:t>
            </a:r>
            <a:r>
              <a:rPr lang="en-US" sz="1200" b="1" kern="1200" dirty="0" smtClean="0">
                <a:solidFill>
                  <a:schemeClr val="tx1"/>
                </a:solidFill>
                <a:effectLst/>
                <a:latin typeface="Times New Roman" pitchFamily="18" charset="0"/>
                <a:ea typeface="+mn-ea"/>
                <a:cs typeface="Times New Roman" pitchFamily="18" charset="0"/>
              </a:rPr>
              <a:t> receptor and allostery. </a:t>
            </a:r>
            <a:r>
              <a:rPr lang="en-US" sz="1200" kern="1200" dirty="0" smtClean="0">
                <a:solidFill>
                  <a:schemeClr val="tx1"/>
                </a:solidFill>
                <a:effectLst/>
                <a:latin typeface="Times New Roman" pitchFamily="18" charset="0"/>
                <a:ea typeface="+mn-ea"/>
                <a:cs typeface="Times New Roman" pitchFamily="18" charset="0"/>
              </a:rPr>
              <a:t>(a) Conformational changes in the ligand-binding site of the M</a:t>
            </a:r>
            <a:r>
              <a:rPr lang="en-US" sz="1200" kern="1200" baseline="-25000" dirty="0" smtClean="0">
                <a:solidFill>
                  <a:schemeClr val="tx1"/>
                </a:solidFill>
                <a:effectLst/>
                <a:latin typeface="Times New Roman" pitchFamily="18" charset="0"/>
                <a:ea typeface="+mn-ea"/>
                <a:cs typeface="Times New Roman" pitchFamily="18" charset="0"/>
              </a:rPr>
              <a:t>2</a:t>
            </a:r>
            <a:r>
              <a:rPr lang="en-US" sz="1200" kern="1200" dirty="0" smtClean="0">
                <a:solidFill>
                  <a:schemeClr val="tx1"/>
                </a:solidFill>
                <a:effectLst/>
                <a:latin typeface="Times New Roman" pitchFamily="18" charset="0"/>
                <a:ea typeface="+mn-ea"/>
                <a:cs typeface="Times New Roman" pitchFamily="18" charset="0"/>
              </a:rPr>
              <a:t> receptor. </a:t>
            </a:r>
            <a:r>
              <a:rPr lang="en-US" sz="1200" u="sng" kern="1200" dirty="0" smtClean="0">
                <a:solidFill>
                  <a:schemeClr val="tx1"/>
                </a:solidFill>
                <a:effectLst/>
                <a:latin typeface="Times New Roman" pitchFamily="18" charset="0"/>
                <a:ea typeface="+mn-ea"/>
                <a:cs typeface="Times New Roman" pitchFamily="18" charset="0"/>
              </a:rPr>
              <a:t>Top</a:t>
            </a:r>
            <a:r>
              <a:rPr lang="en-US" sz="1200" kern="1200" dirty="0" smtClean="0">
                <a:solidFill>
                  <a:schemeClr val="tx1"/>
                </a:solidFill>
                <a:effectLst/>
                <a:latin typeface="Times New Roman" pitchFamily="18" charset="0"/>
                <a:ea typeface="+mn-ea"/>
                <a:cs typeface="Times New Roman" pitchFamily="18" charset="0"/>
              </a:rPr>
              <a:t>: A cross-section through the binding site of the inactive (grey; PDB entry 3uon) and active (orange; PDB entry 4mqs) structures of the M</a:t>
            </a:r>
            <a:r>
              <a:rPr lang="en-US" sz="1200" kern="1200" baseline="-25000" dirty="0" smtClean="0">
                <a:solidFill>
                  <a:schemeClr val="tx1"/>
                </a:solidFill>
                <a:effectLst/>
                <a:latin typeface="Times New Roman" pitchFamily="18" charset="0"/>
                <a:ea typeface="+mn-ea"/>
                <a:cs typeface="Times New Roman" pitchFamily="18" charset="0"/>
              </a:rPr>
              <a:t>2</a:t>
            </a:r>
            <a:r>
              <a:rPr lang="en-US" sz="1200" kern="1200" dirty="0" smtClean="0">
                <a:solidFill>
                  <a:schemeClr val="tx1"/>
                </a:solidFill>
                <a:effectLst/>
                <a:latin typeface="Times New Roman" pitchFamily="18" charset="0"/>
                <a:ea typeface="+mn-ea"/>
                <a:cs typeface="Times New Roman" pitchFamily="18" charset="0"/>
              </a:rPr>
              <a:t> receptor. The inactive structure is bound to the antagonist QNB, and the active structure is bound to the agonist </a:t>
            </a:r>
            <a:r>
              <a:rPr lang="en-US" sz="1200" kern="1200" dirty="0" err="1" smtClean="0">
                <a:solidFill>
                  <a:schemeClr val="tx1"/>
                </a:solidFill>
                <a:effectLst/>
                <a:latin typeface="Times New Roman" pitchFamily="18" charset="0"/>
                <a:ea typeface="+mn-ea"/>
                <a:cs typeface="Times New Roman" pitchFamily="18" charset="0"/>
              </a:rPr>
              <a:t>iperoxo</a:t>
            </a:r>
            <a:r>
              <a:rPr lang="en-US" sz="1200" kern="1200" dirty="0" smtClean="0">
                <a:solidFill>
                  <a:schemeClr val="tx1"/>
                </a:solidFill>
                <a:effectLst/>
                <a:latin typeface="Times New Roman" pitchFamily="18" charset="0"/>
                <a:ea typeface="+mn-ea"/>
                <a:cs typeface="Times New Roman" pitchFamily="18" charset="0"/>
              </a:rPr>
              <a:t>. The aromatic lid residues above the ligands are colored in yellow. Activation induces conformational changes that lead to the complete occlusion of the agonist from the solvent. </a:t>
            </a:r>
            <a:r>
              <a:rPr lang="en-US" sz="1200" u="sng" kern="1200" dirty="0" smtClean="0">
                <a:solidFill>
                  <a:schemeClr val="tx1"/>
                </a:solidFill>
                <a:effectLst/>
                <a:latin typeface="Times New Roman" pitchFamily="18" charset="0"/>
                <a:ea typeface="+mn-ea"/>
                <a:cs typeface="Times New Roman" pitchFamily="18" charset="0"/>
              </a:rPr>
              <a:t>Bottom</a:t>
            </a:r>
            <a:r>
              <a:rPr lang="en-US" sz="1200" kern="1200" dirty="0" smtClean="0">
                <a:solidFill>
                  <a:schemeClr val="tx1"/>
                </a:solidFill>
                <a:effectLst/>
                <a:latin typeface="Times New Roman" pitchFamily="18" charset="0"/>
                <a:ea typeface="+mn-ea"/>
                <a:cs typeface="Times New Roman" pitchFamily="18" charset="0"/>
              </a:rPr>
              <a:t>: Activation-induced closure of the aromatic lid (yellow sticks). </a:t>
            </a:r>
            <a:endParaRPr lang="en-US" altLang="en-US" dirty="0" smtClean="0"/>
          </a:p>
        </p:txBody>
      </p:sp>
    </p:spTree>
    <p:extLst>
      <p:ext uri="{BB962C8B-B14F-4D97-AF65-F5344CB8AC3E}">
        <p14:creationId xmlns:p14="http://schemas.microsoft.com/office/powerpoint/2010/main" val="24335961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8C2DF109-BEBA-4E69-A825-9E630CA2EB5A}"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60</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10275" name="Rectangle 2"/>
          <p:cNvSpPr>
            <a:spLocks noGrp="1" noRot="1" noChangeAspect="1" noChangeArrowheads="1" noTextEdit="1"/>
          </p:cNvSpPr>
          <p:nvPr>
            <p:ph type="sldImg"/>
          </p:nvPr>
        </p:nvSpPr>
        <p:spPr>
          <a:ln/>
        </p:spPr>
      </p:sp>
      <p:sp>
        <p:nvSpPr>
          <p:cNvPr id="310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smtClean="0"/>
              <a:t>(b) Propagation of the conformational change in TM6 from the ligand-binding site to the intracellular site of the receptor. The image shows a superimposition of the active and inactive structures of M</a:t>
            </a:r>
            <a:r>
              <a:rPr lang="en-US" altLang="en-US" baseline="-25000" smtClean="0"/>
              <a:t>2</a:t>
            </a:r>
            <a:r>
              <a:rPr lang="en-US" altLang="en-US" smtClean="0"/>
              <a:t> receptor. For clarity, only TMs 3 and 6 are shown. In the inactive state the antagonist is hydrogen-bonded to Asn-404 on TM6 (black dashed line). Activation of the GPCR induces a small movement of TM6 towards TM3 and allows Asn-404 to remain hydrogen-bonded to the agonist (orange dashed line), which is located more distantly from TM6 than the antagonist. The pivot motion of TM6 around Thr-399 (curved white arrow) converts the small movement of the helix near the ligand-binding site to a large movement at the intracellular site, away from TM3. A coordinated movement of TM3 away from TM6 allows a hydrogen bond to be formed between Asp-120 and Asn-58. The activation also involves a conformational change in TM7, which changes the orientation of Tyr-440 (the </a:t>
            </a:r>
            <a:r>
              <a:rPr lang="en-US" altLang="en-US" i="1" smtClean="0"/>
              <a:t>NPxxY</a:t>
            </a:r>
            <a:r>
              <a:rPr lang="en-US" altLang="en-US" smtClean="0"/>
              <a:t> motif), thus allowing it to interact with Tyr-206. Note that although the interaction shown here as a direct hydrogen bond (black dashed line), in reality it is mediated by a water molecule, which is missing in the solved structure. </a:t>
            </a:r>
          </a:p>
        </p:txBody>
      </p:sp>
    </p:spTree>
    <p:extLst>
      <p:ext uri="{BB962C8B-B14F-4D97-AF65-F5344CB8AC3E}">
        <p14:creationId xmlns:p14="http://schemas.microsoft.com/office/powerpoint/2010/main" val="35712584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2CBABD50-BA20-45B4-9298-353A527A7C48}"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61</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12323"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dirty="0" smtClean="0"/>
              <a:t>The mode of action of allosteric activators is supported by the M</a:t>
            </a:r>
            <a:r>
              <a:rPr lang="en-US" baseline="-25000" dirty="0" smtClean="0"/>
              <a:t>2</a:t>
            </a:r>
            <a:r>
              <a:rPr lang="en-US" dirty="0" smtClean="0"/>
              <a:t> structure, which, when bound to agonist, is identical whether or not the activator is also bound.</a:t>
            </a:r>
          </a:p>
          <a:p>
            <a:pPr marL="171450" indent="-171450" algn="l" rtl="0" eaLnBrk="1" hangingPunct="1">
              <a:buFont typeface="Arial" panose="020B0604020202020204" pitchFamily="34" charset="0"/>
              <a:buChar char="•"/>
              <a:defRPr/>
            </a:pPr>
            <a:r>
              <a:rPr lang="en-US" altLang="en-US" dirty="0" smtClean="0">
                <a:sym typeface="Symbol" panose="05050102010706020507" pitchFamily="18" charset="2"/>
              </a:rPr>
              <a:t>Allosteric modulation is common in GPCRs. </a:t>
            </a:r>
            <a:r>
              <a:rPr lang="en-US" dirty="0" smtClean="0"/>
              <a:t>The modulators are chemically diverse and include lipids (e.g. fatty acids, phospholipids, and cholesterol), amino acids, ions (e.g. Na</a:t>
            </a:r>
            <a:r>
              <a:rPr lang="en-US" baseline="30000" dirty="0" smtClean="0"/>
              <a:t>+</a:t>
            </a:r>
            <a:r>
              <a:rPr lang="en-US" dirty="0" smtClean="0"/>
              <a:t>), and different small molecules.</a:t>
            </a:r>
            <a:endParaRPr lang="en-US" altLang="en-US" dirty="0" smtClean="0">
              <a:sym typeface="Symbol" panose="05050102010706020507" pitchFamily="18" charset="2"/>
            </a:endParaRPr>
          </a:p>
          <a:p>
            <a:pPr marL="171450" indent="-171450" algn="l" rtl="0" eaLnBrk="1" hangingPunct="1">
              <a:buFont typeface="Arial" panose="020B0604020202020204" pitchFamily="34" charset="0"/>
              <a:buChar char="•"/>
              <a:defRPr/>
            </a:pPr>
            <a:endParaRPr lang="en-US" dirty="0" smtClean="0"/>
          </a:p>
          <a:p>
            <a:pPr algn="l" rtl="0" eaLnBrk="1" hangingPunct="1">
              <a:defRPr/>
            </a:pPr>
            <a:r>
              <a:rPr lang="en-US" dirty="0" smtClean="0"/>
              <a:t>(c) Binding of the allosteric activator LY2119620 to the agonist-bound M</a:t>
            </a:r>
            <a:r>
              <a:rPr lang="en-US" baseline="-25000" dirty="0" smtClean="0"/>
              <a:t>2</a:t>
            </a:r>
            <a:r>
              <a:rPr lang="en-US" dirty="0" smtClean="0"/>
              <a:t> receptor (PDB entry 4mqt). LY2119620 binds above the agonist pocket, where it is separated from the agonist </a:t>
            </a:r>
            <a:r>
              <a:rPr lang="en-US" dirty="0" err="1" smtClean="0"/>
              <a:t>iperoxo</a:t>
            </a:r>
            <a:r>
              <a:rPr lang="en-US" dirty="0" smtClean="0"/>
              <a:t> by the aromatic lid residues (in yellow). (d) Membrane-facing position of an allosteric site in the P2Y</a:t>
            </a:r>
            <a:r>
              <a:rPr lang="en-US" baseline="-25000" dirty="0" smtClean="0"/>
              <a:t>1</a:t>
            </a:r>
            <a:r>
              <a:rPr lang="en-US" dirty="0" smtClean="0"/>
              <a:t> receptor (PDB entry 4xnv). The allosteric site is occupied by the negative modulator BPTU (</a:t>
            </a:r>
            <a:r>
              <a:rPr lang="en-US" u="sng" dirty="0" smtClean="0"/>
              <a:t>with </a:t>
            </a:r>
            <a:r>
              <a:rPr lang="en-US" dirty="0" smtClean="0"/>
              <a:t>blue </a:t>
            </a:r>
            <a:r>
              <a:rPr lang="en-US" u="sng" dirty="0" smtClean="0"/>
              <a:t>carbon </a:t>
            </a:r>
            <a:r>
              <a:rPr lang="en-US" dirty="0" smtClean="0"/>
              <a:t>spheres). The orthosteric site, which resides in the extracellular loops region of the receptor, is shown with a bound antagonist (orange spheres; PDB entry 4xnw). Co-crystallized lipid molecules are also shown, in pink). </a:t>
            </a:r>
            <a:endParaRPr lang="en-US" altLang="en-US" dirty="0" smtClean="0"/>
          </a:p>
        </p:txBody>
      </p:sp>
    </p:spTree>
    <p:extLst>
      <p:ext uri="{BB962C8B-B14F-4D97-AF65-F5344CB8AC3E}">
        <p14:creationId xmlns:p14="http://schemas.microsoft.com/office/powerpoint/2010/main" val="12246072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0D0E892A-0640-4906-844B-F75B37C50487}"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62</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smtClean="0"/>
          </a:p>
        </p:txBody>
      </p:sp>
    </p:spTree>
    <p:extLst>
      <p:ext uri="{BB962C8B-B14F-4D97-AF65-F5344CB8AC3E}">
        <p14:creationId xmlns:p14="http://schemas.microsoft.com/office/powerpoint/2010/main" val="12227305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93049D47-6BFC-4910-BEFE-4F21F2F0E97D}"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63</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16419" name="Rectangle 2"/>
          <p:cNvSpPr>
            <a:spLocks noGrp="1" noRot="1" noChangeAspect="1" noChangeArrowheads="1" noTextEdit="1"/>
          </p:cNvSpPr>
          <p:nvPr>
            <p:ph type="sldImg"/>
          </p:nvPr>
        </p:nvSpPr>
        <p:spPr>
          <a:ln/>
        </p:spPr>
      </p:sp>
      <p:sp>
        <p:nvSpPr>
          <p:cNvPr id="316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pPr>
            <a:r>
              <a:rPr lang="en-US" altLang="en-US" smtClean="0"/>
              <a:t>GRKs act on activated GPCRs (agonist-bound)</a:t>
            </a:r>
          </a:p>
        </p:txBody>
      </p:sp>
    </p:spTree>
    <p:extLst>
      <p:ext uri="{BB962C8B-B14F-4D97-AF65-F5344CB8AC3E}">
        <p14:creationId xmlns:p14="http://schemas.microsoft.com/office/powerpoint/2010/main" val="8839273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4244EFC6-082A-4351-863C-6F095F031C43}"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64</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18467" name="Rectangle 2"/>
          <p:cNvSpPr>
            <a:spLocks noGrp="1" noRot="1" noChangeAspect="1" noChangeArrowheads="1" noTextEdit="1"/>
          </p:cNvSpPr>
          <p:nvPr>
            <p:ph type="sldImg"/>
          </p:nvPr>
        </p:nvSpPr>
        <p:spPr>
          <a:ln/>
        </p:spPr>
      </p:sp>
      <p:sp>
        <p:nvSpPr>
          <p:cNvPr id="318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pPr>
            <a:r>
              <a:rPr lang="en-US" altLang="en-US" smtClean="0"/>
              <a:t>The GPCR is still in its activated (agonist-bound) form when bound to arrestin.</a:t>
            </a:r>
          </a:p>
          <a:p>
            <a:pPr marL="171450" indent="-171450" algn="l" rtl="0" eaLnBrk="1" hangingPunct="1">
              <a:buFontTx/>
              <a:buChar char="•"/>
            </a:pPr>
            <a:r>
              <a:rPr lang="en-US" altLang="en-US" smtClean="0"/>
              <a:t>The bound arrestin recruits clathrin and its adaptor protein AP-2, which induces the internalization of the GPCRs into the cell via clathrin-coated vesicles, followed by their recycling or degradation. </a:t>
            </a:r>
          </a:p>
        </p:txBody>
      </p:sp>
    </p:spTree>
    <p:extLst>
      <p:ext uri="{BB962C8B-B14F-4D97-AF65-F5344CB8AC3E}">
        <p14:creationId xmlns:p14="http://schemas.microsoft.com/office/powerpoint/2010/main" val="30242283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D5211655-3C02-4AE7-BB83-5842448BC183}"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65</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20515"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dirty="0" smtClean="0"/>
              <a:t>Rhodopsin here is </a:t>
            </a:r>
            <a:r>
              <a:rPr lang="en-US" b="1" dirty="0" smtClean="0"/>
              <a:t>not phosphorylated </a:t>
            </a:r>
            <a:r>
              <a:rPr lang="en-US" dirty="0" smtClean="0"/>
              <a:t>and the binding to arrestin was achieved </a:t>
            </a:r>
            <a:r>
              <a:rPr lang="en-US" b="1" dirty="0" smtClean="0"/>
              <a:t>by using mutations </a:t>
            </a:r>
            <a:r>
              <a:rPr lang="en-US" dirty="0" smtClean="0"/>
              <a:t>in both binding partners. Thus, arrestin in this complex is in its </a:t>
            </a:r>
            <a:r>
              <a:rPr lang="en-US" b="1" dirty="0" smtClean="0"/>
              <a:t>pre-activated</a:t>
            </a:r>
            <a:r>
              <a:rPr lang="en-US" dirty="0" smtClean="0"/>
              <a:t> state.</a:t>
            </a:r>
          </a:p>
          <a:p>
            <a:pPr marL="171450" indent="-171450" algn="l" rtl="0" eaLnBrk="1" hangingPunct="1">
              <a:buFont typeface="Arial" panose="020B0604020202020204" pitchFamily="34" charset="0"/>
              <a:buChar char="•"/>
              <a:defRPr/>
            </a:pPr>
            <a:endParaRPr lang="en-US" dirty="0" smtClean="0"/>
          </a:p>
          <a:p>
            <a:pPr algn="l" rtl="0" eaLnBrk="1" hangingPunct="1">
              <a:buFont typeface="Arial" panose="020B0604020202020204" pitchFamily="34" charset="0"/>
              <a:buNone/>
              <a:defRPr/>
            </a:pPr>
            <a:r>
              <a:rPr lang="en-US" sz="1200" b="1" kern="1200" dirty="0" smtClean="0">
                <a:solidFill>
                  <a:schemeClr val="tx1"/>
                </a:solidFill>
                <a:effectLst/>
                <a:latin typeface="Times New Roman" pitchFamily="18" charset="0"/>
                <a:ea typeface="+mn-ea"/>
                <a:cs typeface="Times New Roman" pitchFamily="18" charset="0"/>
              </a:rPr>
              <a:t>Figure 7.44. Binding of </a:t>
            </a:r>
            <a:r>
              <a:rPr lang="en-US" sz="1200" b="1" kern="1200" dirty="0" err="1" smtClean="0">
                <a:solidFill>
                  <a:schemeClr val="tx1"/>
                </a:solidFill>
                <a:effectLst/>
                <a:latin typeface="Times New Roman" pitchFamily="18" charset="0"/>
                <a:ea typeface="+mn-ea"/>
                <a:cs typeface="Times New Roman" pitchFamily="18" charset="0"/>
              </a:rPr>
              <a:t>arrestin</a:t>
            </a:r>
            <a:r>
              <a:rPr lang="en-US" sz="1200" b="1" kern="1200" dirty="0" smtClean="0">
                <a:solidFill>
                  <a:schemeClr val="tx1"/>
                </a:solidFill>
                <a:effectLst/>
                <a:latin typeface="Times New Roman" pitchFamily="18" charset="0"/>
                <a:ea typeface="+mn-ea"/>
                <a:cs typeface="Times New Roman" pitchFamily="18" charset="0"/>
              </a:rPr>
              <a:t> to active rhodopsin. </a:t>
            </a:r>
            <a:r>
              <a:rPr lang="en-US" sz="1200" kern="1200" dirty="0" smtClean="0">
                <a:solidFill>
                  <a:schemeClr val="tx1"/>
                </a:solidFill>
                <a:effectLst/>
                <a:latin typeface="Times New Roman" pitchFamily="18" charset="0"/>
                <a:ea typeface="+mn-ea"/>
                <a:cs typeface="Times New Roman" pitchFamily="18" charset="0"/>
              </a:rPr>
              <a:t>(a) The overall structure of the complex (PDB entry 4zwj), where rhodopsin is in gold and </a:t>
            </a:r>
            <a:r>
              <a:rPr lang="en-US" sz="1200" kern="1200" dirty="0" err="1" smtClean="0">
                <a:solidFill>
                  <a:schemeClr val="tx1"/>
                </a:solidFill>
                <a:effectLst/>
                <a:latin typeface="Times New Roman" pitchFamily="18" charset="0"/>
                <a:ea typeface="+mn-ea"/>
                <a:cs typeface="Times New Roman" pitchFamily="18" charset="0"/>
              </a:rPr>
              <a:t>arrestin</a:t>
            </a:r>
            <a:r>
              <a:rPr lang="en-US" sz="1200" kern="1200" dirty="0" smtClean="0">
                <a:solidFill>
                  <a:schemeClr val="tx1"/>
                </a:solidFill>
                <a:effectLst/>
                <a:latin typeface="Times New Roman" pitchFamily="18" charset="0"/>
                <a:ea typeface="+mn-ea"/>
                <a:cs typeface="Times New Roman" pitchFamily="18" charset="0"/>
              </a:rPr>
              <a:t> is in green. The conserved hydrophobic patch in </a:t>
            </a:r>
            <a:r>
              <a:rPr lang="en-US" sz="1200" kern="1200" dirty="0" err="1" smtClean="0">
                <a:solidFill>
                  <a:schemeClr val="tx1"/>
                </a:solidFill>
                <a:effectLst/>
                <a:latin typeface="Times New Roman" pitchFamily="18" charset="0"/>
                <a:ea typeface="+mn-ea"/>
                <a:cs typeface="Times New Roman" pitchFamily="18" charset="0"/>
              </a:rPr>
              <a:t>arrestin</a:t>
            </a:r>
            <a:r>
              <a:rPr lang="en-US" sz="1200" kern="1200" dirty="0" smtClean="0">
                <a:solidFill>
                  <a:schemeClr val="tx1"/>
                </a:solidFill>
                <a:effectLst/>
                <a:latin typeface="Times New Roman" pitchFamily="18" charset="0"/>
                <a:ea typeface="+mn-ea"/>
                <a:cs typeface="Times New Roman" pitchFamily="18" charset="0"/>
              </a:rPr>
              <a:t> is colored in pink. The red and blue lines mark the predicted boundaries of the membrane (the OPM database </a:t>
            </a:r>
            <a:r>
              <a:rPr lang="en-US" sz="1200" kern="1200" baseline="30000" dirty="0" smtClean="0">
                <a:solidFill>
                  <a:schemeClr val="tx1"/>
                </a:solidFill>
                <a:effectLst/>
                <a:latin typeface="Times New Roman" pitchFamily="18" charset="0"/>
                <a:ea typeface="+mn-ea"/>
                <a:cs typeface="Times New Roman" pitchFamily="18" charset="0"/>
              </a:rPr>
              <a:t>[119]</a:t>
            </a:r>
            <a:r>
              <a:rPr lang="en-US" sz="1200" kern="1200" dirty="0" smtClean="0">
                <a:solidFill>
                  <a:schemeClr val="tx1"/>
                </a:solidFill>
                <a:effectLst/>
                <a:latin typeface="Times New Roman" pitchFamily="18" charset="0"/>
                <a:ea typeface="+mn-ea"/>
                <a:cs typeface="Times New Roman" pitchFamily="18" charset="0"/>
              </a:rPr>
              <a:t>). </a:t>
            </a:r>
            <a:endParaRPr lang="en-US" altLang="en-US" dirty="0" smtClean="0"/>
          </a:p>
        </p:txBody>
      </p:sp>
    </p:spTree>
    <p:extLst>
      <p:ext uri="{BB962C8B-B14F-4D97-AF65-F5344CB8AC3E}">
        <p14:creationId xmlns:p14="http://schemas.microsoft.com/office/powerpoint/2010/main" val="41531247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97B7AAB0-1B28-465E-9BBE-C56C93865E5C}"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66</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22563" name="Rectangle 2"/>
          <p:cNvSpPr>
            <a:spLocks noGrp="1" noRot="1" noChangeAspect="1" noChangeArrowheads="1" noTextEdit="1"/>
          </p:cNvSpPr>
          <p:nvPr>
            <p:ph type="sldImg"/>
          </p:nvPr>
        </p:nvSpPr>
        <p:spPr>
          <a:ln/>
        </p:spPr>
      </p:sp>
      <p:sp>
        <p:nvSpPr>
          <p:cNvPr id="322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smtClean="0"/>
              <a:t>(b) Left: the interaction of arrestin’s short helical segment with rhodopsin’s TM7 and helix 8, where rhodopsin is in blue, the trunsducin segment is in magenta, and the TM7-H8 binding site is in yellow. Right: the structure of active rhodopsin bound to a short segment of the Gα subunit of transducin (PDB entry 3pqr), where the trunsducin segment is in magenta. The segment binds to same intracellular pocket of rhodopsin as arrestin’s short segment, although the orientations of the two segments within the pocket are different. </a:t>
            </a:r>
          </a:p>
        </p:txBody>
      </p:sp>
    </p:spTree>
    <p:extLst>
      <p:ext uri="{BB962C8B-B14F-4D97-AF65-F5344CB8AC3E}">
        <p14:creationId xmlns:p14="http://schemas.microsoft.com/office/powerpoint/2010/main" val="22867705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30F80FE0-5374-4CF6-A06B-87D29C27DBA2}"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67</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smtClean="0"/>
              <a:t>(c) Interaction between arrestin and rhodopsin’s ICL2 (colored yellow). </a:t>
            </a:r>
            <a:r>
              <a:rPr lang="en-US" altLang="en-US" u="sng" smtClean="0"/>
              <a:t>Left</a:t>
            </a:r>
            <a:r>
              <a:rPr lang="en-US" altLang="en-US" smtClean="0"/>
              <a:t>: free arrestin in its basal (inactive) state (red, PDB entry 1cf1), superimposed on the pre-activated arrestin. </a:t>
            </a:r>
            <a:r>
              <a:rPr lang="en-US" altLang="en-US" u="sng" smtClean="0"/>
              <a:t>Right</a:t>
            </a:r>
            <a:r>
              <a:rPr lang="en-US" altLang="en-US" smtClean="0"/>
              <a:t>: the rhodopsin-arrestin complex. The pre-activated arrestin has an open conformation that accommodates ICL2. For clarity, only TM3, TM4 and ICL2 are shown in rhodopsin. The ICL2-interacting pocket is close, and sterically clashes with the short helix of ICL2. </a:t>
            </a:r>
          </a:p>
        </p:txBody>
      </p:sp>
    </p:spTree>
    <p:extLst>
      <p:ext uri="{BB962C8B-B14F-4D97-AF65-F5344CB8AC3E}">
        <p14:creationId xmlns:p14="http://schemas.microsoft.com/office/powerpoint/2010/main" val="3353747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0DAD7B4A-5024-41E8-B67E-B79BA2986E33}"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68</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26659" name="Rectangle 2"/>
          <p:cNvSpPr>
            <a:spLocks noGrp="1" noRot="1" noChangeAspect="1" noChangeArrowheads="1" noTextEdit="1"/>
          </p:cNvSpPr>
          <p:nvPr>
            <p:ph type="sldImg"/>
          </p:nvPr>
        </p:nvSpPr>
        <p:spPr>
          <a:ln/>
        </p:spPr>
      </p:sp>
      <p:sp>
        <p:nvSpPr>
          <p:cNvPr id="326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pPr>
            <a:r>
              <a:rPr lang="en-US" altLang="en-US" smtClean="0"/>
              <a:t>To stabilize the structures, large portions had to be removed. Thus, the known structures represent mainly the TM domain.</a:t>
            </a:r>
          </a:p>
        </p:txBody>
      </p:sp>
    </p:spTree>
    <p:extLst>
      <p:ext uri="{BB962C8B-B14F-4D97-AF65-F5344CB8AC3E}">
        <p14:creationId xmlns:p14="http://schemas.microsoft.com/office/powerpoint/2010/main" val="3809261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en-US" b="1" smtClean="0"/>
              <a:t>Figure 7.29. The GPCR signaling cycle.</a:t>
            </a:r>
            <a:r>
              <a:rPr lang="en-US" altLang="en-US" smtClean="0"/>
              <a:t> The cycle includes 6 basic steps: (1) binding of agonist (aquamarine spheres) to the extracellular domain of the inactive GPCR (orange ribbon), followed by the binding of G-protein to the intracellular part of the GPCR. The GPCR structures shown here are those of the β</a:t>
            </a:r>
            <a:r>
              <a:rPr lang="en-US" altLang="en-US" baseline="-25000" smtClean="0"/>
              <a:t>2</a:t>
            </a:r>
            <a:r>
              <a:rPr lang="en-US" altLang="en-US" smtClean="0"/>
              <a:t>-adrenergic receptor: the inactive structure is taken from PDB entry 2rh1 and the active structure is taken from entry 3sn6. In the G-protein’s resting state, the Gα subunit, represented by the green ribbon, is attached to the βγ subunits, represented by the purple and blue ribbons, respectively. Gα in this state is bound to GDP (yellow sphere). The Gα subunit and the Gγ subunit are covalently attached to the membrane (short wavy curves). (2+3) Activation of the G-protein, which involves exchange of GDP with GTP (red sphered) in Gα’s nucleotide binding site (2), separation of Gα from Gβγ and binding of Gα to an effector protein (3). The Gα-effector complex shown here is taken from PDB entry 1cul. The effector in this complex is the enzyme </a:t>
            </a:r>
            <a:r>
              <a:rPr lang="en-US" altLang="en-US" b="1" i="1" smtClean="0"/>
              <a:t>adenylyl cyclase</a:t>
            </a:r>
            <a:r>
              <a:rPr lang="en-US" altLang="en-US" smtClean="0"/>
              <a:t>, and only the catalytic subunits are shown (yellow ribbon). The entire region of adenylyl cyclase, which also consists of a transmembrane domain, is marked by the dashed line. The binding of the Gβγ complex to its effector protein is not shown. (4) after a certain amount of time Gα hydrolyses its bound GTP molecule, which causes Gα to separate from its effector protein and re-bind to the Gβγ complex. Following the activation of the GPCR and G-protein, the GPCR undergoes deactivation to terminate the signal. This process includes binding of a G-protein-coupled receptor kinase (GRK) to the intracellular domain of the GPCR (3), phosphorylation of the domain by the GRK (4), and binding of arrestin (cyan) to the phosphorylated domain (5. PDB entry 4zwj). The binding prevents the GPCR from re-binding to the G-protein and also induces the internalization and recycling of the GPCR (see subsection 7.5.5). The entire activation-deactivation cycle is brought to completion with arrestin’s departure from the GPCR and return of the system to its resting state. </a:t>
            </a:r>
          </a:p>
          <a:p>
            <a:pPr algn="l" rtl="0"/>
            <a:endParaRPr lang="en-US" altLang="en-US" smtClean="0"/>
          </a:p>
        </p:txBody>
      </p:sp>
      <p:sp>
        <p:nvSpPr>
          <p:cNvPr id="220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784DEB62-17EE-4FE2-A16F-4478655101F4}" type="slidenum">
              <a:rPr lang="en-US" altLang="en-US" sz="1200" smtClean="0">
                <a:solidFill>
                  <a:srgbClr val="000000"/>
                </a:solidFill>
              </a:rPr>
              <a:pPr/>
              <a:t>9</a:t>
            </a:fld>
            <a:endParaRPr lang="en-US" altLang="en-US" sz="1200" smtClean="0">
              <a:solidFill>
                <a:srgbClr val="000000"/>
              </a:solidFill>
            </a:endParaRPr>
          </a:p>
        </p:txBody>
      </p:sp>
    </p:spTree>
    <p:extLst>
      <p:ext uri="{BB962C8B-B14F-4D97-AF65-F5344CB8AC3E}">
        <p14:creationId xmlns:p14="http://schemas.microsoft.com/office/powerpoint/2010/main" val="16257461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61004305-3705-456F-99D5-25982A04033D}"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69</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28707"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dirty="0" smtClean="0"/>
              <a:t>Both receptors have some non-class A features: V shape (CRF1R), long TM1 (glucagon receptor).</a:t>
            </a:r>
          </a:p>
          <a:p>
            <a:pPr marL="171450" indent="-171450" algn="l" rtl="0" eaLnBrk="1" hangingPunct="1">
              <a:buFont typeface="Arial" panose="020B0604020202020204" pitchFamily="34" charset="0"/>
              <a:buChar char="•"/>
              <a:defRPr/>
            </a:pPr>
            <a:r>
              <a:rPr lang="en-US" altLang="en-US" dirty="0" smtClean="0"/>
              <a:t>The CRF receptor was complexed with a non-peptide antagonist (not shown) and in the glucagon receptor the antagonist was not resolved. Thus, in both cases </a:t>
            </a:r>
            <a:r>
              <a:rPr lang="en-US" altLang="en-US" b="1" dirty="0" smtClean="0"/>
              <a:t>the binding site for the peptide agonist cannot be detected</a:t>
            </a:r>
            <a:r>
              <a:rPr lang="en-US" altLang="en-US" dirty="0" smtClean="0"/>
              <a:t>.</a:t>
            </a:r>
          </a:p>
          <a:p>
            <a:pPr marL="171450" indent="-171450" algn="l" rtl="0" eaLnBrk="1" hangingPunct="1">
              <a:buFont typeface="Arial" panose="020B0604020202020204" pitchFamily="34" charset="0"/>
              <a:buChar char="•"/>
              <a:defRPr/>
            </a:pPr>
            <a:endParaRPr lang="en-US" altLang="en-US" dirty="0" smtClean="0"/>
          </a:p>
          <a:p>
            <a:pPr algn="l" rtl="0" eaLnBrk="1" hangingPunct="1">
              <a:buFont typeface="Arial" panose="020B0604020202020204" pitchFamily="34" charset="0"/>
              <a:buNone/>
              <a:defRPr/>
            </a:pPr>
            <a:r>
              <a:rPr lang="en-US" b="1" dirty="0" smtClean="0"/>
              <a:t>Figure 7.45. The transmembrane domain of class B GPCRs. </a:t>
            </a:r>
            <a:r>
              <a:rPr lang="en-US" dirty="0" smtClean="0"/>
              <a:t>(a) The inactive corticotropin-releasing factor receptor 1 (CRFR1) bound to the non-peptide antagonist CP-376395 (PDB entry 4k5y). The full structure of the receptor (blue ribbons), with the bound ligand shown as yellow sticks. TM7, which has an unusual kink, is marked. (b) The inactive glucagon receptor (PDB entry 4l6r). The receptor was crystallized in the presence of the antagonist NNC0640, but the latter was not resolved in the structure.</a:t>
            </a:r>
          </a:p>
          <a:p>
            <a:pPr algn="l" rtl="0" eaLnBrk="1" hangingPunct="1">
              <a:buFont typeface="Arial" panose="020B0604020202020204" pitchFamily="34" charset="0"/>
              <a:buNone/>
              <a:defRPr/>
            </a:pPr>
            <a:endParaRPr lang="en-US" altLang="en-US" dirty="0" smtClean="0"/>
          </a:p>
        </p:txBody>
      </p:sp>
    </p:spTree>
    <p:extLst>
      <p:ext uri="{BB962C8B-B14F-4D97-AF65-F5344CB8AC3E}">
        <p14:creationId xmlns:p14="http://schemas.microsoft.com/office/powerpoint/2010/main" val="42556917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5CAFF11D-0B0B-40D6-9FCB-96337A24E15A}"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70</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30755" name="Rectangle 2"/>
          <p:cNvSpPr>
            <a:spLocks noGrp="1" noRot="1" noChangeAspect="1" noChangeArrowheads="1" noTextEdit="1"/>
          </p:cNvSpPr>
          <p:nvPr>
            <p:ph type="sldImg"/>
          </p:nvPr>
        </p:nvSpPr>
        <p:spPr>
          <a:ln/>
        </p:spPr>
      </p:sp>
      <p:sp>
        <p:nvSpPr>
          <p:cNvPr id="330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7.46. Ligand binding in class B GPCRs.</a:t>
            </a:r>
            <a:r>
              <a:rPr lang="en-US" sz="1200" kern="1200" dirty="0" smtClean="0">
                <a:solidFill>
                  <a:schemeClr val="tx1"/>
                </a:solidFill>
                <a:effectLst/>
                <a:latin typeface="Times New Roman" pitchFamily="18" charset="0"/>
                <a:ea typeface="+mn-ea"/>
                <a:cs typeface="Times New Roman" pitchFamily="18" charset="0"/>
              </a:rPr>
              <a:t> The extracellular domain (ECD) of the human </a:t>
            </a:r>
            <a:r>
              <a:rPr lang="en-US" sz="1200" kern="1200" dirty="0" err="1" smtClean="0">
                <a:solidFill>
                  <a:schemeClr val="tx1"/>
                </a:solidFill>
                <a:effectLst/>
                <a:latin typeface="Times New Roman" pitchFamily="18" charset="0"/>
                <a:ea typeface="+mn-ea"/>
                <a:cs typeface="Times New Roman" pitchFamily="18" charset="0"/>
              </a:rPr>
              <a:t>Gip</a:t>
            </a:r>
            <a:r>
              <a:rPr lang="en-US" sz="1200" kern="1200" dirty="0" smtClean="0">
                <a:solidFill>
                  <a:schemeClr val="tx1"/>
                </a:solidFill>
                <a:effectLst/>
                <a:latin typeface="Times New Roman" pitchFamily="18" charset="0"/>
                <a:ea typeface="+mn-ea"/>
                <a:cs typeface="Times New Roman" pitchFamily="18" charset="0"/>
              </a:rPr>
              <a:t> receptor, in complex with the hormone </a:t>
            </a:r>
            <a:r>
              <a:rPr lang="en-US" sz="1200" kern="1200" dirty="0" err="1" smtClean="0">
                <a:solidFill>
                  <a:schemeClr val="tx1"/>
                </a:solidFill>
                <a:effectLst/>
                <a:latin typeface="Times New Roman" pitchFamily="18" charset="0"/>
                <a:ea typeface="+mn-ea"/>
                <a:cs typeface="Times New Roman" pitchFamily="18" charset="0"/>
              </a:rPr>
              <a:t>Gip</a:t>
            </a:r>
            <a:r>
              <a:rPr lang="en-US" sz="1200" kern="1200" dirty="0" smtClean="0">
                <a:solidFill>
                  <a:schemeClr val="tx1"/>
                </a:solidFill>
                <a:effectLst/>
                <a:latin typeface="Times New Roman" pitchFamily="18" charset="0"/>
                <a:ea typeface="+mn-ea"/>
                <a:cs typeface="Times New Roman" pitchFamily="18" charset="0"/>
              </a:rPr>
              <a:t> (PDB entry 2qkh). (a) The structure of the ECD, colored by secondary structure. The disulfide bonds are represented as orange sticks. </a:t>
            </a:r>
            <a:endParaRPr lang="en-US" altLang="en-US" dirty="0" smtClean="0"/>
          </a:p>
        </p:txBody>
      </p:sp>
    </p:spTree>
    <p:extLst>
      <p:ext uri="{BB962C8B-B14F-4D97-AF65-F5344CB8AC3E}">
        <p14:creationId xmlns:p14="http://schemas.microsoft.com/office/powerpoint/2010/main" val="40667251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E004EC34-1925-4EFD-952C-0CFA37BB7E5E}"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71</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32803" name="Rectangle 2"/>
          <p:cNvSpPr>
            <a:spLocks noGrp="1" noRot="1" noChangeAspect="1" noChangeArrowheads="1" noTextEdit="1"/>
          </p:cNvSpPr>
          <p:nvPr>
            <p:ph type="sldImg"/>
          </p:nvPr>
        </p:nvSpPr>
        <p:spPr>
          <a:ln/>
        </p:spPr>
      </p:sp>
      <p:sp>
        <p:nvSpPr>
          <p:cNvPr id="332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smtClean="0"/>
              <a:t>(b) General view of the ECD-Gip complex. The ECD is colored by conservation (cyan - lowest, maroon - highest. See color-code in figure), and the peptide ligand is in yellow, with its termini noted. The side chains of the highly conserved residues in ECD are shown as sticks. Expectedly, most of the highly conserved residues in ECD face the peptide ligand. The conservation is calculated by the ConSurf web server (http://consurf.tau.ac.il) </a:t>
            </a:r>
            <a:r>
              <a:rPr lang="en-US" altLang="en-US" baseline="30000" smtClean="0"/>
              <a:t>[383, 384]</a:t>
            </a:r>
            <a:r>
              <a:rPr lang="en-US" altLang="en-US" smtClean="0"/>
              <a:t>.</a:t>
            </a:r>
          </a:p>
        </p:txBody>
      </p:sp>
    </p:spTree>
    <p:extLst>
      <p:ext uri="{BB962C8B-B14F-4D97-AF65-F5344CB8AC3E}">
        <p14:creationId xmlns:p14="http://schemas.microsoft.com/office/powerpoint/2010/main" val="11777598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F04A9C54-921D-4141-A772-709760DB22BE}"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72</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34851" name="Rectangle 2"/>
          <p:cNvSpPr>
            <a:spLocks noGrp="1" noRot="1" noChangeAspect="1" noChangeArrowheads="1" noTextEdit="1"/>
          </p:cNvSpPr>
          <p:nvPr>
            <p:ph type="sldImg"/>
          </p:nvPr>
        </p:nvSpPr>
        <p:spPr>
          <a:ln/>
        </p:spPr>
      </p:sp>
      <p:sp>
        <p:nvSpPr>
          <p:cNvPr id="334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smtClean="0"/>
              <a:t>(c) ECD-ligand interactions. The surface of the receptor's ECD is shown in gray. The ligand peptide is shown as a ribbon, with its side-chains represented as sticks. In both the ligand and ECD residues interacting with it, polar residues are in yellow and nonpolar residues in orange. The interactions are similar between different class B GPCRs, and the ECD loops 2 and 4, which mediate them, are also the parts undergoing the most significant conformational changes following activation. </a:t>
            </a:r>
          </a:p>
        </p:txBody>
      </p:sp>
    </p:spTree>
    <p:extLst>
      <p:ext uri="{BB962C8B-B14F-4D97-AF65-F5344CB8AC3E}">
        <p14:creationId xmlns:p14="http://schemas.microsoft.com/office/powerpoint/2010/main" val="15834648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Slide Image Placeholder 1"/>
          <p:cNvSpPr>
            <a:spLocks noGrp="1" noRot="1" noChangeAspect="1" noTextEdit="1"/>
          </p:cNvSpPr>
          <p:nvPr>
            <p:ph type="sldImg"/>
          </p:nvPr>
        </p:nvSpPr>
        <p:spPr>
          <a:ln/>
        </p:spPr>
      </p:sp>
      <p:sp>
        <p:nvSpPr>
          <p:cNvPr id="336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Tx/>
              <a:buChar char="•"/>
            </a:pPr>
            <a:r>
              <a:rPr lang="en-US" altLang="en-US" smtClean="0"/>
              <a:t>Most of the knowledge on class C GPCRs comes from studies of the mGluR.</a:t>
            </a:r>
          </a:p>
        </p:txBody>
      </p:sp>
      <p:sp>
        <p:nvSpPr>
          <p:cNvPr id="336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57B867A2-6402-47A1-9E53-6E311CA711D3}" type="slidenum">
              <a:rPr lang="en-US" altLang="en-US" sz="1200" smtClean="0"/>
              <a:pPr/>
              <a:t>73</a:t>
            </a:fld>
            <a:endParaRPr lang="en-US" altLang="en-US" sz="1200" smtClean="0"/>
          </a:p>
        </p:txBody>
      </p:sp>
    </p:spTree>
    <p:extLst>
      <p:ext uri="{BB962C8B-B14F-4D97-AF65-F5344CB8AC3E}">
        <p14:creationId xmlns:p14="http://schemas.microsoft.com/office/powerpoint/2010/main" val="27545414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a:ln/>
        </p:spPr>
      </p:sp>
      <p:sp>
        <p:nvSpPr>
          <p:cNvPr id="300035"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Tx/>
              <a:buChar char="•"/>
              <a:defRPr/>
            </a:pPr>
            <a:r>
              <a:rPr lang="en-US" altLang="en-US" dirty="0" smtClean="0"/>
              <a:t>There are 8 subtypes of </a:t>
            </a:r>
            <a:r>
              <a:rPr lang="en-US" altLang="en-US" dirty="0" err="1" smtClean="0"/>
              <a:t>mGluR</a:t>
            </a:r>
            <a:r>
              <a:rPr lang="en-US" altLang="en-US" dirty="0" smtClean="0"/>
              <a:t>.</a:t>
            </a:r>
          </a:p>
          <a:p>
            <a:pPr marL="171450" indent="-171450" algn="l" rtl="0">
              <a:buFontTx/>
              <a:buChar char="•"/>
              <a:defRPr/>
            </a:pPr>
            <a:r>
              <a:rPr lang="en-US" altLang="en-US" dirty="0" smtClean="0"/>
              <a:t>Glutamate is the principal excitatory neurotransmitter in the central and peripheral nervous systems, and it is involved in numerous neurological functions like memory and learning, sensory and motor functions, emotions, etc. Thus, </a:t>
            </a:r>
            <a:r>
              <a:rPr lang="en-US" altLang="en-US" dirty="0" err="1" smtClean="0"/>
              <a:t>mGluR</a:t>
            </a:r>
            <a:r>
              <a:rPr lang="en-US" altLang="en-US" dirty="0" smtClean="0"/>
              <a:t> malfunctioning leads to diseases like epilepsy, neurodegeneration, chronic pain, schizophrenia, anxiety, and autism. Accordingly, </a:t>
            </a:r>
            <a:r>
              <a:rPr lang="en-US" altLang="en-US" dirty="0" err="1" smtClean="0"/>
              <a:t>mGlu</a:t>
            </a:r>
            <a:r>
              <a:rPr lang="en-US" altLang="en-US" dirty="0" smtClean="0"/>
              <a:t> receptors are promising targets of different neurological and psychiatric drugs.  </a:t>
            </a:r>
          </a:p>
          <a:p>
            <a:pPr marL="171450" indent="-171450" algn="l" rtl="0">
              <a:buFontTx/>
              <a:buChar char="•"/>
              <a:defRPr/>
            </a:pPr>
            <a:endParaRPr lang="en-US" altLang="en-US" dirty="0" smtClean="0"/>
          </a:p>
          <a:p>
            <a:pPr algn="l" rtl="0">
              <a:defRPr/>
            </a:pPr>
            <a:r>
              <a:rPr lang="en-US" b="1" dirty="0" smtClean="0"/>
              <a:t>Figure 7.47. The structure of the metabotropic glutamate receptor (</a:t>
            </a:r>
            <a:r>
              <a:rPr lang="en-US" b="1" dirty="0" err="1" smtClean="0"/>
              <a:t>mGluR</a:t>
            </a:r>
            <a:r>
              <a:rPr lang="en-US" b="1" dirty="0" smtClean="0"/>
              <a:t>).</a:t>
            </a:r>
            <a:r>
              <a:rPr lang="en-US" dirty="0" smtClean="0"/>
              <a:t> (a) The extracellular domain of mGlu3 monomer in complex with glutamate </a:t>
            </a:r>
            <a:r>
              <a:rPr lang="en-US" baseline="30000" dirty="0" smtClean="0"/>
              <a:t>[471]</a:t>
            </a:r>
            <a:r>
              <a:rPr lang="en-US" dirty="0" smtClean="0"/>
              <a:t> (PDB entry 2e4u). The Venus fly trap (VFT) and cysteine-rich (CR) domains are noted. </a:t>
            </a:r>
            <a:endParaRPr lang="en-US" altLang="en-US" dirty="0" smtClean="0"/>
          </a:p>
        </p:txBody>
      </p:sp>
      <p:sp>
        <p:nvSpPr>
          <p:cNvPr id="338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9A9D6297-6E07-4BEF-8379-D031B51DDA2A}" type="slidenum">
              <a:rPr lang="en-US" altLang="en-US" sz="1200" smtClean="0"/>
              <a:pPr/>
              <a:t>74</a:t>
            </a:fld>
            <a:endParaRPr lang="en-US" altLang="en-US" sz="1200" smtClean="0"/>
          </a:p>
        </p:txBody>
      </p:sp>
    </p:spTree>
    <p:extLst>
      <p:ext uri="{BB962C8B-B14F-4D97-AF65-F5344CB8AC3E}">
        <p14:creationId xmlns:p14="http://schemas.microsoft.com/office/powerpoint/2010/main" val="4392336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lide Image Placeholder 1"/>
          <p:cNvSpPr>
            <a:spLocks noGrp="1" noRot="1" noChangeAspect="1" noTextEdit="1"/>
          </p:cNvSpPr>
          <p:nvPr>
            <p:ph type="sldImg"/>
          </p:nvPr>
        </p:nvSpPr>
        <p:spPr>
          <a:ln/>
        </p:spPr>
      </p:sp>
      <p:sp>
        <p:nvSpPr>
          <p:cNvPr id="302083"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Tx/>
              <a:buChar char="•"/>
              <a:defRPr/>
            </a:pPr>
            <a:r>
              <a:rPr lang="en-US" altLang="en-US" dirty="0" smtClean="0"/>
              <a:t>The S-S bonded region is missing in the structure.</a:t>
            </a:r>
          </a:p>
          <a:p>
            <a:pPr marL="171450" indent="-171450" algn="l" rtl="0">
              <a:buFontTx/>
              <a:buChar char="•"/>
              <a:defRPr/>
            </a:pPr>
            <a:endParaRPr lang="en-US" altLang="en-US" dirty="0" smtClean="0"/>
          </a:p>
          <a:p>
            <a:pPr algn="l" rtl="0">
              <a:defRPr/>
            </a:pPr>
            <a:r>
              <a:rPr lang="en-US" sz="1200" kern="1200" dirty="0" smtClean="0">
                <a:solidFill>
                  <a:schemeClr val="tx1"/>
                </a:solidFill>
                <a:effectLst/>
                <a:latin typeface="Times New Roman" pitchFamily="18" charset="0"/>
                <a:ea typeface="+mn-ea"/>
                <a:cs typeface="Times New Roman" pitchFamily="18" charset="0"/>
              </a:rPr>
              <a:t>(b) The dimeric structure of the EC domain of mGlu3. Each monomer is in a different color. The monomers interact via the VFT domain. The disulfide bond between the monomers is located in a disordered region that was not resolved in the structure.</a:t>
            </a:r>
            <a:endParaRPr lang="en-US" altLang="en-US" dirty="0" smtClean="0"/>
          </a:p>
        </p:txBody>
      </p:sp>
      <p:sp>
        <p:nvSpPr>
          <p:cNvPr id="340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1427B3CC-F780-4AEC-A91C-634A24CC8A7A}" type="slidenum">
              <a:rPr lang="en-US" altLang="en-US" sz="1200" smtClean="0"/>
              <a:pPr/>
              <a:t>75</a:t>
            </a:fld>
            <a:endParaRPr lang="en-US" altLang="en-US" sz="1200" smtClean="0"/>
          </a:p>
        </p:txBody>
      </p:sp>
    </p:spTree>
    <p:extLst>
      <p:ext uri="{BB962C8B-B14F-4D97-AF65-F5344CB8AC3E}">
        <p14:creationId xmlns:p14="http://schemas.microsoft.com/office/powerpoint/2010/main" val="38041547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a:ln/>
        </p:spPr>
      </p:sp>
      <p:sp>
        <p:nvSpPr>
          <p:cNvPr id="304131"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Tx/>
              <a:buChar char="•"/>
              <a:defRPr/>
            </a:pPr>
            <a:r>
              <a:rPr lang="en-US" altLang="en-US" dirty="0" smtClean="0"/>
              <a:t>The structure of the TMD of mGluR5 was determined with an allosteric modulator. Modulation of this domain has great potential for drugs treating anxiety disorders (negative modulation), as well as schizophrenia and disorders of cognitive function (positive modulation). </a:t>
            </a:r>
          </a:p>
          <a:p>
            <a:pPr marL="171450" indent="-171450" algn="l" rtl="0">
              <a:buFontTx/>
              <a:buChar char="•"/>
              <a:defRPr/>
            </a:pPr>
            <a:r>
              <a:rPr lang="en-US" altLang="en-US" dirty="0" smtClean="0"/>
              <a:t>In mGluR5, large flexible portions of the ECD and ICD had to be removed – positioning of ECD with respect to the TMD is still unknown. In mGluR1 the linker region is present.</a:t>
            </a:r>
          </a:p>
          <a:p>
            <a:pPr marL="171450" indent="-171450" algn="l" rtl="0">
              <a:buFontTx/>
              <a:buChar char="•"/>
              <a:defRPr/>
            </a:pPr>
            <a:endParaRPr lang="en-US" altLang="en-US" dirty="0" smtClean="0"/>
          </a:p>
          <a:p>
            <a:pPr algn="l" rtl="0">
              <a:defRPr/>
            </a:pPr>
            <a:r>
              <a:rPr lang="en-US" dirty="0" smtClean="0"/>
              <a:t>(c) The transmembrane domain of mGluR5 (PDB entry 4oo9) and mGluR1 (PDB entry 4or2), in complex with the negative allosteric modulators mavoglurant and FITM (respectively), shown as yellow sticks. ECL2, which caps the entrance to the allosteric site, is colored in magenta. The region in mGluR1 linking the transmembrane domain to the ECD domain is colored in green. </a:t>
            </a:r>
            <a:endParaRPr lang="en-US" altLang="en-US" dirty="0" smtClean="0"/>
          </a:p>
        </p:txBody>
      </p:sp>
      <p:sp>
        <p:nvSpPr>
          <p:cNvPr id="343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6BB4497E-EEFE-4210-AB8A-36A5338380FC}" type="slidenum">
              <a:rPr lang="en-US" altLang="en-US" sz="1200" smtClean="0"/>
              <a:pPr/>
              <a:t>76</a:t>
            </a:fld>
            <a:endParaRPr lang="en-US" altLang="en-US" sz="1200" smtClean="0"/>
          </a:p>
        </p:txBody>
      </p:sp>
    </p:spTree>
    <p:extLst>
      <p:ext uri="{BB962C8B-B14F-4D97-AF65-F5344CB8AC3E}">
        <p14:creationId xmlns:p14="http://schemas.microsoft.com/office/powerpoint/2010/main" val="29781816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a:ln/>
        </p:spPr>
      </p:sp>
      <p:sp>
        <p:nvSpPr>
          <p:cNvPr id="345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en-US" dirty="0" smtClean="0"/>
              <a:t>(d) The postulated structure of the entire monomeric </a:t>
            </a:r>
            <a:r>
              <a:rPr lang="en-US" altLang="en-US" dirty="0" err="1" smtClean="0"/>
              <a:t>mGluR</a:t>
            </a:r>
            <a:r>
              <a:rPr lang="en-US" altLang="en-US" dirty="0" smtClean="0"/>
              <a:t> (for a more elaborate structure and domains interactions, see </a:t>
            </a:r>
            <a:r>
              <a:rPr lang="en-US" altLang="en-US" baseline="30000" dirty="0" smtClean="0"/>
              <a:t>[401]</a:t>
            </a:r>
            <a:r>
              <a:rPr lang="en-US" altLang="en-US" dirty="0" smtClean="0"/>
              <a:t>). The structure was produced by joining the TMD and ECD through the linker regions. </a:t>
            </a:r>
          </a:p>
        </p:txBody>
      </p:sp>
      <p:sp>
        <p:nvSpPr>
          <p:cNvPr id="345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B1D5DAD6-F91E-4504-9E17-6F751636B1DB}" type="slidenum">
              <a:rPr lang="en-US" altLang="en-US" sz="1200" smtClean="0"/>
              <a:pPr/>
              <a:t>77</a:t>
            </a:fld>
            <a:endParaRPr lang="en-US" altLang="en-US" sz="1200" smtClean="0"/>
          </a:p>
        </p:txBody>
      </p:sp>
    </p:spTree>
    <p:extLst>
      <p:ext uri="{BB962C8B-B14F-4D97-AF65-F5344CB8AC3E}">
        <p14:creationId xmlns:p14="http://schemas.microsoft.com/office/powerpoint/2010/main" val="770492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p:cNvSpPr>
            <a:spLocks noGrp="1" noRot="1" noChangeAspect="1" noTextEdit="1"/>
          </p:cNvSpPr>
          <p:nvPr>
            <p:ph type="sldImg"/>
          </p:nvPr>
        </p:nvSpPr>
        <p:spPr>
          <a:ln/>
        </p:spPr>
      </p:sp>
      <p:sp>
        <p:nvSpPr>
          <p:cNvPr id="347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en-US" smtClean="0"/>
              <a:t>(e) A cross section through mGluR1, showing the narrow allosteric site. </a:t>
            </a:r>
          </a:p>
        </p:txBody>
      </p:sp>
      <p:sp>
        <p:nvSpPr>
          <p:cNvPr id="347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40B7B161-1610-400F-A909-7CD15F04FFA6}" type="slidenum">
              <a:rPr lang="en-US" altLang="en-US" sz="1200" smtClean="0"/>
              <a:pPr/>
              <a:t>78</a:t>
            </a:fld>
            <a:endParaRPr lang="en-US" altLang="en-US" sz="1200" smtClean="0"/>
          </a:p>
        </p:txBody>
      </p:sp>
    </p:spTree>
    <p:extLst>
      <p:ext uri="{BB962C8B-B14F-4D97-AF65-F5344CB8AC3E}">
        <p14:creationId xmlns:p14="http://schemas.microsoft.com/office/powerpoint/2010/main" val="1687307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en-US" b="1" smtClean="0"/>
              <a:t>Figure 7.29. The GPCR signaling cycle.</a:t>
            </a:r>
            <a:r>
              <a:rPr lang="en-US" altLang="en-US" smtClean="0"/>
              <a:t> The cycle includes 6 basic steps: (1) binding of agonist (aquamarine spheres) to the extracellular domain of the inactive GPCR (orange ribbon), followed by the binding of G-protein to the intracellular part of the GPCR. The GPCR structures shown here are those of the β</a:t>
            </a:r>
            <a:r>
              <a:rPr lang="en-US" altLang="en-US" baseline="-25000" smtClean="0"/>
              <a:t>2</a:t>
            </a:r>
            <a:r>
              <a:rPr lang="en-US" altLang="en-US" smtClean="0"/>
              <a:t>-adrenergic receptor: the inactive structure is taken from PDB entry 2rh1 and the active structure is taken from entry 3sn6. In the G-protein’s resting state, the Gα subunit, represented by the green ribbon, is attached to the βγ subunits, represented by the purple and blue ribbons, respectively. Gα in this state is bound to GDP (yellow sphere). The Gα subunit and the Gγ subunit are covalently attached to the membrane (short wavy curves). (2+3) Activation of the G-protein, which involves exchange of GDP with GTP (red sphered) in Gα’s nucleotide binding site (2), separation of Gα from Gβγ and binding of Gα to an effector protein (3). The Gα-effector complex shown here is taken from PDB entry 1cul. The effector in this complex is the enzyme </a:t>
            </a:r>
            <a:r>
              <a:rPr lang="en-US" altLang="en-US" b="1" i="1" smtClean="0"/>
              <a:t>adenylyl cyclase</a:t>
            </a:r>
            <a:r>
              <a:rPr lang="en-US" altLang="en-US" smtClean="0"/>
              <a:t>, and only the catalytic subunits are shown (yellow ribbon). The entire region of adenylyl cyclase, which also consists of a transmembrane domain, is marked by the dashed line. The binding of the Gβγ complex to its effector protein is not shown. (4) after a certain amount of time Gα hydrolyses its bound GTP molecule, which causes Gα to separate from its effector protein and re-bind to the Gβγ complex. Following the activation of the GPCR and G-protein, the GPCR undergoes deactivation to terminate the signal. This process includes binding of a </a:t>
            </a:r>
            <a:r>
              <a:rPr lang="en-US" altLang="en-US" b="1" smtClean="0"/>
              <a:t>G-protein-coupled receptor kinase (GRK) </a:t>
            </a:r>
            <a:r>
              <a:rPr lang="en-US" altLang="en-US" smtClean="0"/>
              <a:t>to the intracellular domain of the GPCR (3), phosphorylation of the domain by the GRK (4), and binding of </a:t>
            </a:r>
            <a:r>
              <a:rPr lang="en-US" altLang="en-US" b="1" smtClean="0"/>
              <a:t>arrestin</a:t>
            </a:r>
            <a:r>
              <a:rPr lang="en-US" altLang="en-US" smtClean="0"/>
              <a:t> (cyan) to the phosphorylated domain (5. PDB entry 4zwj). The binding prevents the GPCR from re-binding to the G-protein and also induces the internalization and recycling of the GPCR (see subsection 7.5.5). The entire activation-deactivation cycle is brought to completion with arrestin’s departure from the GPCR and return of the system to its resting state. </a:t>
            </a:r>
          </a:p>
          <a:p>
            <a:pPr algn="l" rtl="0"/>
            <a:endParaRPr lang="en-US" altLang="en-US" smtClean="0"/>
          </a:p>
        </p:txBody>
      </p:sp>
      <p:sp>
        <p:nvSpPr>
          <p:cNvPr id="222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416D9F08-685B-46A9-B87E-742B63ACA9C6}" type="slidenum">
              <a:rPr lang="en-US" altLang="en-US" sz="1200" smtClean="0">
                <a:solidFill>
                  <a:srgbClr val="000000"/>
                </a:solidFill>
              </a:rPr>
              <a:pPr/>
              <a:t>10</a:t>
            </a:fld>
            <a:endParaRPr lang="en-US" altLang="en-US" sz="1200" smtClean="0">
              <a:solidFill>
                <a:srgbClr val="000000"/>
              </a:solidFill>
            </a:endParaRPr>
          </a:p>
        </p:txBody>
      </p:sp>
    </p:spTree>
    <p:extLst>
      <p:ext uri="{BB962C8B-B14F-4D97-AF65-F5344CB8AC3E}">
        <p14:creationId xmlns:p14="http://schemas.microsoft.com/office/powerpoint/2010/main" val="5476080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a:ln/>
        </p:spPr>
      </p:sp>
      <p:sp>
        <p:nvSpPr>
          <p:cNvPr id="349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en-US" smtClean="0"/>
              <a:t>(f) Superposition of mGluR5 and rhodopsin (PDB entry 1gzm), showing the differences is the relative orientations of TMs 5 and 7 between them. For clarity, only transmembrane helices are shown.</a:t>
            </a:r>
          </a:p>
        </p:txBody>
      </p:sp>
      <p:sp>
        <p:nvSpPr>
          <p:cNvPr id="349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1F58E060-9097-49BB-9FB8-DCD45CD9534C}" type="slidenum">
              <a:rPr lang="en-US" altLang="en-US" sz="1200" smtClean="0"/>
              <a:pPr/>
              <a:t>79</a:t>
            </a:fld>
            <a:endParaRPr lang="en-US" altLang="en-US" sz="1200" smtClean="0"/>
          </a:p>
        </p:txBody>
      </p:sp>
    </p:spTree>
    <p:extLst>
      <p:ext uri="{BB962C8B-B14F-4D97-AF65-F5344CB8AC3E}">
        <p14:creationId xmlns:p14="http://schemas.microsoft.com/office/powerpoint/2010/main" val="3623034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Tx/>
              <a:buChar char="•"/>
            </a:pPr>
            <a:r>
              <a:rPr lang="en-US" altLang="en-US" smtClean="0"/>
              <a:t>Although SMO works with </a:t>
            </a:r>
            <a:r>
              <a:rPr lang="en-US" altLang="en-US" smtClean="0">
                <a:sym typeface="Symbol" panose="05050102010706020507" pitchFamily="18" charset="2"/>
              </a:rPr>
              <a:t>intracellular partners other than G-protein in the hedgehog pathway (e.g. the the kinesin-like protein Costal-2 (Cos2).), it has also been shown to activate G-proteins. </a:t>
            </a:r>
            <a:r>
              <a:rPr lang="en-US" altLang="en-US" smtClean="0"/>
              <a:t>The exact way in which SMO activates the mammalian pathway is less understood, and may involve G-proteins. </a:t>
            </a:r>
          </a:p>
        </p:txBody>
      </p:sp>
      <p:sp>
        <p:nvSpPr>
          <p:cNvPr id="351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0A950C2D-BA68-4455-8398-D55747BBE674}" type="slidenum">
              <a:rPr lang="en-US" altLang="en-US" sz="1200" smtClean="0"/>
              <a:pPr/>
              <a:t>80</a:t>
            </a:fld>
            <a:endParaRPr lang="en-US" altLang="en-US" sz="1200" smtClean="0"/>
          </a:p>
        </p:txBody>
      </p:sp>
    </p:spTree>
    <p:extLst>
      <p:ext uri="{BB962C8B-B14F-4D97-AF65-F5344CB8AC3E}">
        <p14:creationId xmlns:p14="http://schemas.microsoft.com/office/powerpoint/2010/main" val="23215684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defRPr/>
            </a:pPr>
            <a:r>
              <a:rPr lang="en-US" dirty="0" smtClean="0"/>
              <a:t>The low sequence identity results in the absence of most of the conserved motifs of class A GPCRs, including </a:t>
            </a:r>
            <a:r>
              <a:rPr lang="en-US" i="1" dirty="0" smtClean="0"/>
              <a:t>D/ERY</a:t>
            </a:r>
            <a:r>
              <a:rPr lang="en-US" dirty="0" smtClean="0"/>
              <a:t> (TM3), </a:t>
            </a:r>
            <a:r>
              <a:rPr lang="en-US" i="1" dirty="0" err="1" smtClean="0"/>
              <a:t>CWxP</a:t>
            </a:r>
            <a:r>
              <a:rPr lang="en-US" dirty="0" smtClean="0"/>
              <a:t> (TM6) and </a:t>
            </a:r>
            <a:r>
              <a:rPr lang="en-US" i="1" dirty="0" err="1" smtClean="0"/>
              <a:t>NPxxY</a:t>
            </a:r>
            <a:r>
              <a:rPr lang="en-US" dirty="0" smtClean="0"/>
              <a:t> (TM7).</a:t>
            </a:r>
          </a:p>
          <a:p>
            <a:pPr marL="171450" indent="-171450" algn="l" rtl="0">
              <a:buFont typeface="Arial" panose="020B0604020202020204" pitchFamily="34" charset="0"/>
              <a:buChar char="•"/>
              <a:defRPr/>
            </a:pPr>
            <a:endParaRPr lang="en-US" dirty="0" smtClean="0"/>
          </a:p>
          <a:p>
            <a:pPr algn="l" rtl="0">
              <a:defRPr/>
            </a:pPr>
            <a:r>
              <a:rPr lang="en-US" sz="1200" b="1" kern="1200" dirty="0" smtClean="0">
                <a:solidFill>
                  <a:schemeClr val="tx1"/>
                </a:solidFill>
                <a:effectLst/>
                <a:latin typeface="Times New Roman" pitchFamily="18" charset="0"/>
                <a:ea typeface="+mn-ea"/>
                <a:cs typeface="Times New Roman" pitchFamily="18" charset="0"/>
              </a:rPr>
              <a:t>Figure 7.48. The smoothened protein (SMO). </a:t>
            </a:r>
            <a:r>
              <a:rPr lang="en-US" sz="1200" kern="1200" dirty="0" smtClean="0">
                <a:solidFill>
                  <a:schemeClr val="tx1"/>
                </a:solidFill>
                <a:effectLst/>
                <a:latin typeface="Times New Roman" pitchFamily="18" charset="0"/>
                <a:ea typeface="+mn-ea"/>
                <a:cs typeface="Times New Roman" pitchFamily="18" charset="0"/>
              </a:rPr>
              <a:t>(a) The structure of the dimeric human SMO, bound to the antagonist LY2940680 (PDB entry 4jkv). Each subunit is colored differently, and the ligand is shown as spheres, colored by atom type. </a:t>
            </a:r>
            <a:endParaRPr lang="en-US" dirty="0"/>
          </a:p>
        </p:txBody>
      </p:sp>
      <p:sp>
        <p:nvSpPr>
          <p:cNvPr id="353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3FD5C6A7-B1BA-4B10-95EC-8ED7AE6B2C4D}" type="slidenum">
              <a:rPr lang="en-US" altLang="en-US" sz="1200" smtClean="0"/>
              <a:pPr/>
              <a:t>81</a:t>
            </a:fld>
            <a:endParaRPr lang="en-US" altLang="en-US" sz="1200" smtClean="0"/>
          </a:p>
        </p:txBody>
      </p:sp>
    </p:spTree>
    <p:extLst>
      <p:ext uri="{BB962C8B-B14F-4D97-AF65-F5344CB8AC3E}">
        <p14:creationId xmlns:p14="http://schemas.microsoft.com/office/powerpoint/2010/main" val="34983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a:ln/>
        </p:spPr>
      </p:sp>
      <p:sp>
        <p:nvSpPr>
          <p:cNvPr id="355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sz="1200" kern="1200" dirty="0" smtClean="0">
                <a:solidFill>
                  <a:schemeClr val="tx1"/>
                </a:solidFill>
                <a:effectLst/>
                <a:latin typeface="Times New Roman" pitchFamily="18" charset="0"/>
                <a:ea typeface="+mn-ea"/>
                <a:cs typeface="Times New Roman" pitchFamily="18" charset="0"/>
              </a:rPr>
              <a:t>(b) The location of the ligand at the interface between the TMD and the ECD allows the ligand to interact extensively with ECL2 (red) and ECL3 (yellow). </a:t>
            </a:r>
            <a:endParaRPr lang="en-US" altLang="en-US" dirty="0" smtClean="0"/>
          </a:p>
        </p:txBody>
      </p:sp>
      <p:sp>
        <p:nvSpPr>
          <p:cNvPr id="355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02F7ABA4-E461-4ECC-BE25-CAF61B9B9C46}" type="slidenum">
              <a:rPr lang="en-US" altLang="en-US" sz="1200" smtClean="0"/>
              <a:pPr/>
              <a:t>82</a:t>
            </a:fld>
            <a:endParaRPr lang="en-US" altLang="en-US" sz="1200" smtClean="0"/>
          </a:p>
        </p:txBody>
      </p:sp>
    </p:spTree>
    <p:extLst>
      <p:ext uri="{BB962C8B-B14F-4D97-AF65-F5344CB8AC3E}">
        <p14:creationId xmlns:p14="http://schemas.microsoft.com/office/powerpoint/2010/main" val="13118067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defRPr/>
            </a:pPr>
            <a:r>
              <a:rPr lang="en-US" dirty="0" smtClean="0"/>
              <a:t>The orange structure has been determined in the absence of an intracellular partner, therefore it represents a partially active state.</a:t>
            </a:r>
          </a:p>
          <a:p>
            <a:pPr marL="171450" indent="-171450" algn="l" rtl="0">
              <a:buFont typeface="Arial" panose="020B0604020202020204" pitchFamily="34" charset="0"/>
              <a:buChar char="•"/>
              <a:defRPr/>
            </a:pPr>
            <a:endParaRPr lang="en-US" dirty="0" smtClean="0"/>
          </a:p>
          <a:p>
            <a:pPr algn="l" rtl="0">
              <a:defRPr/>
            </a:pPr>
            <a:r>
              <a:rPr lang="en-US" sz="1200" kern="1200" dirty="0" smtClean="0">
                <a:solidFill>
                  <a:schemeClr val="tx1"/>
                </a:solidFill>
                <a:effectLst/>
                <a:latin typeface="Times New Roman" pitchFamily="18" charset="0"/>
                <a:ea typeface="+mn-ea"/>
                <a:cs typeface="Times New Roman" pitchFamily="18" charset="0"/>
              </a:rPr>
              <a:t>(</a:t>
            </a:r>
            <a:r>
              <a:rPr lang="en-US" sz="1200" kern="1200" dirty="0" err="1" smtClean="0">
                <a:solidFill>
                  <a:schemeClr val="tx1"/>
                </a:solidFill>
                <a:effectLst/>
                <a:latin typeface="Times New Roman" pitchFamily="18" charset="0"/>
                <a:ea typeface="+mn-ea"/>
                <a:cs typeface="Times New Roman" pitchFamily="18" charset="0"/>
              </a:rPr>
              <a:t>c,d</a:t>
            </a:r>
            <a:r>
              <a:rPr lang="en-US" sz="1200" kern="1200" dirty="0" smtClean="0">
                <a:solidFill>
                  <a:schemeClr val="tx1"/>
                </a:solidFill>
                <a:effectLst/>
                <a:latin typeface="Times New Roman" pitchFamily="18" charset="0"/>
                <a:ea typeface="+mn-ea"/>
                <a:cs typeface="Times New Roman" pitchFamily="18" charset="0"/>
              </a:rPr>
              <a:t>) Superposition of an antagonist-bound structure and an agonist-bound structure of SMO (PDB entries 4n4w and 4qin, respectively). For clarity, ECD segments and intracellular loops have been removed. (c) An extracellular view of the superposed structures, showing differences in non-covalent interactions that involve Arg-400, Asp-473, and Asn-477. </a:t>
            </a:r>
            <a:endParaRPr lang="en-US" dirty="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C9C70626-9F10-4433-8EA1-96F209E1994C}" type="slidenum">
              <a:rPr lang="en-US" altLang="en-US" sz="1200" smtClean="0"/>
              <a:pPr/>
              <a:t>83</a:t>
            </a:fld>
            <a:endParaRPr lang="en-US" altLang="en-US" sz="1200" smtClean="0"/>
          </a:p>
        </p:txBody>
      </p:sp>
    </p:spTree>
    <p:extLst>
      <p:ext uri="{BB962C8B-B14F-4D97-AF65-F5344CB8AC3E}">
        <p14:creationId xmlns:p14="http://schemas.microsoft.com/office/powerpoint/2010/main" val="212651357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defRPr/>
            </a:pPr>
            <a:r>
              <a:rPr lang="en-US" dirty="0" smtClean="0"/>
              <a:t>The small conformational changes in the ICD upon activation may represent a principal difference between class A and class F GPCRs, but not necessarily; it may result from the fact that the receptor is only partially active.</a:t>
            </a:r>
          </a:p>
          <a:p>
            <a:pPr marL="171450" indent="-171450" algn="l" rtl="0">
              <a:buFont typeface="Arial" panose="020B0604020202020204" pitchFamily="34" charset="0"/>
              <a:buChar char="•"/>
              <a:defRPr/>
            </a:pPr>
            <a:endParaRPr lang="en-US" dirty="0" smtClean="0"/>
          </a:p>
          <a:p>
            <a:pPr algn="l" rtl="0">
              <a:defRPr/>
            </a:pPr>
            <a:r>
              <a:rPr lang="en-US" sz="1200" kern="1200" dirty="0" smtClean="0">
                <a:solidFill>
                  <a:schemeClr val="tx1"/>
                </a:solidFill>
                <a:effectLst/>
                <a:latin typeface="Times New Roman" pitchFamily="18" charset="0"/>
                <a:ea typeface="+mn-ea"/>
                <a:cs typeface="Times New Roman" pitchFamily="18" charset="0"/>
              </a:rPr>
              <a:t>(d) An intracellular view of the superposed structures showing conformational changes in the orientation of transmembrane helices.</a:t>
            </a:r>
            <a:endParaRPr lang="en-US" dirty="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92CE16AA-4373-4143-B2BC-17FF3C65A5BF}" type="slidenum">
              <a:rPr lang="en-US" altLang="en-US" sz="1200" smtClean="0"/>
              <a:pPr/>
              <a:t>84</a:t>
            </a:fld>
            <a:endParaRPr lang="en-US" altLang="en-US" sz="1200" smtClean="0"/>
          </a:p>
        </p:txBody>
      </p:sp>
    </p:spTree>
    <p:extLst>
      <p:ext uri="{BB962C8B-B14F-4D97-AF65-F5344CB8AC3E}">
        <p14:creationId xmlns:p14="http://schemas.microsoft.com/office/powerpoint/2010/main" val="332842177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Slide Image Placeholder 1"/>
          <p:cNvSpPr>
            <a:spLocks noGrp="1" noRot="1" noChangeAspect="1" noTextEdit="1"/>
          </p:cNvSpPr>
          <p:nvPr>
            <p:ph type="sldImg"/>
          </p:nvPr>
        </p:nvSpPr>
        <p:spPr>
          <a:ln/>
        </p:spPr>
      </p:sp>
      <p:sp>
        <p:nvSpPr>
          <p:cNvPr id="362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endParaRPr lang="en-US" altLang="en-US" smtClean="0"/>
          </a:p>
        </p:txBody>
      </p:sp>
      <p:sp>
        <p:nvSpPr>
          <p:cNvPr id="362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E668F197-CC39-487E-9BB0-2CFD04736473}" type="slidenum">
              <a:rPr lang="en-US" altLang="en-US" sz="1200" smtClean="0"/>
              <a:pPr/>
              <a:t>86</a:t>
            </a:fld>
            <a:endParaRPr lang="en-US" altLang="en-US" sz="1200" smtClean="0"/>
          </a:p>
        </p:txBody>
      </p:sp>
    </p:spTree>
    <p:extLst>
      <p:ext uri="{BB962C8B-B14F-4D97-AF65-F5344CB8AC3E}">
        <p14:creationId xmlns:p14="http://schemas.microsoft.com/office/powerpoint/2010/main" val="31322581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endParaRPr lang="en-US" altLang="en-US" dirty="0" smtClean="0"/>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83205767-6C17-4DB6-A08A-A134175576E3}" type="slidenum">
              <a:rPr lang="en-US" altLang="en-US" sz="1200" smtClean="0"/>
              <a:pPr/>
              <a:t>87</a:t>
            </a:fld>
            <a:endParaRPr lang="en-US" altLang="en-US" sz="1200" smtClean="0"/>
          </a:p>
        </p:txBody>
      </p:sp>
    </p:spTree>
    <p:extLst>
      <p:ext uri="{BB962C8B-B14F-4D97-AF65-F5344CB8AC3E}">
        <p14:creationId xmlns:p14="http://schemas.microsoft.com/office/powerpoint/2010/main" val="22291512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endParaRPr lang="en-US" altLang="en-US" smtClean="0"/>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AE5F8137-06A8-4F6E-A6D6-853D5996F808}" type="slidenum">
              <a:rPr lang="en-US" altLang="en-US" sz="1200" smtClean="0"/>
              <a:pPr/>
              <a:t>88</a:t>
            </a:fld>
            <a:endParaRPr lang="en-US" altLang="en-US" sz="1200" smtClean="0"/>
          </a:p>
        </p:txBody>
      </p:sp>
    </p:spTree>
    <p:extLst>
      <p:ext uri="{BB962C8B-B14F-4D97-AF65-F5344CB8AC3E}">
        <p14:creationId xmlns:p14="http://schemas.microsoft.com/office/powerpoint/2010/main" val="305332676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defRPr/>
            </a:pPr>
            <a:r>
              <a:rPr lang="en-US" dirty="0" err="1" smtClean="0"/>
              <a:t>Maraviroc</a:t>
            </a:r>
            <a:r>
              <a:rPr lang="en-US" dirty="0" smtClean="0"/>
              <a:t> is an allosteric, antiretroviral drug. By stabilizing the inactive conformation of CCR5 (an HIV co-receptor) the drug prevents it from binding to the virus, thus blocking virus entry into the cells.</a:t>
            </a:r>
          </a:p>
          <a:p>
            <a:pPr marL="171450" indent="-171450" algn="l" rtl="0">
              <a:buFont typeface="Arial" panose="020B0604020202020204" pitchFamily="34" charset="0"/>
              <a:buChar char="•"/>
              <a:defRPr/>
            </a:pPr>
            <a:endParaRPr lang="en-US" dirty="0" smtClean="0"/>
          </a:p>
          <a:p>
            <a:pPr algn="l" rtl="0">
              <a:buFont typeface="Arial" panose="020B0604020202020204" pitchFamily="34" charset="0"/>
              <a:buNone/>
              <a:defRPr/>
            </a:pPr>
            <a:r>
              <a:rPr lang="en-US" sz="1200" b="1" kern="1200" dirty="0" smtClean="0">
                <a:solidFill>
                  <a:schemeClr val="tx1"/>
                </a:solidFill>
                <a:effectLst/>
                <a:latin typeface="Times New Roman" pitchFamily="18" charset="0"/>
                <a:ea typeface="+mn-ea"/>
                <a:cs typeface="Times New Roman" pitchFamily="18" charset="0"/>
              </a:rPr>
              <a:t>Figure 7.49. Binding of the drug </a:t>
            </a:r>
            <a:r>
              <a:rPr lang="en-US" sz="1200" b="1" kern="1200" dirty="0" err="1" smtClean="0">
                <a:solidFill>
                  <a:schemeClr val="tx1"/>
                </a:solidFill>
                <a:effectLst/>
                <a:latin typeface="Times New Roman" pitchFamily="18" charset="0"/>
                <a:ea typeface="+mn-ea"/>
                <a:cs typeface="Times New Roman" pitchFamily="18" charset="0"/>
              </a:rPr>
              <a:t>maraviroc</a:t>
            </a:r>
            <a:r>
              <a:rPr lang="en-US" sz="1200" b="1" kern="1200" dirty="0" smtClean="0">
                <a:solidFill>
                  <a:schemeClr val="tx1"/>
                </a:solidFill>
                <a:effectLst/>
                <a:latin typeface="Times New Roman" pitchFamily="18" charset="0"/>
                <a:ea typeface="+mn-ea"/>
                <a:cs typeface="Times New Roman" pitchFamily="18" charset="0"/>
              </a:rPr>
              <a:t> to CCR5.</a:t>
            </a:r>
            <a:r>
              <a:rPr lang="en-US" sz="1200" kern="1200" dirty="0" smtClean="0">
                <a:solidFill>
                  <a:schemeClr val="tx1"/>
                </a:solidFill>
                <a:effectLst/>
                <a:latin typeface="Times New Roman" pitchFamily="18" charset="0"/>
                <a:ea typeface="+mn-ea"/>
                <a:cs typeface="Times New Roman" pitchFamily="18" charset="0"/>
              </a:rPr>
              <a:t> (a) An overall view of the receptor. The receptor is shown as a green ribbon, and </a:t>
            </a:r>
            <a:r>
              <a:rPr lang="en-US" sz="1200" kern="1200" dirty="0" err="1" smtClean="0">
                <a:solidFill>
                  <a:schemeClr val="tx1"/>
                </a:solidFill>
                <a:effectLst/>
                <a:latin typeface="Times New Roman" pitchFamily="18" charset="0"/>
                <a:ea typeface="+mn-ea"/>
                <a:cs typeface="Times New Roman" pitchFamily="18" charset="0"/>
              </a:rPr>
              <a:t>maraviroc</a:t>
            </a:r>
            <a:r>
              <a:rPr lang="en-US" sz="1200" kern="1200" dirty="0" smtClean="0">
                <a:solidFill>
                  <a:schemeClr val="tx1"/>
                </a:solidFill>
                <a:effectLst/>
                <a:latin typeface="Times New Roman" pitchFamily="18" charset="0"/>
                <a:ea typeface="+mn-ea"/>
                <a:cs typeface="Times New Roman" pitchFamily="18" charset="0"/>
              </a:rPr>
              <a:t>, which is bound to the ECD-TMD interface, is shown as blue sticks. </a:t>
            </a:r>
            <a:endParaRPr lang="en-US" dirty="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E169B753-52D4-4344-82C3-42CA4B5B1549}" type="slidenum">
              <a:rPr lang="en-US" altLang="en-US" sz="1200" smtClean="0"/>
              <a:pPr/>
              <a:t>89</a:t>
            </a:fld>
            <a:endParaRPr lang="en-US" altLang="en-US" sz="1200" smtClean="0"/>
          </a:p>
        </p:txBody>
      </p:sp>
    </p:spTree>
    <p:extLst>
      <p:ext uri="{BB962C8B-B14F-4D97-AF65-F5344CB8AC3E}">
        <p14:creationId xmlns:p14="http://schemas.microsoft.com/office/powerpoint/2010/main" val="1510753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en-US" b="1" smtClean="0"/>
              <a:t>Figure 7.29. The GPCR signaling cycle.</a:t>
            </a:r>
            <a:r>
              <a:rPr lang="en-US" altLang="en-US" smtClean="0"/>
              <a:t> The cycle includes 6 basic steps: (1) binding of agonist (aquamarine spheres) to the extracellular domain of the inactive GPCR (orange ribbon), followed by the binding of G-protein to the intracellular part of the GPCR. The GPCR structures shown here are those of the β</a:t>
            </a:r>
            <a:r>
              <a:rPr lang="en-US" altLang="en-US" baseline="-25000" smtClean="0"/>
              <a:t>2</a:t>
            </a:r>
            <a:r>
              <a:rPr lang="en-US" altLang="en-US" smtClean="0"/>
              <a:t>-adrenergic receptor: the inactive structure is taken from PDB entry 2rh1 and the active structure is taken from entry 3sn6. In the G-protein’s resting state, the Gα subunit, represented by the green ribbon, is attached to the βγ subunits, represented by the purple and blue ribbons, respectively. Gα in this state is bound to GDP (yellow sphere). The Gα subunit and the Gγ subunit are covalently attached to the membrane (short wavy curves). (2+3) Activation of the G-protein, which involves exchange of GDP with GTP (red sphered) in Gα’s nucleotide binding site (2), separation of Gα from Gβγ and binding of Gα to an effector protein (3). The Gα-effector complex shown here is taken from PDB entry 1cul. The effector in this complex is the enzyme </a:t>
            </a:r>
            <a:r>
              <a:rPr lang="en-US" altLang="en-US" b="1" i="1" smtClean="0"/>
              <a:t>adenylyl cyclase</a:t>
            </a:r>
            <a:r>
              <a:rPr lang="en-US" altLang="en-US" smtClean="0"/>
              <a:t>, and only the catalytic subunits are shown (yellow ribbon). The entire region of adenylyl cyclase, which also consists of a transmembrane domain, is marked by the dashed line. The binding of the Gβγ complex to its effector protein is not shown. (4) after a certain amount of time Gα hydrolyses its bound GTP molecule, which causes Gα to separate from its effector protein and re-bind to the Gβγ complex. Following the activation of the GPCR and G-protein, the GPCR undergoes deactivation to terminate the signal. This process includes binding of a G-protein-coupled receptor kinase (GRK) to the intracellular domain of the GPCR (3), phosphorylation of the domain by the GRK (4), and binding of arrestin (cyan) to the phosphorylated domain (5. PDB entry 4zwj). The binding prevents the GPCR from re-binding to the G-protein and also induces the internalization and recycling of the GPCR (see subsection 7.5.5). The entire activation-deactivation cycle is brought to completion with arrestin’s departure from the GPCR and return of the system to its resting state. </a:t>
            </a:r>
          </a:p>
          <a:p>
            <a:pPr algn="l" rtl="0"/>
            <a:endParaRPr lang="en-US" altLang="en-US" smtClean="0"/>
          </a:p>
        </p:txBody>
      </p:sp>
      <p:sp>
        <p:nvSpPr>
          <p:cNvPr id="224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270B36D1-EBAB-480B-8890-64B98D9DE8CF}" type="slidenum">
              <a:rPr lang="en-US" altLang="en-US" sz="1200" smtClean="0">
                <a:solidFill>
                  <a:srgbClr val="000000"/>
                </a:solidFill>
              </a:rPr>
              <a:pPr/>
              <a:t>11</a:t>
            </a:fld>
            <a:endParaRPr lang="en-US" altLang="en-US" sz="1200" smtClean="0">
              <a:solidFill>
                <a:srgbClr val="000000"/>
              </a:solidFill>
            </a:endParaRPr>
          </a:p>
        </p:txBody>
      </p:sp>
    </p:spTree>
    <p:extLst>
      <p:ext uri="{BB962C8B-B14F-4D97-AF65-F5344CB8AC3E}">
        <p14:creationId xmlns:p14="http://schemas.microsoft.com/office/powerpoint/2010/main" val="166495488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defRPr/>
            </a:pPr>
            <a:r>
              <a:rPr lang="en-US" dirty="0" err="1" smtClean="0"/>
              <a:t>Maraviroc</a:t>
            </a:r>
            <a:r>
              <a:rPr lang="en-US" dirty="0" smtClean="0"/>
              <a:t> supposedly prevents CCR5 from acquiring an active conformation by interacting with Trp-248 (an activation switch) via nonpolar and aromatic interactions, thus preventing Trp-248 from moving. In other class A GPCRs, the counterparts of Trp-248 and Y-244 form an activation switch that undergoes conformational changes upon agonist binding and relay the signal to the ICD. </a:t>
            </a:r>
          </a:p>
          <a:p>
            <a:pPr marL="171450" indent="-171450" algn="l" rtl="0">
              <a:buFont typeface="Arial" panose="020B0604020202020204" pitchFamily="34" charset="0"/>
              <a:buChar char="•"/>
              <a:defRPr/>
            </a:pPr>
            <a:endParaRPr lang="en-US" dirty="0" smtClean="0"/>
          </a:p>
          <a:p>
            <a:pPr algn="l" rtl="0">
              <a:defRPr/>
            </a:pPr>
            <a:r>
              <a:rPr lang="en-US" sz="1200" kern="1200" dirty="0" smtClean="0">
                <a:solidFill>
                  <a:schemeClr val="tx1"/>
                </a:solidFill>
                <a:effectLst/>
                <a:latin typeface="Times New Roman" pitchFamily="18" charset="0"/>
                <a:ea typeface="+mn-ea"/>
                <a:cs typeface="Times New Roman" pitchFamily="18" charset="0"/>
              </a:rPr>
              <a:t>(b) A magnification of the </a:t>
            </a:r>
            <a:r>
              <a:rPr lang="en-US" sz="1200" kern="1200" dirty="0" err="1" smtClean="0">
                <a:solidFill>
                  <a:schemeClr val="tx1"/>
                </a:solidFill>
                <a:effectLst/>
                <a:latin typeface="Times New Roman" pitchFamily="18" charset="0"/>
                <a:ea typeface="+mn-ea"/>
                <a:cs typeface="Times New Roman" pitchFamily="18" charset="0"/>
              </a:rPr>
              <a:t>maraviroc</a:t>
            </a:r>
            <a:r>
              <a:rPr lang="en-US" sz="1200" kern="1200" dirty="0" smtClean="0">
                <a:solidFill>
                  <a:schemeClr val="tx1"/>
                </a:solidFill>
                <a:effectLst/>
                <a:latin typeface="Times New Roman" pitchFamily="18" charset="0"/>
                <a:ea typeface="+mn-ea"/>
                <a:cs typeface="Times New Roman" pitchFamily="18" charset="0"/>
              </a:rPr>
              <a:t> binding site. The drug forms nonpolar interactions with Trp-248, which is thought to prevent the protein from undergoing activation-induced conformational changes. Trp-248 and Tyr-244 constitute a switch that relays the ligand-induced activation process to the intracellular domain. </a:t>
            </a:r>
            <a:r>
              <a:rPr lang="en-US" sz="1200" kern="1200" smtClean="0">
                <a:solidFill>
                  <a:schemeClr val="tx1"/>
                </a:solidFill>
                <a:effectLst/>
                <a:latin typeface="Times New Roman" pitchFamily="18" charset="0"/>
                <a:ea typeface="+mn-ea"/>
                <a:cs typeface="Times New Roman" pitchFamily="18" charset="0"/>
              </a:rPr>
              <a:t>Thus, preventing Trp-248 from moving is expected to inhibit CCR5 activation, which in turn prevents CCR5-HIV binding and viral entry into the cell. </a:t>
            </a:r>
            <a:endParaRPr lang="en-US" dirty="0"/>
          </a:p>
        </p:txBody>
      </p:sp>
      <p:sp>
        <p:nvSpPr>
          <p:cNvPr id="370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BAD7B625-F39C-4D90-8BF8-791517654F14}" type="slidenum">
              <a:rPr lang="en-US" altLang="en-US" sz="1200" smtClean="0"/>
              <a:pPr/>
              <a:t>90</a:t>
            </a:fld>
            <a:endParaRPr lang="en-US" altLang="en-US" sz="1200" smtClean="0"/>
          </a:p>
        </p:txBody>
      </p:sp>
    </p:spTree>
    <p:extLst>
      <p:ext uri="{BB962C8B-B14F-4D97-AF65-F5344CB8AC3E}">
        <p14:creationId xmlns:p14="http://schemas.microsoft.com/office/powerpoint/2010/main" val="89493117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Slide Image Placeholder 1"/>
          <p:cNvSpPr>
            <a:spLocks noGrp="1" noRot="1" noChangeAspect="1" noTextEdit="1"/>
          </p:cNvSpPr>
          <p:nvPr>
            <p:ph type="sldImg"/>
          </p:nvPr>
        </p:nvSpPr>
        <p:spPr>
          <a:ln/>
        </p:spPr>
      </p:sp>
      <p:sp>
        <p:nvSpPr>
          <p:cNvPr id="372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endParaRPr lang="en-US" altLang="en-US" smtClean="0"/>
          </a:p>
        </p:txBody>
      </p:sp>
      <p:sp>
        <p:nvSpPr>
          <p:cNvPr id="372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712A84C1-A7E5-4239-80F5-B5B604CFA0E9}" type="slidenum">
              <a:rPr lang="en-US" altLang="en-US" sz="1200" smtClean="0"/>
              <a:pPr/>
              <a:t>91</a:t>
            </a:fld>
            <a:endParaRPr lang="en-US" altLang="en-US" sz="1200" smtClean="0"/>
          </a:p>
        </p:txBody>
      </p:sp>
    </p:spTree>
    <p:extLst>
      <p:ext uri="{BB962C8B-B14F-4D97-AF65-F5344CB8AC3E}">
        <p14:creationId xmlns:p14="http://schemas.microsoft.com/office/powerpoint/2010/main" val="53298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8E058FFA-7556-4751-9CAE-3590396686DB}" type="slidenum">
              <a:rPr lang="en-US" altLang="en-US" smtClean="0">
                <a:solidFill>
                  <a:srgbClr val="000000"/>
                </a:solidFill>
                <a:ea typeface="Times New Roman (Hebrew)" panose="02020603050405020304" pitchFamily="18" charset="0"/>
                <a:cs typeface="Arial" panose="020B0604020202020204" pitchFamily="34" charset="0"/>
              </a:rPr>
              <a:pPr algn="l">
                <a:spcBef>
                  <a:spcPct val="0"/>
                </a:spcBef>
              </a:pPr>
              <a:t>12</a:t>
            </a:fld>
            <a:endParaRPr lang="en-US" altLang="en-US" smtClean="0">
              <a:solidFill>
                <a:srgbClr val="000000"/>
              </a:solidFill>
              <a:ea typeface="Times New Roman (Hebrew)" panose="02020603050405020304" pitchFamily="18" charset="0"/>
              <a:cs typeface="Arial" panose="020B0604020202020204" pitchFamily="34" charset="0"/>
            </a:endParaRPr>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7.34. G-protein-coupled receptors (GPCRs).</a:t>
            </a:r>
            <a:r>
              <a:rPr lang="en-US" sz="1200" kern="1200" dirty="0" smtClean="0">
                <a:solidFill>
                  <a:schemeClr val="tx1"/>
                </a:solidFill>
                <a:effectLst/>
                <a:latin typeface="Times New Roman" pitchFamily="18" charset="0"/>
                <a:ea typeface="+mn-ea"/>
                <a:cs typeface="Times New Roman" pitchFamily="18" charset="0"/>
              </a:rPr>
              <a:t> (a) The overall structure of the GPCR–G-protein system. I. A schematic depiction of GPCRs, taken from </a:t>
            </a:r>
            <a:r>
              <a:rPr lang="en-US" sz="1200" kern="1200" baseline="30000" dirty="0" smtClean="0">
                <a:solidFill>
                  <a:schemeClr val="tx1"/>
                </a:solidFill>
                <a:effectLst/>
                <a:latin typeface="Times New Roman" pitchFamily="18" charset="0"/>
                <a:ea typeface="+mn-ea"/>
                <a:cs typeface="Times New Roman" pitchFamily="18" charset="0"/>
              </a:rPr>
              <a:t>[335]</a:t>
            </a:r>
            <a:r>
              <a:rPr lang="en-US" sz="1200" kern="1200" dirty="0" smtClean="0">
                <a:solidFill>
                  <a:schemeClr val="tx1"/>
                </a:solidFill>
                <a:effectLst/>
                <a:latin typeface="Times New Roman" pitchFamily="18" charset="0"/>
                <a:ea typeface="+mn-ea"/>
                <a:cs typeface="Times New Roman" pitchFamily="18" charset="0"/>
              </a:rPr>
              <a:t>. The left side of the image shows a GPCR dimer, bound to its cognate G-protein. The upper-left side shows the different ligands that may bind to the extracellular side of the GPCR and activate it, and the upper-right side shows examples of two of the possible ligands, i.e., proteins and small molecules. The effector molecule, i.e., the enzyme or channel that may be affected by the activated GPCR, and as a result induce the action of a second messenger, is shown on the right side of the figure. </a:t>
            </a:r>
            <a:endParaRPr lang="en-US" altLang="en-US" dirty="0" smtClean="0"/>
          </a:p>
        </p:txBody>
      </p:sp>
    </p:spTree>
    <p:extLst>
      <p:ext uri="{BB962C8B-B14F-4D97-AF65-F5344CB8AC3E}">
        <p14:creationId xmlns:p14="http://schemas.microsoft.com/office/powerpoint/2010/main" val="115795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e-I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D4FCE7-21DE-4F30-B8BC-E051B299AB86}" type="slidenum">
              <a:rPr lang="en-US" altLang="en-US"/>
              <a:pPr>
                <a:defRPr/>
              </a:pPr>
              <a:t>‹#›</a:t>
            </a:fld>
            <a:endParaRPr lang="en-US" altLang="en-US"/>
          </a:p>
        </p:txBody>
      </p:sp>
    </p:spTree>
    <p:extLst>
      <p:ext uri="{BB962C8B-B14F-4D97-AF65-F5344CB8AC3E}">
        <p14:creationId xmlns:p14="http://schemas.microsoft.com/office/powerpoint/2010/main" val="2964015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453995-F4C8-4938-99F1-656ADAB6702E}" type="slidenum">
              <a:rPr lang="en-US" altLang="en-US"/>
              <a:pPr>
                <a:defRPr/>
              </a:pPr>
              <a:t>‹#›</a:t>
            </a:fld>
            <a:endParaRPr lang="en-US" altLang="en-US"/>
          </a:p>
        </p:txBody>
      </p:sp>
    </p:spTree>
    <p:extLst>
      <p:ext uri="{BB962C8B-B14F-4D97-AF65-F5344CB8AC3E}">
        <p14:creationId xmlns:p14="http://schemas.microsoft.com/office/powerpoint/2010/main" val="792571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65CE94-9CB8-4C8D-AAEE-103E1CB35EF9}" type="slidenum">
              <a:rPr lang="en-US" altLang="en-US"/>
              <a:pPr>
                <a:defRPr/>
              </a:pPr>
              <a:t>‹#›</a:t>
            </a:fld>
            <a:endParaRPr lang="en-US" altLang="en-US"/>
          </a:p>
        </p:txBody>
      </p:sp>
    </p:spTree>
    <p:extLst>
      <p:ext uri="{BB962C8B-B14F-4D97-AF65-F5344CB8AC3E}">
        <p14:creationId xmlns:p14="http://schemas.microsoft.com/office/powerpoint/2010/main" val="19107454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e-I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e-IL"/>
          </a:p>
        </p:txBody>
      </p:sp>
      <p:sp>
        <p:nvSpPr>
          <p:cNvPr id="4" name="Rectangle 4"/>
          <p:cNvSpPr>
            <a:spLocks noGrp="1" noChangeArrowheads="1"/>
          </p:cNvSpPr>
          <p:nvPr>
            <p:ph type="dt" sz="half" idx="10"/>
          </p:nvPr>
        </p:nvSpPr>
        <p:spPr/>
        <p:txBody>
          <a:bodyPr/>
          <a:lstStyle>
            <a:lvl1pPr>
              <a:defRPr>
                <a:ea typeface="Times New Roman (Hebrew)"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Times New Roman (Hebrew)"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ea typeface="Times New Roman (Hebrew)" charset="0"/>
                <a:cs typeface="Times New Roman (Hebrew)" charset="0"/>
              </a:defRPr>
            </a:lvl1pPr>
          </a:lstStyle>
          <a:p>
            <a:pPr>
              <a:defRPr/>
            </a:pPr>
            <a:fld id="{1456945C-490B-4C84-AFFD-EC3DF48A0A80}" type="slidenum">
              <a:rPr lang="en-US" altLang="en-US"/>
              <a:pPr>
                <a:defRPr/>
              </a:pPr>
              <a:t>‹#›</a:t>
            </a:fld>
            <a:endParaRPr lang="en-US" altLang="en-US"/>
          </a:p>
        </p:txBody>
      </p:sp>
    </p:spTree>
    <p:extLst>
      <p:ext uri="{BB962C8B-B14F-4D97-AF65-F5344CB8AC3E}">
        <p14:creationId xmlns:p14="http://schemas.microsoft.com/office/powerpoint/2010/main" val="958650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p:txBody>
          <a:bodyPr/>
          <a:lstStyle>
            <a:lvl1pPr>
              <a:defRPr>
                <a:ea typeface="Times New Roman (Hebrew)"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Times New Roman (Hebrew)"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ea typeface="Times New Roman (Hebrew)" charset="0"/>
                <a:cs typeface="Times New Roman (Hebrew)" charset="0"/>
              </a:defRPr>
            </a:lvl1pPr>
          </a:lstStyle>
          <a:p>
            <a:pPr>
              <a:defRPr/>
            </a:pPr>
            <a:fld id="{E4D26024-B2BF-44DE-BFD9-F976CF0592EB}" type="slidenum">
              <a:rPr lang="en-US" altLang="en-US"/>
              <a:pPr>
                <a:defRPr/>
              </a:pPr>
              <a:t>‹#›</a:t>
            </a:fld>
            <a:endParaRPr lang="en-US" altLang="en-US"/>
          </a:p>
        </p:txBody>
      </p:sp>
    </p:spTree>
    <p:extLst>
      <p:ext uri="{BB962C8B-B14F-4D97-AF65-F5344CB8AC3E}">
        <p14:creationId xmlns:p14="http://schemas.microsoft.com/office/powerpoint/2010/main" val="31353314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Times New Roman (Hebrew)"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Times New Roman (Hebrew)"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ea typeface="Times New Roman (Hebrew)" charset="0"/>
                <a:cs typeface="Times New Roman (Hebrew)" charset="0"/>
              </a:defRPr>
            </a:lvl1pPr>
          </a:lstStyle>
          <a:p>
            <a:pPr>
              <a:defRPr/>
            </a:pPr>
            <a:fld id="{8FEC7FDC-5863-4BF1-8D47-3521D5AF48B3}" type="slidenum">
              <a:rPr lang="en-US" altLang="en-US"/>
              <a:pPr>
                <a:defRPr/>
              </a:pPr>
              <a:t>‹#›</a:t>
            </a:fld>
            <a:endParaRPr lang="en-US" altLang="en-US"/>
          </a:p>
        </p:txBody>
      </p:sp>
    </p:spTree>
    <p:extLst>
      <p:ext uri="{BB962C8B-B14F-4D97-AF65-F5344CB8AC3E}">
        <p14:creationId xmlns:p14="http://schemas.microsoft.com/office/powerpoint/2010/main" val="29643116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Rectangle 4"/>
          <p:cNvSpPr>
            <a:spLocks noGrp="1" noChangeArrowheads="1"/>
          </p:cNvSpPr>
          <p:nvPr>
            <p:ph type="dt" sz="half" idx="10"/>
          </p:nvPr>
        </p:nvSpPr>
        <p:spPr/>
        <p:txBody>
          <a:bodyPr/>
          <a:lstStyle>
            <a:lvl1pPr>
              <a:defRPr>
                <a:ea typeface="Times New Roman (Hebrew)"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Times New Roman (Hebrew)"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panose="02020603050405020304" pitchFamily="18" charset="0"/>
                <a:ea typeface="Times New Roman (Hebrew)" charset="0"/>
                <a:cs typeface="Times New Roman (Hebrew)" charset="0"/>
              </a:defRPr>
            </a:lvl1pPr>
          </a:lstStyle>
          <a:p>
            <a:pPr>
              <a:defRPr/>
            </a:pPr>
            <a:fld id="{B9922387-FC4F-4963-9C1E-D85A24A6D21A}" type="slidenum">
              <a:rPr lang="en-US" altLang="en-US"/>
              <a:pPr>
                <a:defRPr/>
              </a:pPr>
              <a:t>‹#›</a:t>
            </a:fld>
            <a:endParaRPr lang="en-US" altLang="en-US"/>
          </a:p>
        </p:txBody>
      </p:sp>
    </p:spTree>
    <p:extLst>
      <p:ext uri="{BB962C8B-B14F-4D97-AF65-F5344CB8AC3E}">
        <p14:creationId xmlns:p14="http://schemas.microsoft.com/office/powerpoint/2010/main" val="41113367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7" name="Rectangle 4"/>
          <p:cNvSpPr>
            <a:spLocks noGrp="1" noChangeArrowheads="1"/>
          </p:cNvSpPr>
          <p:nvPr>
            <p:ph type="dt" sz="half" idx="10"/>
          </p:nvPr>
        </p:nvSpPr>
        <p:spPr/>
        <p:txBody>
          <a:bodyPr/>
          <a:lstStyle>
            <a:lvl1pPr>
              <a:defRPr>
                <a:ea typeface="Times New Roman (Hebrew)"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Times New Roman (Hebrew)"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panose="02020603050405020304" pitchFamily="18" charset="0"/>
                <a:ea typeface="Times New Roman (Hebrew)" charset="0"/>
                <a:cs typeface="Times New Roman (Hebrew)" charset="0"/>
              </a:defRPr>
            </a:lvl1pPr>
          </a:lstStyle>
          <a:p>
            <a:pPr>
              <a:defRPr/>
            </a:pPr>
            <a:fld id="{CE0FA248-2C08-47F3-874D-4B31511733BF}" type="slidenum">
              <a:rPr lang="en-US" altLang="en-US"/>
              <a:pPr>
                <a:defRPr/>
              </a:pPr>
              <a:t>‹#›</a:t>
            </a:fld>
            <a:endParaRPr lang="en-US" altLang="en-US"/>
          </a:p>
        </p:txBody>
      </p:sp>
    </p:spTree>
    <p:extLst>
      <p:ext uri="{BB962C8B-B14F-4D97-AF65-F5344CB8AC3E}">
        <p14:creationId xmlns:p14="http://schemas.microsoft.com/office/powerpoint/2010/main" val="38881373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Rectangle 4"/>
          <p:cNvSpPr>
            <a:spLocks noGrp="1" noChangeArrowheads="1"/>
          </p:cNvSpPr>
          <p:nvPr>
            <p:ph type="dt" sz="half" idx="10"/>
          </p:nvPr>
        </p:nvSpPr>
        <p:spPr/>
        <p:txBody>
          <a:bodyPr/>
          <a:lstStyle>
            <a:lvl1pPr>
              <a:defRPr>
                <a:ea typeface="Times New Roman (Hebrew)"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Times New Roman (Hebrew)"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panose="02020603050405020304" pitchFamily="18" charset="0"/>
                <a:ea typeface="Times New Roman (Hebrew)" charset="0"/>
                <a:cs typeface="Times New Roman (Hebrew)" charset="0"/>
              </a:defRPr>
            </a:lvl1pPr>
          </a:lstStyle>
          <a:p>
            <a:pPr>
              <a:defRPr/>
            </a:pPr>
            <a:fld id="{9B5268B3-75EA-4515-A9A2-89CC734BA144}" type="slidenum">
              <a:rPr lang="en-US" altLang="en-US"/>
              <a:pPr>
                <a:defRPr/>
              </a:pPr>
              <a:t>‹#›</a:t>
            </a:fld>
            <a:endParaRPr lang="en-US" altLang="en-US"/>
          </a:p>
        </p:txBody>
      </p:sp>
    </p:spTree>
    <p:extLst>
      <p:ext uri="{BB962C8B-B14F-4D97-AF65-F5344CB8AC3E}">
        <p14:creationId xmlns:p14="http://schemas.microsoft.com/office/powerpoint/2010/main" val="3553139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Times New Roman (Hebrew)"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Times New Roman (Hebrew)"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panose="02020603050405020304" pitchFamily="18" charset="0"/>
                <a:ea typeface="Times New Roman (Hebrew)" charset="0"/>
                <a:cs typeface="Times New Roman (Hebrew)" charset="0"/>
              </a:defRPr>
            </a:lvl1pPr>
          </a:lstStyle>
          <a:p>
            <a:pPr>
              <a:defRPr/>
            </a:pPr>
            <a:fld id="{B76E7D8F-58A0-4AEB-8ED4-BE5051DE8897}" type="slidenum">
              <a:rPr lang="en-US" altLang="en-US"/>
              <a:pPr>
                <a:defRPr/>
              </a:pPr>
              <a:t>‹#›</a:t>
            </a:fld>
            <a:endParaRPr lang="en-US" altLang="en-US"/>
          </a:p>
        </p:txBody>
      </p:sp>
    </p:spTree>
    <p:extLst>
      <p:ext uri="{BB962C8B-B14F-4D97-AF65-F5344CB8AC3E}">
        <p14:creationId xmlns:p14="http://schemas.microsoft.com/office/powerpoint/2010/main" val="22781381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Times New Roman (Hebrew)"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Times New Roman (Hebrew)"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panose="02020603050405020304" pitchFamily="18" charset="0"/>
                <a:ea typeface="Times New Roman (Hebrew)" charset="0"/>
                <a:cs typeface="Times New Roman (Hebrew)" charset="0"/>
              </a:defRPr>
            </a:lvl1pPr>
          </a:lstStyle>
          <a:p>
            <a:pPr>
              <a:defRPr/>
            </a:pPr>
            <a:fld id="{2F01768A-DB1F-4BB3-855A-6065D54CCDEE}" type="slidenum">
              <a:rPr lang="en-US" altLang="en-US"/>
              <a:pPr>
                <a:defRPr/>
              </a:pPr>
              <a:t>‹#›</a:t>
            </a:fld>
            <a:endParaRPr lang="en-US" altLang="en-US"/>
          </a:p>
        </p:txBody>
      </p:sp>
    </p:spTree>
    <p:extLst>
      <p:ext uri="{BB962C8B-B14F-4D97-AF65-F5344CB8AC3E}">
        <p14:creationId xmlns:p14="http://schemas.microsoft.com/office/powerpoint/2010/main" val="1322621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BEA048-48F1-403B-90B0-66C5297815E6}" type="slidenum">
              <a:rPr lang="en-US" altLang="en-US"/>
              <a:pPr>
                <a:defRPr/>
              </a:pPr>
              <a:t>‹#›</a:t>
            </a:fld>
            <a:endParaRPr lang="en-US" altLang="en-US"/>
          </a:p>
        </p:txBody>
      </p:sp>
    </p:spTree>
    <p:extLst>
      <p:ext uri="{BB962C8B-B14F-4D97-AF65-F5344CB8AC3E}">
        <p14:creationId xmlns:p14="http://schemas.microsoft.com/office/powerpoint/2010/main" val="10679209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Times New Roman (Hebrew)"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Times New Roman (Hebrew)"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panose="02020603050405020304" pitchFamily="18" charset="0"/>
                <a:ea typeface="Times New Roman (Hebrew)" charset="0"/>
                <a:cs typeface="Times New Roman (Hebrew)" charset="0"/>
              </a:defRPr>
            </a:lvl1pPr>
          </a:lstStyle>
          <a:p>
            <a:pPr>
              <a:defRPr/>
            </a:pPr>
            <a:fld id="{8600738B-4189-4725-A8AB-92BCD56A2E06}" type="slidenum">
              <a:rPr lang="en-US" altLang="en-US"/>
              <a:pPr>
                <a:defRPr/>
              </a:pPr>
              <a:t>‹#›</a:t>
            </a:fld>
            <a:endParaRPr lang="en-US" altLang="en-US"/>
          </a:p>
        </p:txBody>
      </p:sp>
    </p:spTree>
    <p:extLst>
      <p:ext uri="{BB962C8B-B14F-4D97-AF65-F5344CB8AC3E}">
        <p14:creationId xmlns:p14="http://schemas.microsoft.com/office/powerpoint/2010/main" val="19724111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p:txBody>
          <a:bodyPr/>
          <a:lstStyle>
            <a:lvl1pPr>
              <a:defRPr>
                <a:ea typeface="Times New Roman (Hebrew)"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Times New Roman (Hebrew)"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ea typeface="Times New Roman (Hebrew)" charset="0"/>
                <a:cs typeface="Times New Roman (Hebrew)" charset="0"/>
              </a:defRPr>
            </a:lvl1pPr>
          </a:lstStyle>
          <a:p>
            <a:pPr>
              <a:defRPr/>
            </a:pPr>
            <a:fld id="{2B3ED661-ED1E-4010-B9B4-C4631E2CAA76}" type="slidenum">
              <a:rPr lang="en-US" altLang="en-US"/>
              <a:pPr>
                <a:defRPr/>
              </a:pPr>
              <a:t>‹#›</a:t>
            </a:fld>
            <a:endParaRPr lang="en-US" altLang="en-US"/>
          </a:p>
        </p:txBody>
      </p:sp>
    </p:spTree>
    <p:extLst>
      <p:ext uri="{BB962C8B-B14F-4D97-AF65-F5344CB8AC3E}">
        <p14:creationId xmlns:p14="http://schemas.microsoft.com/office/powerpoint/2010/main" val="17936982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p:txBody>
          <a:bodyPr/>
          <a:lstStyle>
            <a:lvl1pPr>
              <a:defRPr>
                <a:ea typeface="Times New Roman (Hebrew)"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Times New Roman (Hebrew)"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ea typeface="Times New Roman (Hebrew)" charset="0"/>
                <a:cs typeface="Times New Roman (Hebrew)" charset="0"/>
              </a:defRPr>
            </a:lvl1pPr>
          </a:lstStyle>
          <a:p>
            <a:pPr>
              <a:defRPr/>
            </a:pPr>
            <a:fld id="{00C157F1-36A8-4963-8B36-74B009E21A24}" type="slidenum">
              <a:rPr lang="en-US" altLang="en-US"/>
              <a:pPr>
                <a:defRPr/>
              </a:pPr>
              <a:t>‹#›</a:t>
            </a:fld>
            <a:endParaRPr lang="en-US" altLang="en-US"/>
          </a:p>
        </p:txBody>
      </p:sp>
    </p:spTree>
    <p:extLst>
      <p:ext uri="{BB962C8B-B14F-4D97-AF65-F5344CB8AC3E}">
        <p14:creationId xmlns:p14="http://schemas.microsoft.com/office/powerpoint/2010/main" val="30178020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lgn="l" rtl="0" eaLnBrk="0" hangingPunct="0">
              <a:defRPr>
                <a:ea typeface="Times New Roman (Hebrew)" charset="0"/>
                <a:cs typeface="Times New Roman (Hebrew)" charset="0"/>
              </a:defRPr>
            </a:lvl1pPr>
          </a:lstStyle>
          <a:p>
            <a:pPr>
              <a:defRPr/>
            </a:pPr>
            <a:endParaRPr lang="en-US" altLang="en-US"/>
          </a:p>
        </p:txBody>
      </p:sp>
      <p:sp>
        <p:nvSpPr>
          <p:cNvPr id="5" name="Footer Placeholder 4"/>
          <p:cNvSpPr>
            <a:spLocks noGrp="1"/>
          </p:cNvSpPr>
          <p:nvPr>
            <p:ph type="ftr" sz="quarter" idx="11"/>
          </p:nvPr>
        </p:nvSpPr>
        <p:spPr/>
        <p:txBody>
          <a:bodyPr/>
          <a:lstStyle>
            <a:lvl1pPr rtl="0" eaLnBrk="0" hangingPunct="0">
              <a:defRPr>
                <a:ea typeface="Times New Roman (Hebrew)" charset="0"/>
                <a:cs typeface="Times New Roman (Hebrew)"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rtl="0" eaLnBrk="0" hangingPunct="0">
              <a:defRPr>
                <a:ea typeface="Times New Roman (Hebrew)" charset="0"/>
                <a:cs typeface="Times New Roman (Hebrew)" charset="0"/>
              </a:defRPr>
            </a:lvl1pPr>
          </a:lstStyle>
          <a:p>
            <a:pPr>
              <a:defRPr/>
            </a:pPr>
            <a:fld id="{CFB388CE-9704-46ED-8E52-E76831DC6007}" type="slidenum">
              <a:rPr lang="en-US" altLang="en-US"/>
              <a:pPr>
                <a:defRPr/>
              </a:pPr>
              <a:t>‹#›</a:t>
            </a:fld>
            <a:endParaRPr lang="en-US" altLang="en-US"/>
          </a:p>
        </p:txBody>
      </p:sp>
    </p:spTree>
    <p:extLst>
      <p:ext uri="{BB962C8B-B14F-4D97-AF65-F5344CB8AC3E}">
        <p14:creationId xmlns:p14="http://schemas.microsoft.com/office/powerpoint/2010/main" val="36468876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l" rtl="0" eaLnBrk="0" hangingPunct="0">
              <a:defRPr>
                <a:ea typeface="Times New Roman (Hebrew)" charset="0"/>
                <a:cs typeface="Times New Roman (Hebrew)" charset="0"/>
              </a:defRPr>
            </a:lvl1pPr>
          </a:lstStyle>
          <a:p>
            <a:pPr>
              <a:defRPr/>
            </a:pPr>
            <a:endParaRPr lang="en-US" altLang="en-US"/>
          </a:p>
        </p:txBody>
      </p:sp>
      <p:sp>
        <p:nvSpPr>
          <p:cNvPr id="5" name="Footer Placeholder 4"/>
          <p:cNvSpPr>
            <a:spLocks noGrp="1"/>
          </p:cNvSpPr>
          <p:nvPr>
            <p:ph type="ftr" sz="quarter" idx="11"/>
          </p:nvPr>
        </p:nvSpPr>
        <p:spPr/>
        <p:txBody>
          <a:bodyPr/>
          <a:lstStyle>
            <a:lvl1pPr rtl="0" eaLnBrk="0" hangingPunct="0">
              <a:defRPr>
                <a:ea typeface="Times New Roman (Hebrew)" charset="0"/>
                <a:cs typeface="Times New Roman (Hebrew)"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rtl="0" eaLnBrk="0" hangingPunct="0">
              <a:defRPr>
                <a:ea typeface="Times New Roman (Hebrew)" charset="0"/>
                <a:cs typeface="Times New Roman (Hebrew)" charset="0"/>
              </a:defRPr>
            </a:lvl1pPr>
          </a:lstStyle>
          <a:p>
            <a:pPr>
              <a:defRPr/>
            </a:pPr>
            <a:fld id="{DF1E394C-E452-4060-BE19-183B3E9E8751}" type="slidenum">
              <a:rPr lang="en-US" altLang="en-US"/>
              <a:pPr>
                <a:defRPr/>
              </a:pPr>
              <a:t>‹#›</a:t>
            </a:fld>
            <a:endParaRPr lang="en-US" altLang="en-US"/>
          </a:p>
        </p:txBody>
      </p:sp>
    </p:spTree>
    <p:extLst>
      <p:ext uri="{BB962C8B-B14F-4D97-AF65-F5344CB8AC3E}">
        <p14:creationId xmlns:p14="http://schemas.microsoft.com/office/powerpoint/2010/main" val="2328799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lgn="l" rtl="0" eaLnBrk="0" hangingPunct="0">
              <a:defRPr>
                <a:ea typeface="Times New Roman (Hebrew)" charset="0"/>
                <a:cs typeface="Times New Roman (Hebrew)" charset="0"/>
              </a:defRPr>
            </a:lvl1pPr>
          </a:lstStyle>
          <a:p>
            <a:pPr>
              <a:defRPr/>
            </a:pPr>
            <a:endParaRPr lang="en-US" altLang="en-US"/>
          </a:p>
        </p:txBody>
      </p:sp>
      <p:sp>
        <p:nvSpPr>
          <p:cNvPr id="5" name="Footer Placeholder 4"/>
          <p:cNvSpPr>
            <a:spLocks noGrp="1"/>
          </p:cNvSpPr>
          <p:nvPr>
            <p:ph type="ftr" sz="quarter" idx="11"/>
          </p:nvPr>
        </p:nvSpPr>
        <p:spPr/>
        <p:txBody>
          <a:bodyPr/>
          <a:lstStyle>
            <a:lvl1pPr rtl="0" eaLnBrk="0" hangingPunct="0">
              <a:defRPr>
                <a:ea typeface="Times New Roman (Hebrew)" charset="0"/>
                <a:cs typeface="Times New Roman (Hebrew)"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rtl="0" eaLnBrk="0" hangingPunct="0">
              <a:defRPr>
                <a:ea typeface="Times New Roman (Hebrew)" charset="0"/>
                <a:cs typeface="Times New Roman (Hebrew)" charset="0"/>
              </a:defRPr>
            </a:lvl1pPr>
          </a:lstStyle>
          <a:p>
            <a:pPr>
              <a:defRPr/>
            </a:pPr>
            <a:fld id="{29E3F95D-39CF-440C-868F-0212F251247E}" type="slidenum">
              <a:rPr lang="en-US" altLang="en-US"/>
              <a:pPr>
                <a:defRPr/>
              </a:pPr>
              <a:t>‹#›</a:t>
            </a:fld>
            <a:endParaRPr lang="en-US" altLang="en-US"/>
          </a:p>
        </p:txBody>
      </p:sp>
    </p:spTree>
    <p:extLst>
      <p:ext uri="{BB962C8B-B14F-4D97-AF65-F5344CB8AC3E}">
        <p14:creationId xmlns:p14="http://schemas.microsoft.com/office/powerpoint/2010/main" val="12938662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lgn="l" rtl="0" eaLnBrk="0" hangingPunct="0">
              <a:defRPr>
                <a:ea typeface="Times New Roman (Hebrew)" charset="0"/>
                <a:cs typeface="Times New Roman (Hebrew)" charset="0"/>
              </a:defRPr>
            </a:lvl1pPr>
          </a:lstStyle>
          <a:p>
            <a:pPr>
              <a:defRPr/>
            </a:pPr>
            <a:endParaRPr lang="en-US" altLang="en-US"/>
          </a:p>
        </p:txBody>
      </p:sp>
      <p:sp>
        <p:nvSpPr>
          <p:cNvPr id="6" name="Footer Placeholder 5"/>
          <p:cNvSpPr>
            <a:spLocks noGrp="1"/>
          </p:cNvSpPr>
          <p:nvPr>
            <p:ph type="ftr" sz="quarter" idx="11"/>
          </p:nvPr>
        </p:nvSpPr>
        <p:spPr/>
        <p:txBody>
          <a:bodyPr/>
          <a:lstStyle>
            <a:lvl1pPr rtl="0" eaLnBrk="0" hangingPunct="0">
              <a:defRPr>
                <a:ea typeface="Times New Roman (Hebrew)" charset="0"/>
                <a:cs typeface="Times New Roman (Hebrew)"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rtl="0" eaLnBrk="0" hangingPunct="0">
              <a:defRPr>
                <a:ea typeface="Times New Roman (Hebrew)" charset="0"/>
                <a:cs typeface="Times New Roman (Hebrew)" charset="0"/>
              </a:defRPr>
            </a:lvl1pPr>
          </a:lstStyle>
          <a:p>
            <a:pPr>
              <a:defRPr/>
            </a:pPr>
            <a:fld id="{729FD3AA-A6EB-4A79-B5B9-7F5604DFD188}" type="slidenum">
              <a:rPr lang="en-US" altLang="en-US"/>
              <a:pPr>
                <a:defRPr/>
              </a:pPr>
              <a:t>‹#›</a:t>
            </a:fld>
            <a:endParaRPr lang="en-US" altLang="en-US"/>
          </a:p>
        </p:txBody>
      </p:sp>
    </p:spTree>
    <p:extLst>
      <p:ext uri="{BB962C8B-B14F-4D97-AF65-F5344CB8AC3E}">
        <p14:creationId xmlns:p14="http://schemas.microsoft.com/office/powerpoint/2010/main" val="26827858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lgn="l" rtl="0" eaLnBrk="0" hangingPunct="0">
              <a:defRPr>
                <a:ea typeface="Times New Roman (Hebrew)" charset="0"/>
                <a:cs typeface="Times New Roman (Hebrew)" charset="0"/>
              </a:defRPr>
            </a:lvl1pPr>
          </a:lstStyle>
          <a:p>
            <a:pPr>
              <a:defRPr/>
            </a:pPr>
            <a:endParaRPr lang="en-US" altLang="en-US"/>
          </a:p>
        </p:txBody>
      </p:sp>
      <p:sp>
        <p:nvSpPr>
          <p:cNvPr id="8" name="Footer Placeholder 7"/>
          <p:cNvSpPr>
            <a:spLocks noGrp="1"/>
          </p:cNvSpPr>
          <p:nvPr>
            <p:ph type="ftr" sz="quarter" idx="11"/>
          </p:nvPr>
        </p:nvSpPr>
        <p:spPr/>
        <p:txBody>
          <a:bodyPr/>
          <a:lstStyle>
            <a:lvl1pPr rtl="0" eaLnBrk="0" hangingPunct="0">
              <a:defRPr>
                <a:ea typeface="Times New Roman (Hebrew)" charset="0"/>
                <a:cs typeface="Times New Roman (Hebrew)" charset="0"/>
              </a:defRPr>
            </a:lvl1pPr>
          </a:lstStyle>
          <a:p>
            <a:pPr>
              <a:defRPr/>
            </a:pPr>
            <a:endParaRPr lang="en-US" altLang="en-US"/>
          </a:p>
        </p:txBody>
      </p:sp>
      <p:sp>
        <p:nvSpPr>
          <p:cNvPr id="9" name="Slide Number Placeholder 8"/>
          <p:cNvSpPr>
            <a:spLocks noGrp="1"/>
          </p:cNvSpPr>
          <p:nvPr>
            <p:ph type="sldNum" sz="quarter" idx="12"/>
          </p:nvPr>
        </p:nvSpPr>
        <p:spPr/>
        <p:txBody>
          <a:bodyPr/>
          <a:lstStyle>
            <a:lvl1pPr rtl="0" eaLnBrk="0" hangingPunct="0">
              <a:defRPr>
                <a:ea typeface="Times New Roman (Hebrew)" charset="0"/>
                <a:cs typeface="Times New Roman (Hebrew)" charset="0"/>
              </a:defRPr>
            </a:lvl1pPr>
          </a:lstStyle>
          <a:p>
            <a:pPr>
              <a:defRPr/>
            </a:pPr>
            <a:fld id="{B1048A9F-DE91-4ECE-AC0B-CCA40FA7C93E}" type="slidenum">
              <a:rPr lang="en-US" altLang="en-US"/>
              <a:pPr>
                <a:defRPr/>
              </a:pPr>
              <a:t>‹#›</a:t>
            </a:fld>
            <a:endParaRPr lang="en-US" altLang="en-US"/>
          </a:p>
        </p:txBody>
      </p:sp>
    </p:spTree>
    <p:extLst>
      <p:ext uri="{BB962C8B-B14F-4D97-AF65-F5344CB8AC3E}">
        <p14:creationId xmlns:p14="http://schemas.microsoft.com/office/powerpoint/2010/main" val="17190292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lgn="l" rtl="0" eaLnBrk="0" hangingPunct="0">
              <a:defRPr>
                <a:ea typeface="Times New Roman (Hebrew)" charset="0"/>
                <a:cs typeface="Times New Roman (Hebrew)" charset="0"/>
              </a:defRPr>
            </a:lvl1pPr>
          </a:lstStyle>
          <a:p>
            <a:pPr>
              <a:defRPr/>
            </a:pPr>
            <a:endParaRPr lang="en-US" altLang="en-US"/>
          </a:p>
        </p:txBody>
      </p:sp>
      <p:sp>
        <p:nvSpPr>
          <p:cNvPr id="4" name="Footer Placeholder 3"/>
          <p:cNvSpPr>
            <a:spLocks noGrp="1"/>
          </p:cNvSpPr>
          <p:nvPr>
            <p:ph type="ftr" sz="quarter" idx="11"/>
          </p:nvPr>
        </p:nvSpPr>
        <p:spPr/>
        <p:txBody>
          <a:bodyPr/>
          <a:lstStyle>
            <a:lvl1pPr rtl="0" eaLnBrk="0" hangingPunct="0">
              <a:defRPr>
                <a:ea typeface="Times New Roman (Hebrew)" charset="0"/>
                <a:cs typeface="Times New Roman (Hebrew)" charset="0"/>
              </a:defRPr>
            </a:lvl1pPr>
          </a:lstStyle>
          <a:p>
            <a:pPr>
              <a:defRPr/>
            </a:pPr>
            <a:endParaRPr lang="en-US" altLang="en-US"/>
          </a:p>
        </p:txBody>
      </p:sp>
      <p:sp>
        <p:nvSpPr>
          <p:cNvPr id="5" name="Slide Number Placeholder 4"/>
          <p:cNvSpPr>
            <a:spLocks noGrp="1"/>
          </p:cNvSpPr>
          <p:nvPr>
            <p:ph type="sldNum" sz="quarter" idx="12"/>
          </p:nvPr>
        </p:nvSpPr>
        <p:spPr/>
        <p:txBody>
          <a:bodyPr/>
          <a:lstStyle>
            <a:lvl1pPr rtl="0" eaLnBrk="0" hangingPunct="0">
              <a:defRPr>
                <a:ea typeface="Times New Roman (Hebrew)" charset="0"/>
                <a:cs typeface="Times New Roman (Hebrew)" charset="0"/>
              </a:defRPr>
            </a:lvl1pPr>
          </a:lstStyle>
          <a:p>
            <a:pPr>
              <a:defRPr/>
            </a:pPr>
            <a:fld id="{9A49A7C1-DA0F-42AF-A9D1-2DFA32992867}" type="slidenum">
              <a:rPr lang="en-US" altLang="en-US"/>
              <a:pPr>
                <a:defRPr/>
              </a:pPr>
              <a:t>‹#›</a:t>
            </a:fld>
            <a:endParaRPr lang="en-US" altLang="en-US"/>
          </a:p>
        </p:txBody>
      </p:sp>
    </p:spTree>
    <p:extLst>
      <p:ext uri="{BB962C8B-B14F-4D97-AF65-F5344CB8AC3E}">
        <p14:creationId xmlns:p14="http://schemas.microsoft.com/office/powerpoint/2010/main" val="30943726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l" rtl="0" eaLnBrk="0" hangingPunct="0">
              <a:defRPr>
                <a:ea typeface="Times New Roman (Hebrew)" charset="0"/>
                <a:cs typeface="Times New Roman (Hebrew)" charset="0"/>
              </a:defRPr>
            </a:lvl1pPr>
          </a:lstStyle>
          <a:p>
            <a:pPr>
              <a:defRPr/>
            </a:pPr>
            <a:endParaRPr lang="en-US" altLang="en-US"/>
          </a:p>
        </p:txBody>
      </p:sp>
      <p:sp>
        <p:nvSpPr>
          <p:cNvPr id="3" name="Footer Placeholder 2"/>
          <p:cNvSpPr>
            <a:spLocks noGrp="1"/>
          </p:cNvSpPr>
          <p:nvPr>
            <p:ph type="ftr" sz="quarter" idx="11"/>
          </p:nvPr>
        </p:nvSpPr>
        <p:spPr/>
        <p:txBody>
          <a:bodyPr/>
          <a:lstStyle>
            <a:lvl1pPr rtl="0" eaLnBrk="0" hangingPunct="0">
              <a:defRPr>
                <a:ea typeface="Times New Roman (Hebrew)" charset="0"/>
                <a:cs typeface="Times New Roman (Hebrew)" charset="0"/>
              </a:defRPr>
            </a:lvl1pPr>
          </a:lstStyle>
          <a:p>
            <a:pPr>
              <a:defRPr/>
            </a:pPr>
            <a:endParaRPr lang="en-US" altLang="en-US"/>
          </a:p>
        </p:txBody>
      </p:sp>
      <p:sp>
        <p:nvSpPr>
          <p:cNvPr id="4" name="Slide Number Placeholder 3"/>
          <p:cNvSpPr>
            <a:spLocks noGrp="1"/>
          </p:cNvSpPr>
          <p:nvPr>
            <p:ph type="sldNum" sz="quarter" idx="12"/>
          </p:nvPr>
        </p:nvSpPr>
        <p:spPr/>
        <p:txBody>
          <a:bodyPr/>
          <a:lstStyle>
            <a:lvl1pPr rtl="0" eaLnBrk="0" hangingPunct="0">
              <a:defRPr>
                <a:ea typeface="Times New Roman (Hebrew)" charset="0"/>
                <a:cs typeface="Times New Roman (Hebrew)" charset="0"/>
              </a:defRPr>
            </a:lvl1pPr>
          </a:lstStyle>
          <a:p>
            <a:pPr>
              <a:defRPr/>
            </a:pPr>
            <a:fld id="{4B33CB09-B41F-4490-BD7F-C3CF00A70BF6}" type="slidenum">
              <a:rPr lang="en-US" altLang="en-US"/>
              <a:pPr>
                <a:defRPr/>
              </a:pPr>
              <a:t>‹#›</a:t>
            </a:fld>
            <a:endParaRPr lang="en-US" altLang="en-US"/>
          </a:p>
        </p:txBody>
      </p:sp>
    </p:spTree>
    <p:extLst>
      <p:ext uri="{BB962C8B-B14F-4D97-AF65-F5344CB8AC3E}">
        <p14:creationId xmlns:p14="http://schemas.microsoft.com/office/powerpoint/2010/main" val="3861320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7DF543-5076-4A4A-9C98-52E10C9A53D8}" type="slidenum">
              <a:rPr lang="en-US" altLang="en-US"/>
              <a:pPr>
                <a:defRPr/>
              </a:pPr>
              <a:t>‹#›</a:t>
            </a:fld>
            <a:endParaRPr lang="en-US" altLang="en-US"/>
          </a:p>
        </p:txBody>
      </p:sp>
    </p:spTree>
    <p:extLst>
      <p:ext uri="{BB962C8B-B14F-4D97-AF65-F5344CB8AC3E}">
        <p14:creationId xmlns:p14="http://schemas.microsoft.com/office/powerpoint/2010/main" val="37461089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lgn="l" rtl="0" eaLnBrk="0" hangingPunct="0">
              <a:defRPr>
                <a:ea typeface="Times New Roman (Hebrew)" charset="0"/>
                <a:cs typeface="Times New Roman (Hebrew)" charset="0"/>
              </a:defRPr>
            </a:lvl1pPr>
          </a:lstStyle>
          <a:p>
            <a:pPr>
              <a:defRPr/>
            </a:pPr>
            <a:endParaRPr lang="en-US" altLang="en-US"/>
          </a:p>
        </p:txBody>
      </p:sp>
      <p:sp>
        <p:nvSpPr>
          <p:cNvPr id="6" name="Footer Placeholder 5"/>
          <p:cNvSpPr>
            <a:spLocks noGrp="1"/>
          </p:cNvSpPr>
          <p:nvPr>
            <p:ph type="ftr" sz="quarter" idx="11"/>
          </p:nvPr>
        </p:nvSpPr>
        <p:spPr/>
        <p:txBody>
          <a:bodyPr/>
          <a:lstStyle>
            <a:lvl1pPr rtl="0" eaLnBrk="0" hangingPunct="0">
              <a:defRPr>
                <a:ea typeface="Times New Roman (Hebrew)" charset="0"/>
                <a:cs typeface="Times New Roman (Hebrew)"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rtl="0" eaLnBrk="0" hangingPunct="0">
              <a:defRPr>
                <a:ea typeface="Times New Roman (Hebrew)" charset="0"/>
                <a:cs typeface="Times New Roman (Hebrew)" charset="0"/>
              </a:defRPr>
            </a:lvl1pPr>
          </a:lstStyle>
          <a:p>
            <a:pPr>
              <a:defRPr/>
            </a:pPr>
            <a:fld id="{8F13AEB7-F405-42F0-A191-2F11E847A939}" type="slidenum">
              <a:rPr lang="en-US" altLang="en-US"/>
              <a:pPr>
                <a:defRPr/>
              </a:pPr>
              <a:t>‹#›</a:t>
            </a:fld>
            <a:endParaRPr lang="en-US" altLang="en-US"/>
          </a:p>
        </p:txBody>
      </p:sp>
    </p:spTree>
    <p:extLst>
      <p:ext uri="{BB962C8B-B14F-4D97-AF65-F5344CB8AC3E}">
        <p14:creationId xmlns:p14="http://schemas.microsoft.com/office/powerpoint/2010/main" val="42048203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lgn="l" rtl="0" eaLnBrk="0" hangingPunct="0">
              <a:defRPr>
                <a:ea typeface="Times New Roman (Hebrew)" charset="0"/>
                <a:cs typeface="Times New Roman (Hebrew)" charset="0"/>
              </a:defRPr>
            </a:lvl1pPr>
          </a:lstStyle>
          <a:p>
            <a:pPr>
              <a:defRPr/>
            </a:pPr>
            <a:endParaRPr lang="en-US" altLang="en-US"/>
          </a:p>
        </p:txBody>
      </p:sp>
      <p:sp>
        <p:nvSpPr>
          <p:cNvPr id="6" name="Footer Placeholder 5"/>
          <p:cNvSpPr>
            <a:spLocks noGrp="1"/>
          </p:cNvSpPr>
          <p:nvPr>
            <p:ph type="ftr" sz="quarter" idx="11"/>
          </p:nvPr>
        </p:nvSpPr>
        <p:spPr/>
        <p:txBody>
          <a:bodyPr/>
          <a:lstStyle>
            <a:lvl1pPr rtl="0" eaLnBrk="0" hangingPunct="0">
              <a:defRPr>
                <a:ea typeface="Times New Roman (Hebrew)" charset="0"/>
                <a:cs typeface="Times New Roman (Hebrew)"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rtl="0" eaLnBrk="0" hangingPunct="0">
              <a:defRPr>
                <a:ea typeface="Times New Roman (Hebrew)" charset="0"/>
                <a:cs typeface="Times New Roman (Hebrew)" charset="0"/>
              </a:defRPr>
            </a:lvl1pPr>
          </a:lstStyle>
          <a:p>
            <a:pPr>
              <a:defRPr/>
            </a:pPr>
            <a:fld id="{8DA6932C-81DF-4803-9093-5C352D4C2ED9}" type="slidenum">
              <a:rPr lang="en-US" altLang="en-US"/>
              <a:pPr>
                <a:defRPr/>
              </a:pPr>
              <a:t>‹#›</a:t>
            </a:fld>
            <a:endParaRPr lang="en-US" altLang="en-US"/>
          </a:p>
        </p:txBody>
      </p:sp>
    </p:spTree>
    <p:extLst>
      <p:ext uri="{BB962C8B-B14F-4D97-AF65-F5344CB8AC3E}">
        <p14:creationId xmlns:p14="http://schemas.microsoft.com/office/powerpoint/2010/main" val="27829468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l" rtl="0" eaLnBrk="0" hangingPunct="0">
              <a:defRPr>
                <a:ea typeface="Times New Roman (Hebrew)" charset="0"/>
                <a:cs typeface="Times New Roman (Hebrew)" charset="0"/>
              </a:defRPr>
            </a:lvl1pPr>
          </a:lstStyle>
          <a:p>
            <a:pPr>
              <a:defRPr/>
            </a:pPr>
            <a:endParaRPr lang="en-US" altLang="en-US"/>
          </a:p>
        </p:txBody>
      </p:sp>
      <p:sp>
        <p:nvSpPr>
          <p:cNvPr id="5" name="Footer Placeholder 4"/>
          <p:cNvSpPr>
            <a:spLocks noGrp="1"/>
          </p:cNvSpPr>
          <p:nvPr>
            <p:ph type="ftr" sz="quarter" idx="11"/>
          </p:nvPr>
        </p:nvSpPr>
        <p:spPr/>
        <p:txBody>
          <a:bodyPr/>
          <a:lstStyle>
            <a:lvl1pPr rtl="0" eaLnBrk="0" hangingPunct="0">
              <a:defRPr>
                <a:ea typeface="Times New Roman (Hebrew)" charset="0"/>
                <a:cs typeface="Times New Roman (Hebrew)"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rtl="0" eaLnBrk="0" hangingPunct="0">
              <a:defRPr>
                <a:ea typeface="Times New Roman (Hebrew)" charset="0"/>
                <a:cs typeface="Times New Roman (Hebrew)" charset="0"/>
              </a:defRPr>
            </a:lvl1pPr>
          </a:lstStyle>
          <a:p>
            <a:pPr>
              <a:defRPr/>
            </a:pPr>
            <a:fld id="{0E13913F-D60B-4385-B82F-6D5373FB79BD}" type="slidenum">
              <a:rPr lang="en-US" altLang="en-US"/>
              <a:pPr>
                <a:defRPr/>
              </a:pPr>
              <a:t>‹#›</a:t>
            </a:fld>
            <a:endParaRPr lang="en-US" altLang="en-US"/>
          </a:p>
        </p:txBody>
      </p:sp>
    </p:spTree>
    <p:extLst>
      <p:ext uri="{BB962C8B-B14F-4D97-AF65-F5344CB8AC3E}">
        <p14:creationId xmlns:p14="http://schemas.microsoft.com/office/powerpoint/2010/main" val="15104098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l" rtl="0" eaLnBrk="0" hangingPunct="0">
              <a:defRPr>
                <a:ea typeface="Times New Roman (Hebrew)" charset="0"/>
                <a:cs typeface="Times New Roman (Hebrew)" charset="0"/>
              </a:defRPr>
            </a:lvl1pPr>
          </a:lstStyle>
          <a:p>
            <a:pPr>
              <a:defRPr/>
            </a:pPr>
            <a:endParaRPr lang="en-US" altLang="en-US"/>
          </a:p>
        </p:txBody>
      </p:sp>
      <p:sp>
        <p:nvSpPr>
          <p:cNvPr id="5" name="Footer Placeholder 4"/>
          <p:cNvSpPr>
            <a:spLocks noGrp="1"/>
          </p:cNvSpPr>
          <p:nvPr>
            <p:ph type="ftr" sz="quarter" idx="11"/>
          </p:nvPr>
        </p:nvSpPr>
        <p:spPr/>
        <p:txBody>
          <a:bodyPr/>
          <a:lstStyle>
            <a:lvl1pPr rtl="0" eaLnBrk="0" hangingPunct="0">
              <a:defRPr>
                <a:ea typeface="Times New Roman (Hebrew)" charset="0"/>
                <a:cs typeface="Times New Roman (Hebrew)"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rtl="0" eaLnBrk="0" hangingPunct="0">
              <a:defRPr>
                <a:ea typeface="Times New Roman (Hebrew)" charset="0"/>
                <a:cs typeface="Times New Roman (Hebrew)" charset="0"/>
              </a:defRPr>
            </a:lvl1pPr>
          </a:lstStyle>
          <a:p>
            <a:pPr>
              <a:defRPr/>
            </a:pPr>
            <a:fld id="{0FFAFB51-F489-476E-8E71-E9C0E04FBC08}" type="slidenum">
              <a:rPr lang="en-US" altLang="en-US"/>
              <a:pPr>
                <a:defRPr/>
              </a:pPr>
              <a:t>‹#›</a:t>
            </a:fld>
            <a:endParaRPr lang="en-US" altLang="en-US"/>
          </a:p>
        </p:txBody>
      </p:sp>
    </p:spTree>
    <p:extLst>
      <p:ext uri="{BB962C8B-B14F-4D97-AF65-F5344CB8AC3E}">
        <p14:creationId xmlns:p14="http://schemas.microsoft.com/office/powerpoint/2010/main" val="11476088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e-I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7271CB-8730-4A94-9DA9-E4616706DF01}" type="slidenum">
              <a:rPr lang="en-US" altLang="en-US"/>
              <a:pPr>
                <a:defRPr/>
              </a:pPr>
              <a:t>‹#›</a:t>
            </a:fld>
            <a:endParaRPr lang="en-US" altLang="en-US"/>
          </a:p>
        </p:txBody>
      </p:sp>
    </p:spTree>
    <p:extLst>
      <p:ext uri="{BB962C8B-B14F-4D97-AF65-F5344CB8AC3E}">
        <p14:creationId xmlns:p14="http://schemas.microsoft.com/office/powerpoint/2010/main" val="36268017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7FEA06-4FD4-46FE-B43E-35EBFD473B3C}" type="slidenum">
              <a:rPr lang="en-US" altLang="en-US"/>
              <a:pPr>
                <a:defRPr/>
              </a:pPr>
              <a:t>‹#›</a:t>
            </a:fld>
            <a:endParaRPr lang="en-US" altLang="en-US"/>
          </a:p>
        </p:txBody>
      </p:sp>
    </p:spTree>
    <p:extLst>
      <p:ext uri="{BB962C8B-B14F-4D97-AF65-F5344CB8AC3E}">
        <p14:creationId xmlns:p14="http://schemas.microsoft.com/office/powerpoint/2010/main" val="137595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FEA3EB-853D-428C-BA01-D6A1873AE8AB}" type="slidenum">
              <a:rPr lang="en-US" altLang="en-US"/>
              <a:pPr>
                <a:defRPr/>
              </a:pPr>
              <a:t>‹#›</a:t>
            </a:fld>
            <a:endParaRPr lang="en-US" altLang="en-US"/>
          </a:p>
        </p:txBody>
      </p:sp>
    </p:spTree>
    <p:extLst>
      <p:ext uri="{BB962C8B-B14F-4D97-AF65-F5344CB8AC3E}">
        <p14:creationId xmlns:p14="http://schemas.microsoft.com/office/powerpoint/2010/main" val="31262889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1D525A-38F6-44C3-8E83-9FCE13BA5CCE}" type="slidenum">
              <a:rPr lang="en-US" altLang="en-US"/>
              <a:pPr>
                <a:defRPr/>
              </a:pPr>
              <a:t>‹#›</a:t>
            </a:fld>
            <a:endParaRPr lang="en-US" altLang="en-US"/>
          </a:p>
        </p:txBody>
      </p:sp>
    </p:spTree>
    <p:extLst>
      <p:ext uri="{BB962C8B-B14F-4D97-AF65-F5344CB8AC3E}">
        <p14:creationId xmlns:p14="http://schemas.microsoft.com/office/powerpoint/2010/main" val="28336883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0BD499E-B2D3-4CEF-AAA8-EE97FF301D09}" type="slidenum">
              <a:rPr lang="en-US" altLang="en-US"/>
              <a:pPr>
                <a:defRPr/>
              </a:pPr>
              <a:t>‹#›</a:t>
            </a:fld>
            <a:endParaRPr lang="en-US" altLang="en-US"/>
          </a:p>
        </p:txBody>
      </p:sp>
    </p:spTree>
    <p:extLst>
      <p:ext uri="{BB962C8B-B14F-4D97-AF65-F5344CB8AC3E}">
        <p14:creationId xmlns:p14="http://schemas.microsoft.com/office/powerpoint/2010/main" val="23539348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7173C33-95B6-4369-8191-F8D03CCFD8D8}" type="slidenum">
              <a:rPr lang="en-US" altLang="en-US"/>
              <a:pPr>
                <a:defRPr/>
              </a:pPr>
              <a:t>‹#›</a:t>
            </a:fld>
            <a:endParaRPr lang="en-US" altLang="en-US"/>
          </a:p>
        </p:txBody>
      </p:sp>
    </p:spTree>
    <p:extLst>
      <p:ext uri="{BB962C8B-B14F-4D97-AF65-F5344CB8AC3E}">
        <p14:creationId xmlns:p14="http://schemas.microsoft.com/office/powerpoint/2010/main" val="2583527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45CA62-025A-413D-A7B1-23E50653055A}" type="slidenum">
              <a:rPr lang="en-US" altLang="en-US"/>
              <a:pPr>
                <a:defRPr/>
              </a:pPr>
              <a:t>‹#›</a:t>
            </a:fld>
            <a:endParaRPr lang="en-US" altLang="en-US"/>
          </a:p>
        </p:txBody>
      </p:sp>
    </p:spTree>
    <p:extLst>
      <p:ext uri="{BB962C8B-B14F-4D97-AF65-F5344CB8AC3E}">
        <p14:creationId xmlns:p14="http://schemas.microsoft.com/office/powerpoint/2010/main" val="40888026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78749B0-940A-4938-86E6-E3D5C2CF5473}" type="slidenum">
              <a:rPr lang="en-US" altLang="en-US"/>
              <a:pPr>
                <a:defRPr/>
              </a:pPr>
              <a:t>‹#›</a:t>
            </a:fld>
            <a:endParaRPr lang="en-US" altLang="en-US"/>
          </a:p>
        </p:txBody>
      </p:sp>
    </p:spTree>
    <p:extLst>
      <p:ext uri="{BB962C8B-B14F-4D97-AF65-F5344CB8AC3E}">
        <p14:creationId xmlns:p14="http://schemas.microsoft.com/office/powerpoint/2010/main" val="15089140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CA3038-8A9A-4D7E-B905-18F1D7D92CA0}" type="slidenum">
              <a:rPr lang="en-US" altLang="en-US"/>
              <a:pPr>
                <a:defRPr/>
              </a:pPr>
              <a:t>‹#›</a:t>
            </a:fld>
            <a:endParaRPr lang="en-US" altLang="en-US"/>
          </a:p>
        </p:txBody>
      </p:sp>
    </p:spTree>
    <p:extLst>
      <p:ext uri="{BB962C8B-B14F-4D97-AF65-F5344CB8AC3E}">
        <p14:creationId xmlns:p14="http://schemas.microsoft.com/office/powerpoint/2010/main" val="5903553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3F71D0-BD9D-48D5-81B9-14EBFCD660B0}" type="slidenum">
              <a:rPr lang="en-US" altLang="en-US"/>
              <a:pPr>
                <a:defRPr/>
              </a:pPr>
              <a:t>‹#›</a:t>
            </a:fld>
            <a:endParaRPr lang="en-US" altLang="en-US"/>
          </a:p>
        </p:txBody>
      </p:sp>
    </p:spTree>
    <p:extLst>
      <p:ext uri="{BB962C8B-B14F-4D97-AF65-F5344CB8AC3E}">
        <p14:creationId xmlns:p14="http://schemas.microsoft.com/office/powerpoint/2010/main" val="9624980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DE41D1-A83B-40DC-A5FC-B711E69C512C}" type="slidenum">
              <a:rPr lang="en-US" altLang="en-US"/>
              <a:pPr>
                <a:defRPr/>
              </a:pPr>
              <a:t>‹#›</a:t>
            </a:fld>
            <a:endParaRPr lang="en-US" altLang="en-US"/>
          </a:p>
        </p:txBody>
      </p:sp>
    </p:spTree>
    <p:extLst>
      <p:ext uri="{BB962C8B-B14F-4D97-AF65-F5344CB8AC3E}">
        <p14:creationId xmlns:p14="http://schemas.microsoft.com/office/powerpoint/2010/main" val="41668604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22579D-09C3-4A0B-A4B4-EA6E222248EC}" type="slidenum">
              <a:rPr lang="en-US" altLang="en-US"/>
              <a:pPr>
                <a:defRPr/>
              </a:pPr>
              <a:t>‹#›</a:t>
            </a:fld>
            <a:endParaRPr lang="en-US" altLang="en-US"/>
          </a:p>
        </p:txBody>
      </p:sp>
    </p:spTree>
    <p:extLst>
      <p:ext uri="{BB962C8B-B14F-4D97-AF65-F5344CB8AC3E}">
        <p14:creationId xmlns:p14="http://schemas.microsoft.com/office/powerpoint/2010/main" val="36563496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E44F9CE-C2EE-4545-A15B-71D5F6FCAB1B}" type="slidenum">
              <a:rPr lang="en-US" altLang="en-US"/>
              <a:pPr>
                <a:defRPr/>
              </a:pPr>
              <a:t>‹#›</a:t>
            </a:fld>
            <a:endParaRPr lang="en-US" altLang="en-US"/>
          </a:p>
        </p:txBody>
      </p:sp>
    </p:spTree>
    <p:extLst>
      <p:ext uri="{BB962C8B-B14F-4D97-AF65-F5344CB8AC3E}">
        <p14:creationId xmlns:p14="http://schemas.microsoft.com/office/powerpoint/2010/main" val="32917765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49C9E8B-327D-482E-AEAF-354ACD3F88F0}" type="slidenum">
              <a:rPr lang="en-US" altLang="en-US"/>
              <a:pPr>
                <a:defRPr/>
              </a:pPr>
              <a:t>‹#›</a:t>
            </a:fld>
            <a:endParaRPr lang="en-US" altLang="en-US"/>
          </a:p>
        </p:txBody>
      </p:sp>
    </p:spTree>
    <p:extLst>
      <p:ext uri="{BB962C8B-B14F-4D97-AF65-F5344CB8AC3E}">
        <p14:creationId xmlns:p14="http://schemas.microsoft.com/office/powerpoint/2010/main" val="15675903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03FD1C7-943C-4D4F-BF5B-D9E3004C5F46}" type="slidenum">
              <a:rPr lang="en-US" altLang="en-US"/>
              <a:pPr>
                <a:defRPr/>
              </a:pPr>
              <a:t>‹#›</a:t>
            </a:fld>
            <a:endParaRPr lang="en-US" altLang="en-US"/>
          </a:p>
        </p:txBody>
      </p:sp>
    </p:spTree>
    <p:extLst>
      <p:ext uri="{BB962C8B-B14F-4D97-AF65-F5344CB8AC3E}">
        <p14:creationId xmlns:p14="http://schemas.microsoft.com/office/powerpoint/2010/main" val="39021241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AC4B999B-05C1-4558-A25B-B358C268F5F3}" type="slidenum">
              <a:rPr lang="en-US" altLang="en-US"/>
              <a:pPr>
                <a:defRPr/>
              </a:pPr>
              <a:t>‹#›</a:t>
            </a:fld>
            <a:endParaRPr lang="en-US" altLang="en-US"/>
          </a:p>
        </p:txBody>
      </p:sp>
    </p:spTree>
    <p:extLst>
      <p:ext uri="{BB962C8B-B14F-4D97-AF65-F5344CB8AC3E}">
        <p14:creationId xmlns:p14="http://schemas.microsoft.com/office/powerpoint/2010/main" val="34196842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515D13B-21AA-42E9-B528-E747BCFDE180}" type="slidenum">
              <a:rPr lang="en-US" altLang="en-US"/>
              <a:pPr>
                <a:defRPr/>
              </a:pPr>
              <a:t>‹#›</a:t>
            </a:fld>
            <a:endParaRPr lang="en-US" altLang="en-US"/>
          </a:p>
        </p:txBody>
      </p:sp>
    </p:spTree>
    <p:extLst>
      <p:ext uri="{BB962C8B-B14F-4D97-AF65-F5344CB8AC3E}">
        <p14:creationId xmlns:p14="http://schemas.microsoft.com/office/powerpoint/2010/main" val="1301777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2B93EF7-36AD-4750-A47B-262AA62D0FCE}" type="slidenum">
              <a:rPr lang="en-US" altLang="en-US"/>
              <a:pPr>
                <a:defRPr/>
              </a:pPr>
              <a:t>‹#›</a:t>
            </a:fld>
            <a:endParaRPr lang="en-US" altLang="en-US"/>
          </a:p>
        </p:txBody>
      </p:sp>
    </p:spTree>
    <p:extLst>
      <p:ext uri="{BB962C8B-B14F-4D97-AF65-F5344CB8AC3E}">
        <p14:creationId xmlns:p14="http://schemas.microsoft.com/office/powerpoint/2010/main" val="25802453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33AEE9C7-F733-45DE-B96D-ECF07D66B571}" type="slidenum">
              <a:rPr lang="en-US" altLang="en-US"/>
              <a:pPr>
                <a:defRPr/>
              </a:pPr>
              <a:t>‹#›</a:t>
            </a:fld>
            <a:endParaRPr lang="en-US" altLang="en-US"/>
          </a:p>
        </p:txBody>
      </p:sp>
    </p:spTree>
    <p:extLst>
      <p:ext uri="{BB962C8B-B14F-4D97-AF65-F5344CB8AC3E}">
        <p14:creationId xmlns:p14="http://schemas.microsoft.com/office/powerpoint/2010/main" val="5790417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88AF4E2-6564-425F-A2AF-532BB3FC71DA}" type="slidenum">
              <a:rPr lang="en-US" altLang="en-US"/>
              <a:pPr>
                <a:defRPr/>
              </a:pPr>
              <a:t>‹#›</a:t>
            </a:fld>
            <a:endParaRPr lang="en-US" altLang="en-US"/>
          </a:p>
        </p:txBody>
      </p:sp>
    </p:spTree>
    <p:extLst>
      <p:ext uri="{BB962C8B-B14F-4D97-AF65-F5344CB8AC3E}">
        <p14:creationId xmlns:p14="http://schemas.microsoft.com/office/powerpoint/2010/main" val="8213311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BDA191A7-ED8D-43B9-9911-197662C96F2B}" type="slidenum">
              <a:rPr lang="en-US" altLang="en-US"/>
              <a:pPr>
                <a:defRPr/>
              </a:pPr>
              <a:t>‹#›</a:t>
            </a:fld>
            <a:endParaRPr lang="en-US" altLang="en-US"/>
          </a:p>
        </p:txBody>
      </p:sp>
    </p:spTree>
    <p:extLst>
      <p:ext uri="{BB962C8B-B14F-4D97-AF65-F5344CB8AC3E}">
        <p14:creationId xmlns:p14="http://schemas.microsoft.com/office/powerpoint/2010/main" val="42797359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7BBA140-811A-415D-954A-7CBF726556F2}" type="slidenum">
              <a:rPr lang="en-US" altLang="en-US"/>
              <a:pPr>
                <a:defRPr/>
              </a:pPr>
              <a:t>‹#›</a:t>
            </a:fld>
            <a:endParaRPr lang="en-US" altLang="en-US"/>
          </a:p>
        </p:txBody>
      </p:sp>
    </p:spTree>
    <p:extLst>
      <p:ext uri="{BB962C8B-B14F-4D97-AF65-F5344CB8AC3E}">
        <p14:creationId xmlns:p14="http://schemas.microsoft.com/office/powerpoint/2010/main" val="12048830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C8AD779B-2B8F-4398-84A9-29977AC52664}" type="slidenum">
              <a:rPr lang="en-US" altLang="en-US"/>
              <a:pPr>
                <a:defRPr/>
              </a:pPr>
              <a:t>‹#›</a:t>
            </a:fld>
            <a:endParaRPr lang="en-US" altLang="en-US"/>
          </a:p>
        </p:txBody>
      </p:sp>
    </p:spTree>
    <p:extLst>
      <p:ext uri="{BB962C8B-B14F-4D97-AF65-F5344CB8AC3E}">
        <p14:creationId xmlns:p14="http://schemas.microsoft.com/office/powerpoint/2010/main" val="21595666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2DA792C-3327-4D26-90BD-005A7293162B}" type="slidenum">
              <a:rPr lang="en-US" altLang="en-US"/>
              <a:pPr>
                <a:defRPr/>
              </a:pPr>
              <a:t>‹#›</a:t>
            </a:fld>
            <a:endParaRPr lang="en-US" altLang="en-US"/>
          </a:p>
        </p:txBody>
      </p:sp>
    </p:spTree>
    <p:extLst>
      <p:ext uri="{BB962C8B-B14F-4D97-AF65-F5344CB8AC3E}">
        <p14:creationId xmlns:p14="http://schemas.microsoft.com/office/powerpoint/2010/main" val="3908759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830222A-A977-47E6-83D3-8F448460B227}" type="slidenum">
              <a:rPr lang="en-US" altLang="en-US"/>
              <a:pPr>
                <a:defRPr/>
              </a:pPr>
              <a:t>‹#›</a:t>
            </a:fld>
            <a:endParaRPr lang="en-US" altLang="en-US"/>
          </a:p>
        </p:txBody>
      </p:sp>
    </p:spTree>
    <p:extLst>
      <p:ext uri="{BB962C8B-B14F-4D97-AF65-F5344CB8AC3E}">
        <p14:creationId xmlns:p14="http://schemas.microsoft.com/office/powerpoint/2010/main" val="1390366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37D80BC-BF4D-41A3-A296-3BB8C06C25E0}" type="slidenum">
              <a:rPr lang="en-US" altLang="en-US"/>
              <a:pPr>
                <a:defRPr/>
              </a:pPr>
              <a:t>‹#›</a:t>
            </a:fld>
            <a:endParaRPr lang="en-US" altLang="en-US"/>
          </a:p>
        </p:txBody>
      </p:sp>
    </p:spTree>
    <p:extLst>
      <p:ext uri="{BB962C8B-B14F-4D97-AF65-F5344CB8AC3E}">
        <p14:creationId xmlns:p14="http://schemas.microsoft.com/office/powerpoint/2010/main" val="661465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5EA5BF-1B9F-4687-84C1-CE66141C1546}" type="slidenum">
              <a:rPr lang="en-US" altLang="en-US"/>
              <a:pPr>
                <a:defRPr/>
              </a:pPr>
              <a:t>‹#›</a:t>
            </a:fld>
            <a:endParaRPr lang="en-US" altLang="en-US"/>
          </a:p>
        </p:txBody>
      </p:sp>
    </p:spTree>
    <p:extLst>
      <p:ext uri="{BB962C8B-B14F-4D97-AF65-F5344CB8AC3E}">
        <p14:creationId xmlns:p14="http://schemas.microsoft.com/office/powerpoint/2010/main" val="3045923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E0C40B-46E5-40D3-B9BF-62526FECC6BF}" type="slidenum">
              <a:rPr lang="en-US" altLang="en-US"/>
              <a:pPr>
                <a:defRPr/>
              </a:pPr>
              <a:t>‹#›</a:t>
            </a:fld>
            <a:endParaRPr lang="en-US" altLang="en-US"/>
          </a:p>
        </p:txBody>
      </p:sp>
    </p:spTree>
    <p:extLst>
      <p:ext uri="{BB962C8B-B14F-4D97-AF65-F5344CB8AC3E}">
        <p14:creationId xmlns:p14="http://schemas.microsoft.com/office/powerpoint/2010/main" val="4044580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e-IL" altLang="en-US" smtClean="0"/>
              <a:t>לחץ כדי לערוך סגנון כותרת של תבנית בסיס</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e-IL" altLang="en-US" smtClean="0"/>
              <a:t>לחץ כדי לערוך סגנונות טקסט של תבנית בסיס</a:t>
            </a:r>
          </a:p>
          <a:p>
            <a:pPr lvl="1"/>
            <a:r>
              <a:rPr lang="he-IL" altLang="en-US" smtClean="0"/>
              <a:t>רמה שנייה</a:t>
            </a:r>
          </a:p>
          <a:p>
            <a:pPr lvl="2"/>
            <a:r>
              <a:rPr lang="he-IL" altLang="en-US" smtClean="0"/>
              <a:t>רמה שלישית</a:t>
            </a:r>
          </a:p>
          <a:p>
            <a:pPr lvl="3"/>
            <a:r>
              <a:rPr lang="he-IL" altLang="en-US" smtClean="0"/>
              <a:t>רמה רביעית</a:t>
            </a:r>
          </a:p>
          <a:p>
            <a:pPr lvl="4"/>
            <a:r>
              <a:rPr lang="he-IL" altLang="en-US" smtClean="0"/>
              <a:t>רמה חמישית</a:t>
            </a:r>
          </a:p>
        </p:txBody>
      </p:sp>
      <p:sp>
        <p:nvSpPr>
          <p:cNvPr id="1028" name="Rectangle 4"/>
          <p:cNvSpPr>
            <a:spLocks noGrp="1" noChangeArrowheads="1"/>
          </p:cNvSpPr>
          <p:nvPr>
            <p:ph type="dt" sz="half" idx="2"/>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1" eaLnBrk="1" hangingPunct="1">
              <a:defRPr sz="140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1" eaLnBrk="1" hangingPunct="1">
              <a:defRPr sz="140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1" eaLnBrk="1" hangingPunct="1">
              <a:defRPr sz="1400">
                <a:ea typeface="Times New Roman (Hebrew)" charset="0"/>
                <a:cs typeface="Times New Roman (Hebrew)" charset="0"/>
              </a:defRPr>
            </a:lvl1pPr>
          </a:lstStyle>
          <a:p>
            <a:pPr>
              <a:defRPr/>
            </a:pPr>
            <a:fld id="{97D04775-23BC-4C5B-9065-5E976ECD184A}" type="slidenum">
              <a:rPr lang="en-US" altLang="en-US"/>
              <a:pPr>
                <a:defRPr/>
              </a:pPr>
              <a:t>‹#›</a:t>
            </a:fld>
            <a:endParaRPr lang="en-US" altLang="en-US"/>
          </a:p>
        </p:txBody>
      </p:sp>
      <p:sp>
        <p:nvSpPr>
          <p:cNvPr id="8" name="TextBox 6"/>
          <p:cNvSpPr txBox="1"/>
          <p:nvPr userDrawn="1"/>
        </p:nvSpPr>
        <p:spPr>
          <a:xfrm>
            <a:off x="0" y="6519446"/>
            <a:ext cx="4724398" cy="338554"/>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2860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7432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2004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6576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r>
              <a:rPr lang="en-US" sz="1600" b="1" dirty="0" smtClean="0">
                <a:solidFill>
                  <a:schemeClr val="bg2"/>
                </a:solidFill>
              </a:rPr>
              <a:t>Introduction to Proteins, Kessel and Ben-Tal, 2018</a:t>
            </a:r>
            <a:endParaRPr lang="en-US" sz="1600" b="1" dirty="0">
              <a:solidFill>
                <a:schemeClr val="bg2"/>
              </a:solidFill>
            </a:endParaRPr>
          </a:p>
        </p:txBody>
      </p:sp>
    </p:spTree>
  </p:cSld>
  <p:clrMap bg1="lt1" tx1="dk1" bg2="lt2" tx2="dk2" accent1="accent1" accent2="accent2" accent3="accent3" accent4="accent4" accent5="accent5" accent6="accent6" hlink="hlink" folHlink="folHlink"/>
  <p:sldLayoutIdLst>
    <p:sldLayoutId id="2147485843" r:id="rId1"/>
    <p:sldLayoutId id="2147485844" r:id="rId2"/>
    <p:sldLayoutId id="2147485845" r:id="rId3"/>
    <p:sldLayoutId id="2147485846" r:id="rId4"/>
    <p:sldLayoutId id="2147485847" r:id="rId5"/>
    <p:sldLayoutId id="2147485848" r:id="rId6"/>
    <p:sldLayoutId id="2147485849" r:id="rId7"/>
    <p:sldLayoutId id="2147485850" r:id="rId8"/>
    <p:sldLayoutId id="2147485851" r:id="rId9"/>
    <p:sldLayoutId id="2147485852" r:id="rId10"/>
    <p:sldLayoutId id="2147485853" r:id="rId11"/>
  </p:sldLayoutIdLst>
  <p:txStyles>
    <p:titleStyle>
      <a:lvl1pPr algn="ctr" rtl="1" eaLnBrk="0" fontAlgn="base" hangingPunct="0">
        <a:spcBef>
          <a:spcPct val="0"/>
        </a:spcBef>
        <a:spcAft>
          <a:spcPct val="0"/>
        </a:spcAft>
        <a:defRPr sz="4400">
          <a:solidFill>
            <a:schemeClr val="tx2"/>
          </a:solidFill>
          <a:latin typeface="+mj-lt"/>
          <a:ea typeface="+mj-ea"/>
          <a:cs typeface="Times New Roman" pitchFamily="18" charset="0"/>
        </a:defRPr>
      </a:lvl1pPr>
      <a:lvl2pPr algn="ctr" rtl="1"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1"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1"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1"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1" fontAlgn="base">
        <a:spcBef>
          <a:spcPct val="0"/>
        </a:spcBef>
        <a:spcAft>
          <a:spcPct val="0"/>
        </a:spcAft>
        <a:defRPr sz="4400">
          <a:solidFill>
            <a:schemeClr val="tx2"/>
          </a:solidFill>
          <a:latin typeface="Times New Roman" pitchFamily="18" charset="0"/>
          <a:cs typeface="Times New Roman (Hebrew)" charset="0"/>
        </a:defRPr>
      </a:lvl6pPr>
      <a:lvl7pPr marL="914400" algn="ctr" rtl="1" fontAlgn="base">
        <a:spcBef>
          <a:spcPct val="0"/>
        </a:spcBef>
        <a:spcAft>
          <a:spcPct val="0"/>
        </a:spcAft>
        <a:defRPr sz="4400">
          <a:solidFill>
            <a:schemeClr val="tx2"/>
          </a:solidFill>
          <a:latin typeface="Times New Roman" pitchFamily="18" charset="0"/>
          <a:cs typeface="Times New Roman (Hebrew)" charset="0"/>
        </a:defRPr>
      </a:lvl7pPr>
      <a:lvl8pPr marL="1371600" algn="ctr" rtl="1" fontAlgn="base">
        <a:spcBef>
          <a:spcPct val="0"/>
        </a:spcBef>
        <a:spcAft>
          <a:spcPct val="0"/>
        </a:spcAft>
        <a:defRPr sz="4400">
          <a:solidFill>
            <a:schemeClr val="tx2"/>
          </a:solidFill>
          <a:latin typeface="Times New Roman" pitchFamily="18" charset="0"/>
          <a:cs typeface="Times New Roman (Hebrew)" charset="0"/>
        </a:defRPr>
      </a:lvl8pPr>
      <a:lvl9pPr marL="1828800" algn="ctr" rtl="1" fontAlgn="base">
        <a:spcBef>
          <a:spcPct val="0"/>
        </a:spcBef>
        <a:spcAft>
          <a:spcPct val="0"/>
        </a:spcAft>
        <a:defRPr sz="4400">
          <a:solidFill>
            <a:schemeClr val="tx2"/>
          </a:solidFill>
          <a:latin typeface="Times New Roman" pitchFamily="18" charset="0"/>
          <a:cs typeface="Times New Roman (Hebrew)"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Times New Roman" pitchFamily="18" charset="0"/>
        </a:defRPr>
      </a:lvl1pPr>
      <a:lvl2pPr marL="742950" indent="-285750" algn="r" rtl="1" eaLnBrk="0" fontAlgn="base" hangingPunct="0">
        <a:spcBef>
          <a:spcPct val="20000"/>
        </a:spcBef>
        <a:spcAft>
          <a:spcPct val="0"/>
        </a:spcAft>
        <a:buChar char="–"/>
        <a:defRPr sz="2800">
          <a:solidFill>
            <a:schemeClr val="tx1"/>
          </a:solidFill>
          <a:latin typeface="+mn-lt"/>
          <a:ea typeface="Times New Roman (Hebrew)" charset="0"/>
          <a:cs typeface="Times New Roman" pitchFamily="18" charset="0"/>
        </a:defRPr>
      </a:lvl2pPr>
      <a:lvl3pPr marL="1143000" indent="-228600" algn="r" rtl="1" eaLnBrk="0" fontAlgn="base" hangingPunct="0">
        <a:spcBef>
          <a:spcPct val="20000"/>
        </a:spcBef>
        <a:spcAft>
          <a:spcPct val="0"/>
        </a:spcAft>
        <a:buChar char="•"/>
        <a:defRPr sz="2400">
          <a:solidFill>
            <a:schemeClr val="tx1"/>
          </a:solidFill>
          <a:latin typeface="+mn-lt"/>
          <a:ea typeface="Times New Roman (Hebrew)" charset="0"/>
          <a:cs typeface="Times New Roman" pitchFamily="18" charset="0"/>
        </a:defRPr>
      </a:lvl3pPr>
      <a:lvl4pPr marL="1600200" indent="-228600" algn="r" rtl="1" eaLnBrk="0" fontAlgn="base" hangingPunct="0">
        <a:spcBef>
          <a:spcPct val="20000"/>
        </a:spcBef>
        <a:spcAft>
          <a:spcPct val="0"/>
        </a:spcAft>
        <a:buChar char="–"/>
        <a:defRPr sz="2000">
          <a:solidFill>
            <a:schemeClr val="tx1"/>
          </a:solidFill>
          <a:latin typeface="+mn-lt"/>
          <a:ea typeface="Times New Roman (Hebrew)" charset="0"/>
          <a:cs typeface="Times New Roman" pitchFamily="18" charset="0"/>
        </a:defRPr>
      </a:lvl4pPr>
      <a:lvl5pPr marL="2057400" indent="-228600" algn="r" rtl="1" eaLnBrk="0" fontAlgn="base" hangingPunct="0">
        <a:spcBef>
          <a:spcPct val="20000"/>
        </a:spcBef>
        <a:spcAft>
          <a:spcPct val="0"/>
        </a:spcAft>
        <a:buChar char="»"/>
        <a:defRPr sz="2000">
          <a:solidFill>
            <a:schemeClr val="tx1"/>
          </a:solidFill>
          <a:latin typeface="+mn-lt"/>
          <a:ea typeface="Times New Roman (Hebrew)" charset="0"/>
          <a:cs typeface="Times New Roman" pitchFamily="18" charset="0"/>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1" eaLnBrk="1" hangingPunct="1">
              <a:defRPr sz="1400">
                <a:solidFill>
                  <a:srgbClr val="000000"/>
                </a:solidFill>
                <a:latin typeface="Arial" pitchFamily="34" charset="0"/>
                <a:ea typeface="+mn-ea"/>
                <a:cs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1" eaLnBrk="1" hangingPunct="1">
              <a:defRPr sz="1400">
                <a:solidFill>
                  <a:srgbClr val="000000"/>
                </a:solidFill>
                <a:latin typeface="Arial" pitchFamily="34" charset="0"/>
                <a:ea typeface="+mn-ea"/>
                <a:cs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1" eaLnBrk="1" hangingPunct="1">
              <a:defRPr sz="1400">
                <a:solidFill>
                  <a:srgbClr val="000000"/>
                </a:solidFill>
                <a:latin typeface="Arial" panose="020B0604020202020204" pitchFamily="34" charset="0"/>
                <a:ea typeface="+mn-ea"/>
                <a:cs typeface="Arial" panose="020B0604020202020204" pitchFamily="34" charset="0"/>
              </a:defRPr>
            </a:lvl1pPr>
          </a:lstStyle>
          <a:p>
            <a:pPr>
              <a:defRPr/>
            </a:pPr>
            <a:fld id="{2FDC841C-98C1-4AF0-A458-7A23804CF505}" type="slidenum">
              <a:rPr lang="en-US" altLang="en-US"/>
              <a:pPr>
                <a:defRPr/>
              </a:pPr>
              <a:t>‹#›</a:t>
            </a:fld>
            <a:endParaRPr lang="en-US" altLang="en-US"/>
          </a:p>
        </p:txBody>
      </p:sp>
      <p:sp>
        <p:nvSpPr>
          <p:cNvPr id="7" name="TextBox 6"/>
          <p:cNvSpPr txBox="1"/>
          <p:nvPr userDrawn="1"/>
        </p:nvSpPr>
        <p:spPr>
          <a:xfrm>
            <a:off x="0" y="6501983"/>
            <a:ext cx="4724398" cy="338554"/>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2860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7432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2004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6576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r>
              <a:rPr lang="en-US" sz="1600" b="1" dirty="0" smtClean="0">
                <a:solidFill>
                  <a:schemeClr val="bg2"/>
                </a:solidFill>
              </a:rPr>
              <a:t>Introduction to Proteins, Kessel and Ben-Tal, 2018</a:t>
            </a:r>
            <a:endParaRPr lang="en-US" sz="1600" b="1" dirty="0">
              <a:solidFill>
                <a:schemeClr val="bg2"/>
              </a:solidFill>
            </a:endParaRPr>
          </a:p>
        </p:txBody>
      </p:sp>
    </p:spTree>
  </p:cSld>
  <p:clrMap bg1="lt1" tx1="dk1" bg2="lt2" tx2="dk2" accent1="accent1" accent2="accent2" accent3="accent3" accent4="accent4" accent5="accent5" accent6="accent6" hlink="hlink" folHlink="folHlink"/>
  <p:sldLayoutIdLst>
    <p:sldLayoutId id="2147485876" r:id="rId1"/>
    <p:sldLayoutId id="2147485877" r:id="rId2"/>
    <p:sldLayoutId id="2147485878" r:id="rId3"/>
    <p:sldLayoutId id="2147485879" r:id="rId4"/>
    <p:sldLayoutId id="2147485880" r:id="rId5"/>
    <p:sldLayoutId id="2147485881" r:id="rId6"/>
    <p:sldLayoutId id="2147485882" r:id="rId7"/>
    <p:sldLayoutId id="2147485883" r:id="rId8"/>
    <p:sldLayoutId id="2147485884" r:id="rId9"/>
    <p:sldLayoutId id="2147485885" r:id="rId10"/>
    <p:sldLayoutId id="2147485886" r:id="rId11"/>
  </p:sldLayoutIdLst>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pitchFamily="34" charset="0"/>
          <a:cs typeface="Arial" pitchFamily="34" charset="0"/>
        </a:defRPr>
      </a:lvl2pPr>
      <a:lvl3pPr algn="ctr" rtl="1" eaLnBrk="0" fontAlgn="base" hangingPunct="0">
        <a:spcBef>
          <a:spcPct val="0"/>
        </a:spcBef>
        <a:spcAft>
          <a:spcPct val="0"/>
        </a:spcAft>
        <a:defRPr sz="4400">
          <a:solidFill>
            <a:schemeClr val="tx2"/>
          </a:solidFill>
          <a:latin typeface="Arial" pitchFamily="34" charset="0"/>
          <a:cs typeface="Arial" pitchFamily="34" charset="0"/>
        </a:defRPr>
      </a:lvl3pPr>
      <a:lvl4pPr algn="ctr" rtl="1" eaLnBrk="0" fontAlgn="base" hangingPunct="0">
        <a:spcBef>
          <a:spcPct val="0"/>
        </a:spcBef>
        <a:spcAft>
          <a:spcPct val="0"/>
        </a:spcAft>
        <a:defRPr sz="4400">
          <a:solidFill>
            <a:schemeClr val="tx2"/>
          </a:solidFill>
          <a:latin typeface="Arial" pitchFamily="34" charset="0"/>
          <a:cs typeface="Arial" pitchFamily="34" charset="0"/>
        </a:defRPr>
      </a:lvl4pPr>
      <a:lvl5pPr algn="ctr" rtl="1"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1" fontAlgn="base">
        <a:spcBef>
          <a:spcPct val="0"/>
        </a:spcBef>
        <a:spcAft>
          <a:spcPct val="0"/>
        </a:spcAft>
        <a:defRPr sz="4400">
          <a:solidFill>
            <a:schemeClr val="tx2"/>
          </a:solidFill>
          <a:latin typeface="Arial" pitchFamily="34" charset="0"/>
          <a:cs typeface="Arial" pitchFamily="34" charset="0"/>
        </a:defRPr>
      </a:lvl6pPr>
      <a:lvl7pPr marL="914400" algn="ctr" rtl="1" fontAlgn="base">
        <a:spcBef>
          <a:spcPct val="0"/>
        </a:spcBef>
        <a:spcAft>
          <a:spcPct val="0"/>
        </a:spcAft>
        <a:defRPr sz="4400">
          <a:solidFill>
            <a:schemeClr val="tx2"/>
          </a:solidFill>
          <a:latin typeface="Arial" pitchFamily="34" charset="0"/>
          <a:cs typeface="Arial" pitchFamily="34" charset="0"/>
        </a:defRPr>
      </a:lvl7pPr>
      <a:lvl8pPr marL="1371600" algn="ctr" rtl="1" fontAlgn="base">
        <a:spcBef>
          <a:spcPct val="0"/>
        </a:spcBef>
        <a:spcAft>
          <a:spcPct val="0"/>
        </a:spcAft>
        <a:defRPr sz="4400">
          <a:solidFill>
            <a:schemeClr val="tx2"/>
          </a:solidFill>
          <a:latin typeface="Arial" pitchFamily="34" charset="0"/>
          <a:cs typeface="Arial" pitchFamily="34" charset="0"/>
        </a:defRPr>
      </a:lvl8pPr>
      <a:lvl9pPr marL="1828800" algn="ctr" rtl="1"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har char="»"/>
        <a:defRPr sz="2000">
          <a:solidFill>
            <a:schemeClr val="tx1"/>
          </a:solidFill>
          <a:latin typeface="+mn-lt"/>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e-IL" altLang="en-US" smtClean="0"/>
              <a:t>לחץ כדי לערוך סגנון כותרת של תבנית בסיס</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e-IL" altLang="en-US" smtClean="0"/>
              <a:t>לחץ כדי לערוך סגנונות טקסט של תבנית בסיס</a:t>
            </a:r>
          </a:p>
          <a:p>
            <a:pPr lvl="1"/>
            <a:r>
              <a:rPr lang="he-IL" altLang="en-US" smtClean="0"/>
              <a:t>רמה שנייה</a:t>
            </a:r>
          </a:p>
          <a:p>
            <a:pPr lvl="2"/>
            <a:r>
              <a:rPr lang="he-IL" altLang="en-US" smtClean="0"/>
              <a:t>רמה שלישית</a:t>
            </a:r>
          </a:p>
          <a:p>
            <a:pPr lvl="3"/>
            <a:r>
              <a:rPr lang="he-IL" altLang="en-US" smtClean="0"/>
              <a:t>רמה רביעית</a:t>
            </a:r>
          </a:p>
          <a:p>
            <a:pPr lvl="4"/>
            <a:r>
              <a:rPr lang="he-IL" altLang="en-US" smtClean="0"/>
              <a:t>רמה חמישית</a:t>
            </a:r>
          </a:p>
        </p:txBody>
      </p:sp>
      <p:sp>
        <p:nvSpPr>
          <p:cNvPr id="1028" name="Rectangle 4"/>
          <p:cNvSpPr>
            <a:spLocks noGrp="1" noChangeArrowheads="1"/>
          </p:cNvSpPr>
          <p:nvPr>
            <p:ph type="dt" sz="half" idx="2"/>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rtl="1" eaLnBrk="1" hangingPunct="1">
              <a:defRPr sz="1400">
                <a:solidFill>
                  <a:srgbClr val="000000"/>
                </a:solidFill>
                <a:ea typeface="+mn-ea"/>
                <a:cs typeface="Times New Roman (Hebrew)" charset="-79"/>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rtl="1" eaLnBrk="1" hangingPunct="1">
              <a:defRPr sz="1400">
                <a:solidFill>
                  <a:srgbClr val="000000"/>
                </a:solidFill>
                <a:ea typeface="+mn-ea"/>
                <a:cs typeface="Times New Roman (Hebrew)" charset="-79"/>
              </a:defRPr>
            </a:lvl1pPr>
          </a:lstStyle>
          <a:p>
            <a:pPr>
              <a:defRPr/>
            </a:pPr>
            <a:endParaRPr lang="en-US" altLang="en-US"/>
          </a:p>
        </p:txBody>
      </p:sp>
      <p:sp>
        <p:nvSpPr>
          <p:cNvPr id="1030" name="Rectangle 6"/>
          <p:cNvSpPr>
            <a:spLocks noGrp="1" noChangeArrowheads="1"/>
          </p:cNvSpPr>
          <p:nvPr>
            <p:ph type="sldNum" sz="quarter" idx="4"/>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1" eaLnBrk="1" hangingPunct="1">
              <a:defRPr sz="1400">
                <a:solidFill>
                  <a:srgbClr val="000000"/>
                </a:solidFill>
                <a:ea typeface="+mn-ea"/>
                <a:cs typeface="Times New Roman (Hebrew)" charset="-79"/>
              </a:defRPr>
            </a:lvl1pPr>
          </a:lstStyle>
          <a:p>
            <a:pPr>
              <a:defRPr/>
            </a:pPr>
            <a:fld id="{16EDC8C0-21E1-416F-8538-9B7D9FF0CD0E}" type="slidenum">
              <a:rPr lang="en-US" altLang="en-US"/>
              <a:pPr>
                <a:defRPr/>
              </a:pPr>
              <a:t>‹#›</a:t>
            </a:fld>
            <a:endParaRPr lang="en-US" altLang="en-US"/>
          </a:p>
        </p:txBody>
      </p:sp>
      <p:sp>
        <p:nvSpPr>
          <p:cNvPr id="7" name="TextBox 6"/>
          <p:cNvSpPr txBox="1"/>
          <p:nvPr userDrawn="1"/>
        </p:nvSpPr>
        <p:spPr>
          <a:xfrm>
            <a:off x="0" y="6536323"/>
            <a:ext cx="4724398" cy="338554"/>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2860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7432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2004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6576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r>
              <a:rPr lang="en-US" sz="1600" b="1" dirty="0" smtClean="0">
                <a:solidFill>
                  <a:schemeClr val="bg2"/>
                </a:solidFill>
              </a:rPr>
              <a:t>Introduction to Proteins, Kessel and Ben-Tal, 2018</a:t>
            </a:r>
            <a:endParaRPr lang="en-US" sz="1600" b="1" dirty="0">
              <a:solidFill>
                <a:schemeClr val="bg2"/>
              </a:solidFill>
            </a:endParaRPr>
          </a:p>
        </p:txBody>
      </p:sp>
    </p:spTree>
  </p:cSld>
  <p:clrMap bg1="lt1" tx1="dk1" bg2="lt2" tx2="dk2" accent1="accent1" accent2="accent2" accent3="accent3" accent4="accent4" accent5="accent5" accent6="accent6" hlink="hlink" folHlink="folHlink"/>
  <p:sldLayoutIdLst>
    <p:sldLayoutId id="2147485887" r:id="rId1"/>
    <p:sldLayoutId id="2147485888" r:id="rId2"/>
    <p:sldLayoutId id="2147485889" r:id="rId3"/>
    <p:sldLayoutId id="2147485890" r:id="rId4"/>
    <p:sldLayoutId id="2147485891" r:id="rId5"/>
    <p:sldLayoutId id="2147485892" r:id="rId6"/>
    <p:sldLayoutId id="2147485893" r:id="rId7"/>
    <p:sldLayoutId id="2147485894" r:id="rId8"/>
    <p:sldLayoutId id="2147485895" r:id="rId9"/>
    <p:sldLayoutId id="2147485896" r:id="rId10"/>
    <p:sldLayoutId id="2147485897" r:id="rId11"/>
  </p:sldLayoutIdLst>
  <p:txStyles>
    <p:titleStyle>
      <a:lvl1pPr algn="ctr" rtl="1" eaLnBrk="0" fontAlgn="base" hangingPunct="0">
        <a:spcBef>
          <a:spcPct val="0"/>
        </a:spcBef>
        <a:spcAft>
          <a:spcPct val="0"/>
        </a:spcAft>
        <a:defRPr sz="4400" kern="1200">
          <a:solidFill>
            <a:schemeClr val="tx2"/>
          </a:solidFill>
          <a:latin typeface="+mj-lt"/>
          <a:ea typeface="+mj-ea"/>
          <a:cs typeface="Times New Roman" panose="02020603050405020304" pitchFamily="18" charset="0"/>
        </a:defRPr>
      </a:lvl1pPr>
      <a:lvl2pPr algn="ctr" rtl="1" eaLnBrk="0" fontAlgn="base" hangingPunct="0">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2pPr>
      <a:lvl3pPr algn="ctr" rtl="1" eaLnBrk="0" fontAlgn="base" hangingPunct="0">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3pPr>
      <a:lvl4pPr algn="ctr" rtl="1" eaLnBrk="0" fontAlgn="base" hangingPunct="0">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4pPr>
      <a:lvl5pPr algn="ctr" rtl="1" eaLnBrk="0" fontAlgn="base" hangingPunct="0">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5pPr>
      <a:lvl6pPr marL="457200" algn="ctr" rtl="1" fontAlgn="base">
        <a:spcBef>
          <a:spcPct val="0"/>
        </a:spcBef>
        <a:spcAft>
          <a:spcPct val="0"/>
        </a:spcAft>
        <a:defRPr sz="4400">
          <a:solidFill>
            <a:schemeClr val="tx2"/>
          </a:solidFill>
          <a:latin typeface="Times New Roman" panose="02020603050405020304" pitchFamily="18" charset="0"/>
          <a:cs typeface="Times New Roman (Hebrew)" charset="-79"/>
        </a:defRPr>
      </a:lvl6pPr>
      <a:lvl7pPr marL="914400" algn="ctr" rtl="1" fontAlgn="base">
        <a:spcBef>
          <a:spcPct val="0"/>
        </a:spcBef>
        <a:spcAft>
          <a:spcPct val="0"/>
        </a:spcAft>
        <a:defRPr sz="4400">
          <a:solidFill>
            <a:schemeClr val="tx2"/>
          </a:solidFill>
          <a:latin typeface="Times New Roman" panose="02020603050405020304" pitchFamily="18" charset="0"/>
          <a:cs typeface="Times New Roman (Hebrew)" charset="-79"/>
        </a:defRPr>
      </a:lvl7pPr>
      <a:lvl8pPr marL="1371600" algn="ctr" rtl="1" fontAlgn="base">
        <a:spcBef>
          <a:spcPct val="0"/>
        </a:spcBef>
        <a:spcAft>
          <a:spcPct val="0"/>
        </a:spcAft>
        <a:defRPr sz="4400">
          <a:solidFill>
            <a:schemeClr val="tx2"/>
          </a:solidFill>
          <a:latin typeface="Times New Roman" panose="02020603050405020304" pitchFamily="18" charset="0"/>
          <a:cs typeface="Times New Roman (Hebrew)" charset="-79"/>
        </a:defRPr>
      </a:lvl8pPr>
      <a:lvl9pPr marL="1828800" algn="ctr" rtl="1" fontAlgn="base">
        <a:spcBef>
          <a:spcPct val="0"/>
        </a:spcBef>
        <a:spcAft>
          <a:spcPct val="0"/>
        </a:spcAft>
        <a:defRPr sz="4400">
          <a:solidFill>
            <a:schemeClr val="tx2"/>
          </a:solidFill>
          <a:latin typeface="Times New Roman" panose="02020603050405020304" pitchFamily="18" charset="0"/>
          <a:cs typeface="Times New Roman (Hebrew)" charset="-79"/>
        </a:defRPr>
      </a:lvl9pPr>
    </p:titleStyle>
    <p:bodyStyle>
      <a:lvl1pPr marL="342900" indent="-342900" algn="r" rtl="1" eaLnBrk="0" fontAlgn="base" hangingPunct="0">
        <a:spcBef>
          <a:spcPct val="20000"/>
        </a:spcBef>
        <a:spcAft>
          <a:spcPct val="0"/>
        </a:spcAft>
        <a:buChar char="•"/>
        <a:defRPr sz="3200" kern="1200">
          <a:solidFill>
            <a:schemeClr val="tx1"/>
          </a:solidFill>
          <a:latin typeface="+mn-lt"/>
          <a:ea typeface="+mn-ea"/>
          <a:cs typeface="Times New Roman" panose="02020603050405020304" pitchFamily="18" charset="0"/>
        </a:defRPr>
      </a:lvl1pPr>
      <a:lvl2pPr marL="742950" indent="-285750" algn="r" rtl="1" eaLnBrk="0" fontAlgn="base" hangingPunct="0">
        <a:spcBef>
          <a:spcPct val="20000"/>
        </a:spcBef>
        <a:spcAft>
          <a:spcPct val="0"/>
        </a:spcAft>
        <a:buChar char="–"/>
        <a:defRPr sz="2800" kern="1200">
          <a:solidFill>
            <a:schemeClr val="tx1"/>
          </a:solidFill>
          <a:latin typeface="+mn-lt"/>
          <a:ea typeface="Times New Roman (Hebrew)" charset="0"/>
          <a:cs typeface="Times New Roman" panose="02020603050405020304" pitchFamily="18" charset="0"/>
        </a:defRPr>
      </a:lvl2pPr>
      <a:lvl3pPr marL="1143000" indent="-228600" algn="r" rtl="1" eaLnBrk="0" fontAlgn="base" hangingPunct="0">
        <a:spcBef>
          <a:spcPct val="20000"/>
        </a:spcBef>
        <a:spcAft>
          <a:spcPct val="0"/>
        </a:spcAft>
        <a:buChar char="•"/>
        <a:defRPr sz="2400" kern="1200">
          <a:solidFill>
            <a:schemeClr val="tx1"/>
          </a:solidFill>
          <a:latin typeface="+mn-lt"/>
          <a:ea typeface="Times New Roman (Hebrew)" charset="0"/>
          <a:cs typeface="Times New Roman" panose="02020603050405020304" pitchFamily="18" charset="0"/>
        </a:defRPr>
      </a:lvl3pPr>
      <a:lvl4pPr marL="1600200" indent="-228600" algn="r" rtl="1" eaLnBrk="0" fontAlgn="base" hangingPunct="0">
        <a:spcBef>
          <a:spcPct val="20000"/>
        </a:spcBef>
        <a:spcAft>
          <a:spcPct val="0"/>
        </a:spcAft>
        <a:buChar char="–"/>
        <a:defRPr sz="2000" kern="1200">
          <a:solidFill>
            <a:schemeClr val="tx1"/>
          </a:solidFill>
          <a:latin typeface="+mn-lt"/>
          <a:ea typeface="Times New Roman (Hebrew)" charset="0"/>
          <a:cs typeface="Times New Roman" panose="02020603050405020304" pitchFamily="18" charset="0"/>
        </a:defRPr>
      </a:lvl4pPr>
      <a:lvl5pPr marL="2057400" indent="-228600" algn="r" rtl="1" eaLnBrk="0" fontAlgn="base" hangingPunct="0">
        <a:spcBef>
          <a:spcPct val="20000"/>
        </a:spcBef>
        <a:spcAft>
          <a:spcPct val="0"/>
        </a:spcAft>
        <a:buChar char="»"/>
        <a:defRPr sz="2000" kern="1200">
          <a:solidFill>
            <a:schemeClr val="tx1"/>
          </a:solidFill>
          <a:latin typeface="+mn-lt"/>
          <a:ea typeface="Times New Roman (Hebrew)" charset="0"/>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e-IL" altLang="en-US" smtClean="0"/>
              <a:t>לחץ כדי לערוך סגנון כותרת של תבנית בסיס</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e-IL" altLang="en-US" smtClean="0"/>
              <a:t>לחץ כדי לערוך סגנונות טקסט של תבנית בסיס</a:t>
            </a:r>
          </a:p>
          <a:p>
            <a:pPr lvl="1"/>
            <a:r>
              <a:rPr lang="he-IL" altLang="en-US" smtClean="0"/>
              <a:t>רמה שנייה</a:t>
            </a:r>
          </a:p>
          <a:p>
            <a:pPr lvl="2"/>
            <a:r>
              <a:rPr lang="he-IL" altLang="en-US" smtClean="0"/>
              <a:t>רמה שלישית</a:t>
            </a:r>
          </a:p>
          <a:p>
            <a:pPr lvl="3"/>
            <a:r>
              <a:rPr lang="he-IL" altLang="en-US" smtClean="0"/>
              <a:t>רמה רביעית</a:t>
            </a:r>
          </a:p>
          <a:p>
            <a:pPr lvl="4"/>
            <a:r>
              <a:rPr lang="he-IL" altLang="en-US" smtClean="0"/>
              <a:t>רמה חמישית</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1" eaLnBrk="1" hangingPunct="1">
              <a:defRPr sz="1400">
                <a:solidFill>
                  <a:srgbClr val="000000"/>
                </a:solidFill>
                <a:ea typeface="+mn-ea"/>
                <a:cs typeface="Times New Roman (Hebrew)"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1" eaLnBrk="1" hangingPunct="1">
              <a:defRPr sz="1400">
                <a:solidFill>
                  <a:srgbClr val="000000"/>
                </a:solidFill>
                <a:ea typeface="+mn-ea"/>
                <a:cs typeface="Times New Roman (Hebrew)"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1" eaLnBrk="1" hangingPunct="1">
              <a:defRPr sz="1400">
                <a:solidFill>
                  <a:srgbClr val="000000"/>
                </a:solidFill>
                <a:ea typeface="Times New Roman (Hebrew)" charset="0"/>
                <a:cs typeface="Times New Roman (Hebrew)" charset="0"/>
              </a:defRPr>
            </a:lvl1pPr>
          </a:lstStyle>
          <a:p>
            <a:pPr>
              <a:defRPr/>
            </a:pPr>
            <a:fld id="{B8058A8F-257C-44EA-8DC1-F678F1D91FAF}" type="slidenum">
              <a:rPr lang="en-US" altLang="en-US"/>
              <a:pPr>
                <a:defRPr/>
              </a:pPr>
              <a:t>‹#›</a:t>
            </a:fld>
            <a:endParaRPr lang="en-US" altLang="en-US"/>
          </a:p>
        </p:txBody>
      </p:sp>
      <p:sp>
        <p:nvSpPr>
          <p:cNvPr id="7" name="TextBox 6"/>
          <p:cNvSpPr txBox="1"/>
          <p:nvPr userDrawn="1"/>
        </p:nvSpPr>
        <p:spPr>
          <a:xfrm>
            <a:off x="0" y="6536323"/>
            <a:ext cx="4724398" cy="338554"/>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2860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7432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2004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6576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r>
              <a:rPr lang="en-US" sz="1600" b="1" dirty="0" smtClean="0">
                <a:solidFill>
                  <a:schemeClr val="bg2"/>
                </a:solidFill>
              </a:rPr>
              <a:t>Introduction to Proteins, Kessel and Ben-Tal, 2018</a:t>
            </a:r>
            <a:endParaRPr lang="en-US" sz="1600" b="1" dirty="0">
              <a:solidFill>
                <a:schemeClr val="bg2"/>
              </a:solidFill>
            </a:endParaRPr>
          </a:p>
        </p:txBody>
      </p:sp>
    </p:spTree>
  </p:cSld>
  <p:clrMap bg1="lt1" tx1="dk1" bg2="lt2" tx2="dk2" accent1="accent1" accent2="accent2" accent3="accent3" accent4="accent4" accent5="accent5" accent6="accent6" hlink="hlink" folHlink="folHlink"/>
  <p:sldLayoutIdLst>
    <p:sldLayoutId id="2147485854" r:id="rId1"/>
    <p:sldLayoutId id="2147485855" r:id="rId2"/>
    <p:sldLayoutId id="2147485856" r:id="rId3"/>
    <p:sldLayoutId id="2147485857" r:id="rId4"/>
    <p:sldLayoutId id="2147485858" r:id="rId5"/>
    <p:sldLayoutId id="2147485859" r:id="rId6"/>
    <p:sldLayoutId id="2147485860" r:id="rId7"/>
    <p:sldLayoutId id="2147485861" r:id="rId8"/>
    <p:sldLayoutId id="2147485862" r:id="rId9"/>
    <p:sldLayoutId id="2147485863" r:id="rId10"/>
    <p:sldLayoutId id="2147485864" r:id="rId11"/>
  </p:sldLayoutIdLst>
  <p:txStyles>
    <p:titleStyle>
      <a:lvl1pPr algn="ctr" rtl="1" eaLnBrk="0" fontAlgn="base" hangingPunct="0">
        <a:spcBef>
          <a:spcPct val="0"/>
        </a:spcBef>
        <a:spcAft>
          <a:spcPct val="0"/>
        </a:spcAft>
        <a:defRPr sz="4400">
          <a:solidFill>
            <a:schemeClr val="tx2"/>
          </a:solidFill>
          <a:latin typeface="+mj-lt"/>
          <a:ea typeface="+mj-ea"/>
          <a:cs typeface="Times New Roman" pitchFamily="18" charset="0"/>
        </a:defRPr>
      </a:lvl1pPr>
      <a:lvl2pPr algn="ctr" rtl="1"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1"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1"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1"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1" fontAlgn="base">
        <a:spcBef>
          <a:spcPct val="0"/>
        </a:spcBef>
        <a:spcAft>
          <a:spcPct val="0"/>
        </a:spcAft>
        <a:defRPr sz="4400">
          <a:solidFill>
            <a:schemeClr val="tx2"/>
          </a:solidFill>
          <a:latin typeface="Times New Roman" pitchFamily="18" charset="0"/>
          <a:cs typeface="Times New Roman (Hebrew)" charset="0"/>
        </a:defRPr>
      </a:lvl6pPr>
      <a:lvl7pPr marL="914400" algn="ctr" rtl="1" fontAlgn="base">
        <a:spcBef>
          <a:spcPct val="0"/>
        </a:spcBef>
        <a:spcAft>
          <a:spcPct val="0"/>
        </a:spcAft>
        <a:defRPr sz="4400">
          <a:solidFill>
            <a:schemeClr val="tx2"/>
          </a:solidFill>
          <a:latin typeface="Times New Roman" pitchFamily="18" charset="0"/>
          <a:cs typeface="Times New Roman (Hebrew)" charset="0"/>
        </a:defRPr>
      </a:lvl7pPr>
      <a:lvl8pPr marL="1371600" algn="ctr" rtl="1" fontAlgn="base">
        <a:spcBef>
          <a:spcPct val="0"/>
        </a:spcBef>
        <a:spcAft>
          <a:spcPct val="0"/>
        </a:spcAft>
        <a:defRPr sz="4400">
          <a:solidFill>
            <a:schemeClr val="tx2"/>
          </a:solidFill>
          <a:latin typeface="Times New Roman" pitchFamily="18" charset="0"/>
          <a:cs typeface="Times New Roman (Hebrew)" charset="0"/>
        </a:defRPr>
      </a:lvl8pPr>
      <a:lvl9pPr marL="1828800" algn="ctr" rtl="1" fontAlgn="base">
        <a:spcBef>
          <a:spcPct val="0"/>
        </a:spcBef>
        <a:spcAft>
          <a:spcPct val="0"/>
        </a:spcAft>
        <a:defRPr sz="4400">
          <a:solidFill>
            <a:schemeClr val="tx2"/>
          </a:solidFill>
          <a:latin typeface="Times New Roman" pitchFamily="18" charset="0"/>
          <a:cs typeface="Times New Roman (Hebrew)"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Times New Roman" pitchFamily="18" charset="0"/>
        </a:defRPr>
      </a:lvl1pPr>
      <a:lvl2pPr marL="742950" indent="-285750" algn="r" rtl="1" eaLnBrk="0" fontAlgn="base" hangingPunct="0">
        <a:spcBef>
          <a:spcPct val="20000"/>
        </a:spcBef>
        <a:spcAft>
          <a:spcPct val="0"/>
        </a:spcAft>
        <a:buChar char="–"/>
        <a:defRPr sz="2800">
          <a:solidFill>
            <a:schemeClr val="tx1"/>
          </a:solidFill>
          <a:latin typeface="+mn-lt"/>
          <a:ea typeface="Times New Roman (Hebrew)" charset="0"/>
          <a:cs typeface="Times New Roman" pitchFamily="18" charset="0"/>
        </a:defRPr>
      </a:lvl2pPr>
      <a:lvl3pPr marL="1143000" indent="-228600" algn="r" rtl="1" eaLnBrk="0" fontAlgn="base" hangingPunct="0">
        <a:spcBef>
          <a:spcPct val="20000"/>
        </a:spcBef>
        <a:spcAft>
          <a:spcPct val="0"/>
        </a:spcAft>
        <a:buChar char="•"/>
        <a:defRPr sz="2400">
          <a:solidFill>
            <a:schemeClr val="tx1"/>
          </a:solidFill>
          <a:latin typeface="+mn-lt"/>
          <a:ea typeface="Times New Roman (Hebrew)" charset="0"/>
          <a:cs typeface="Times New Roman" pitchFamily="18" charset="0"/>
        </a:defRPr>
      </a:lvl3pPr>
      <a:lvl4pPr marL="1600200" indent="-228600" algn="r" rtl="1" eaLnBrk="0" fontAlgn="base" hangingPunct="0">
        <a:spcBef>
          <a:spcPct val="20000"/>
        </a:spcBef>
        <a:spcAft>
          <a:spcPct val="0"/>
        </a:spcAft>
        <a:buChar char="–"/>
        <a:defRPr sz="2000">
          <a:solidFill>
            <a:schemeClr val="tx1"/>
          </a:solidFill>
          <a:latin typeface="+mn-lt"/>
          <a:ea typeface="Times New Roman (Hebrew)" charset="0"/>
          <a:cs typeface="Times New Roman" pitchFamily="18" charset="0"/>
        </a:defRPr>
      </a:lvl4pPr>
      <a:lvl5pPr marL="2057400" indent="-228600" algn="r" rtl="1" eaLnBrk="0" fontAlgn="base" hangingPunct="0">
        <a:spcBef>
          <a:spcPct val="20000"/>
        </a:spcBef>
        <a:spcAft>
          <a:spcPct val="0"/>
        </a:spcAft>
        <a:buChar char="»"/>
        <a:defRPr sz="2000">
          <a:solidFill>
            <a:schemeClr val="tx1"/>
          </a:solidFill>
          <a:latin typeface="+mn-lt"/>
          <a:ea typeface="Times New Roman (Hebrew)" charset="0"/>
          <a:cs typeface="Times New Roman" pitchFamily="18" charset="0"/>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e-IL" altLang="en-US" smtClean="0"/>
              <a:t>לחץ כדי לערוך סגנון כותרת של תבנית בסיס</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e-IL" altLang="en-US" smtClean="0"/>
              <a:t>לחץ כדי לערוך סגנונות טקסט של תבנית בסיס</a:t>
            </a:r>
          </a:p>
          <a:p>
            <a:pPr lvl="1"/>
            <a:r>
              <a:rPr lang="he-IL" altLang="en-US" smtClean="0"/>
              <a:t>רמה שנייה</a:t>
            </a:r>
          </a:p>
          <a:p>
            <a:pPr lvl="2"/>
            <a:r>
              <a:rPr lang="he-IL" altLang="en-US" smtClean="0"/>
              <a:t>רמה שלישית</a:t>
            </a:r>
          </a:p>
          <a:p>
            <a:pPr lvl="3"/>
            <a:r>
              <a:rPr lang="he-IL" altLang="en-US" smtClean="0"/>
              <a:t>רמה רביעית</a:t>
            </a:r>
          </a:p>
          <a:p>
            <a:pPr lvl="4"/>
            <a:r>
              <a:rPr lang="he-IL" altLang="en-US" smtClean="0"/>
              <a:t>רמה חמישית</a:t>
            </a:r>
          </a:p>
        </p:txBody>
      </p:sp>
      <p:sp>
        <p:nvSpPr>
          <p:cNvPr id="1028" name="Rectangle 4"/>
          <p:cNvSpPr>
            <a:spLocks noGrp="1" noChangeArrowheads="1"/>
          </p:cNvSpPr>
          <p:nvPr>
            <p:ph type="dt" sz="half" idx="2"/>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rtl="1" eaLnBrk="1" hangingPunct="1">
              <a:defRPr sz="1400">
                <a:solidFill>
                  <a:srgbClr val="000000"/>
                </a:solidFill>
                <a:ea typeface="+mn-ea"/>
                <a:cs typeface="Times New Roman (Hebrew)" charset="-79"/>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rtl="1" eaLnBrk="1" hangingPunct="1">
              <a:defRPr sz="1400">
                <a:solidFill>
                  <a:srgbClr val="000000"/>
                </a:solidFill>
                <a:ea typeface="+mn-ea"/>
                <a:cs typeface="Times New Roman (Hebrew)" charset="-79"/>
              </a:defRPr>
            </a:lvl1pPr>
          </a:lstStyle>
          <a:p>
            <a:pPr>
              <a:defRPr/>
            </a:pPr>
            <a:endParaRPr lang="en-US" altLang="en-US"/>
          </a:p>
        </p:txBody>
      </p:sp>
      <p:sp>
        <p:nvSpPr>
          <p:cNvPr id="1030" name="Rectangle 6"/>
          <p:cNvSpPr>
            <a:spLocks noGrp="1" noChangeArrowheads="1"/>
          </p:cNvSpPr>
          <p:nvPr>
            <p:ph type="sldNum" sz="quarter" idx="4"/>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1" eaLnBrk="1" hangingPunct="1">
              <a:defRPr sz="1400">
                <a:solidFill>
                  <a:srgbClr val="000000"/>
                </a:solidFill>
                <a:ea typeface="+mn-ea"/>
                <a:cs typeface="Times New Roman (Hebrew)" charset="-79"/>
              </a:defRPr>
            </a:lvl1pPr>
          </a:lstStyle>
          <a:p>
            <a:pPr>
              <a:defRPr/>
            </a:pPr>
            <a:fld id="{794C2D49-9A12-43E1-BC46-52A08B25679B}" type="slidenum">
              <a:rPr lang="en-US" altLang="en-US"/>
              <a:pPr>
                <a:defRPr/>
              </a:pPr>
              <a:t>‹#›</a:t>
            </a:fld>
            <a:endParaRPr lang="en-US" altLang="en-US"/>
          </a:p>
        </p:txBody>
      </p:sp>
      <p:sp>
        <p:nvSpPr>
          <p:cNvPr id="7" name="TextBox 6"/>
          <p:cNvSpPr txBox="1"/>
          <p:nvPr userDrawn="1"/>
        </p:nvSpPr>
        <p:spPr>
          <a:xfrm>
            <a:off x="0" y="6483315"/>
            <a:ext cx="4724398" cy="338554"/>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2860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7432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2004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6576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r>
              <a:rPr lang="en-US" sz="1600" b="1" dirty="0" smtClean="0">
                <a:solidFill>
                  <a:schemeClr val="bg2"/>
                </a:solidFill>
              </a:rPr>
              <a:t>Introduction to Proteins, Kessel and Ben-Tal, 2018</a:t>
            </a:r>
            <a:endParaRPr lang="en-US" sz="1600" b="1" dirty="0">
              <a:solidFill>
                <a:schemeClr val="bg2"/>
              </a:solidFill>
            </a:endParaRPr>
          </a:p>
        </p:txBody>
      </p:sp>
    </p:spTree>
  </p:cSld>
  <p:clrMap bg1="lt1" tx1="dk1" bg2="lt2" tx2="dk2" accent1="accent1" accent2="accent2" accent3="accent3" accent4="accent4" accent5="accent5" accent6="accent6" hlink="hlink" folHlink="folHlink"/>
  <p:sldLayoutIdLst>
    <p:sldLayoutId id="2147485865" r:id="rId1"/>
    <p:sldLayoutId id="2147485866" r:id="rId2"/>
    <p:sldLayoutId id="2147485867" r:id="rId3"/>
    <p:sldLayoutId id="2147485868" r:id="rId4"/>
    <p:sldLayoutId id="2147485869" r:id="rId5"/>
    <p:sldLayoutId id="2147485870" r:id="rId6"/>
    <p:sldLayoutId id="2147485871" r:id="rId7"/>
    <p:sldLayoutId id="2147485872" r:id="rId8"/>
    <p:sldLayoutId id="2147485873" r:id="rId9"/>
    <p:sldLayoutId id="2147485874" r:id="rId10"/>
    <p:sldLayoutId id="2147485875" r:id="rId11"/>
  </p:sldLayoutIdLst>
  <p:txStyles>
    <p:titleStyle>
      <a:lvl1pPr algn="ctr" rtl="1" eaLnBrk="0" fontAlgn="base" hangingPunct="0">
        <a:spcBef>
          <a:spcPct val="0"/>
        </a:spcBef>
        <a:spcAft>
          <a:spcPct val="0"/>
        </a:spcAft>
        <a:defRPr sz="4400" kern="1200">
          <a:solidFill>
            <a:schemeClr val="tx2"/>
          </a:solidFill>
          <a:latin typeface="+mj-lt"/>
          <a:ea typeface="Times New Roman (Hebrew)" panose="02020603050405020304" pitchFamily="18" charset="0"/>
          <a:cs typeface="+mj-cs"/>
        </a:defRPr>
      </a:lvl1pPr>
      <a:lvl2pPr algn="ctr" rtl="1" eaLnBrk="0" fontAlgn="base" hangingPunct="0">
        <a:spcBef>
          <a:spcPct val="0"/>
        </a:spcBef>
        <a:spcAft>
          <a:spcPct val="0"/>
        </a:spcAft>
        <a:defRPr sz="4400">
          <a:solidFill>
            <a:schemeClr val="tx2"/>
          </a:solidFill>
          <a:latin typeface="Times New Roman" panose="02020603050405020304" pitchFamily="18" charset="0"/>
          <a:ea typeface="Times New Roman (Hebrew)" panose="02020603050405020304" pitchFamily="18" charset="0"/>
          <a:cs typeface="Times New Roman (Hebrew)" charset="-79"/>
        </a:defRPr>
      </a:lvl2pPr>
      <a:lvl3pPr algn="ctr" rtl="1" eaLnBrk="0" fontAlgn="base" hangingPunct="0">
        <a:spcBef>
          <a:spcPct val="0"/>
        </a:spcBef>
        <a:spcAft>
          <a:spcPct val="0"/>
        </a:spcAft>
        <a:defRPr sz="4400">
          <a:solidFill>
            <a:schemeClr val="tx2"/>
          </a:solidFill>
          <a:latin typeface="Times New Roman" panose="02020603050405020304" pitchFamily="18" charset="0"/>
          <a:ea typeface="Times New Roman (Hebrew)" panose="02020603050405020304" pitchFamily="18" charset="0"/>
          <a:cs typeface="Times New Roman (Hebrew)" charset="-79"/>
        </a:defRPr>
      </a:lvl3pPr>
      <a:lvl4pPr algn="ctr" rtl="1" eaLnBrk="0" fontAlgn="base" hangingPunct="0">
        <a:spcBef>
          <a:spcPct val="0"/>
        </a:spcBef>
        <a:spcAft>
          <a:spcPct val="0"/>
        </a:spcAft>
        <a:defRPr sz="4400">
          <a:solidFill>
            <a:schemeClr val="tx2"/>
          </a:solidFill>
          <a:latin typeface="Times New Roman" panose="02020603050405020304" pitchFamily="18" charset="0"/>
          <a:ea typeface="Times New Roman (Hebrew)" panose="02020603050405020304" pitchFamily="18" charset="0"/>
          <a:cs typeface="Times New Roman (Hebrew)" charset="-79"/>
        </a:defRPr>
      </a:lvl4pPr>
      <a:lvl5pPr algn="ctr" rtl="1" eaLnBrk="0" fontAlgn="base" hangingPunct="0">
        <a:spcBef>
          <a:spcPct val="0"/>
        </a:spcBef>
        <a:spcAft>
          <a:spcPct val="0"/>
        </a:spcAft>
        <a:defRPr sz="4400">
          <a:solidFill>
            <a:schemeClr val="tx2"/>
          </a:solidFill>
          <a:latin typeface="Times New Roman" panose="02020603050405020304" pitchFamily="18" charset="0"/>
          <a:ea typeface="Times New Roman (Hebrew)" panose="02020603050405020304" pitchFamily="18" charset="0"/>
          <a:cs typeface="Times New Roman (Hebrew)" charset="-79"/>
        </a:defRPr>
      </a:lvl5pPr>
      <a:lvl6pPr marL="457200" algn="ctr" rtl="1" fontAlgn="base">
        <a:spcBef>
          <a:spcPct val="0"/>
        </a:spcBef>
        <a:spcAft>
          <a:spcPct val="0"/>
        </a:spcAft>
        <a:defRPr sz="4400">
          <a:solidFill>
            <a:schemeClr val="tx2"/>
          </a:solidFill>
          <a:latin typeface="Times New Roman" panose="02020603050405020304" pitchFamily="18" charset="0"/>
          <a:cs typeface="Times New Roman (Hebrew)" charset="-79"/>
        </a:defRPr>
      </a:lvl6pPr>
      <a:lvl7pPr marL="914400" algn="ctr" rtl="1" fontAlgn="base">
        <a:spcBef>
          <a:spcPct val="0"/>
        </a:spcBef>
        <a:spcAft>
          <a:spcPct val="0"/>
        </a:spcAft>
        <a:defRPr sz="4400">
          <a:solidFill>
            <a:schemeClr val="tx2"/>
          </a:solidFill>
          <a:latin typeface="Times New Roman" panose="02020603050405020304" pitchFamily="18" charset="0"/>
          <a:cs typeface="Times New Roman (Hebrew)" charset="-79"/>
        </a:defRPr>
      </a:lvl7pPr>
      <a:lvl8pPr marL="1371600" algn="ctr" rtl="1" fontAlgn="base">
        <a:spcBef>
          <a:spcPct val="0"/>
        </a:spcBef>
        <a:spcAft>
          <a:spcPct val="0"/>
        </a:spcAft>
        <a:defRPr sz="4400">
          <a:solidFill>
            <a:schemeClr val="tx2"/>
          </a:solidFill>
          <a:latin typeface="Times New Roman" panose="02020603050405020304" pitchFamily="18" charset="0"/>
          <a:cs typeface="Times New Roman (Hebrew)" charset="-79"/>
        </a:defRPr>
      </a:lvl8pPr>
      <a:lvl9pPr marL="1828800" algn="ctr" rtl="1" fontAlgn="base">
        <a:spcBef>
          <a:spcPct val="0"/>
        </a:spcBef>
        <a:spcAft>
          <a:spcPct val="0"/>
        </a:spcAft>
        <a:defRPr sz="4400">
          <a:solidFill>
            <a:schemeClr val="tx2"/>
          </a:solidFill>
          <a:latin typeface="Times New Roman" panose="02020603050405020304" pitchFamily="18" charset="0"/>
          <a:cs typeface="Times New Roman (Hebrew)" charset="-79"/>
        </a:defRPr>
      </a:lvl9pPr>
    </p:titleStyle>
    <p:bodyStyle>
      <a:lvl1pPr marL="342900" indent="-342900" algn="r" rtl="1" eaLnBrk="0" fontAlgn="base" hangingPunct="0">
        <a:spcBef>
          <a:spcPct val="20000"/>
        </a:spcBef>
        <a:spcAft>
          <a:spcPct val="0"/>
        </a:spcAft>
        <a:buChar char="•"/>
        <a:defRPr sz="3200" kern="1200">
          <a:solidFill>
            <a:schemeClr val="tx1"/>
          </a:solidFill>
          <a:latin typeface="+mn-lt"/>
          <a:ea typeface="Times New Roman (Hebrew)" panose="02020603050405020304" pitchFamily="18" charset="0"/>
          <a:cs typeface="+mn-cs"/>
        </a:defRPr>
      </a:lvl1pPr>
      <a:lvl2pPr marL="742950" indent="-285750" algn="r" rtl="1" eaLnBrk="0" fontAlgn="base" hangingPunct="0">
        <a:spcBef>
          <a:spcPct val="20000"/>
        </a:spcBef>
        <a:spcAft>
          <a:spcPct val="0"/>
        </a:spcAft>
        <a:buChar char="–"/>
        <a:defRPr sz="2800" kern="1200">
          <a:solidFill>
            <a:schemeClr val="tx1"/>
          </a:solidFill>
          <a:latin typeface="+mn-lt"/>
          <a:ea typeface="Times New Roman (Hebrew)" panose="02020603050405020304" pitchFamily="18" charset="0"/>
          <a:cs typeface="+mn-cs"/>
        </a:defRPr>
      </a:lvl2pPr>
      <a:lvl3pPr marL="1143000" indent="-228600" algn="r" rtl="1" eaLnBrk="0" fontAlgn="base" hangingPunct="0">
        <a:spcBef>
          <a:spcPct val="20000"/>
        </a:spcBef>
        <a:spcAft>
          <a:spcPct val="0"/>
        </a:spcAft>
        <a:buChar char="•"/>
        <a:defRPr sz="2400" kern="1200">
          <a:solidFill>
            <a:schemeClr val="tx1"/>
          </a:solidFill>
          <a:latin typeface="+mn-lt"/>
          <a:ea typeface="Times New Roman (Hebrew)" panose="02020603050405020304" pitchFamily="18" charset="0"/>
          <a:cs typeface="+mn-cs"/>
        </a:defRPr>
      </a:lvl3pPr>
      <a:lvl4pPr marL="1600200" indent="-228600" algn="r" rtl="1" eaLnBrk="0" fontAlgn="base" hangingPunct="0">
        <a:spcBef>
          <a:spcPct val="20000"/>
        </a:spcBef>
        <a:spcAft>
          <a:spcPct val="0"/>
        </a:spcAft>
        <a:buChar char="–"/>
        <a:defRPr sz="2000" kern="1200">
          <a:solidFill>
            <a:schemeClr val="tx1"/>
          </a:solidFill>
          <a:latin typeface="+mn-lt"/>
          <a:ea typeface="Times New Roman (Hebrew)" panose="02020603050405020304" pitchFamily="18" charset="0"/>
          <a:cs typeface="+mn-cs"/>
        </a:defRPr>
      </a:lvl4pPr>
      <a:lvl5pPr marL="2057400" indent="-228600" algn="r" rtl="1" eaLnBrk="0" fontAlgn="base" hangingPunct="0">
        <a:spcBef>
          <a:spcPct val="20000"/>
        </a:spcBef>
        <a:spcAft>
          <a:spcPct val="0"/>
        </a:spcAft>
        <a:buChar char="»"/>
        <a:defRPr sz="2000" kern="1200">
          <a:solidFill>
            <a:schemeClr val="tx1"/>
          </a:solidFill>
          <a:latin typeface="+mn-lt"/>
          <a:ea typeface="Times New Roman (Hebrew)" panose="020206030504050203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5.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5.xml"/><Relationship Id="rId5" Type="http://schemas.openxmlformats.org/officeDocument/2006/relationships/image" Target="../media/image8.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18.xml"/><Relationship Id="rId4" Type="http://schemas.openxmlformats.org/officeDocument/2006/relationships/image" Target="../media/image54.png"/></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18.xml"/><Relationship Id="rId4" Type="http://schemas.openxmlformats.org/officeDocument/2006/relationships/image" Target="../media/image59.png"/></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0.xml"/><Relationship Id="rId1" Type="http://schemas.openxmlformats.org/officeDocument/2006/relationships/slideLayout" Target="../slideLayouts/slideLayout18.xml"/><Relationship Id="rId4" Type="http://schemas.openxmlformats.org/officeDocument/2006/relationships/image" Target="../media/image6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7.xml"/><Relationship Id="rId1" Type="http://schemas.openxmlformats.org/officeDocument/2006/relationships/slideLayout" Target="../slideLayouts/slideLayout12.xml"/><Relationship Id="rId4" Type="http://schemas.openxmlformats.org/officeDocument/2006/relationships/image" Target="../media/image73.png"/></Relationships>
</file>

<file path=ppt/slides/_rels/slide7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8.xml"/><Relationship Id="rId1" Type="http://schemas.openxmlformats.org/officeDocument/2006/relationships/slideLayout" Target="../slideLayouts/slideLayout12.xml"/><Relationship Id="rId4" Type="http://schemas.openxmlformats.org/officeDocument/2006/relationships/image" Target="../media/image75.png"/></Relationships>
</file>

<file path=ppt/slides/_rels/slide7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2.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4.xml"/><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5.xml"/><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7.xml"/><Relationship Id="rId1" Type="http://schemas.openxmlformats.org/officeDocument/2006/relationships/slideLayout" Target="../slideLayouts/slideLayout18.xml"/><Relationship Id="rId4" Type="http://schemas.openxmlformats.org/officeDocument/2006/relationships/image" Target="../media/image83.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9.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0.xml"/><Relationship Id="rId1" Type="http://schemas.openxmlformats.org/officeDocument/2006/relationships/slideLayout" Target="../slideLayouts/slideLayout2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050"/>
          <p:cNvSpPr txBox="1">
            <a:spLocks noChangeArrowheads="1"/>
          </p:cNvSpPr>
          <p:nvPr/>
        </p:nvSpPr>
        <p:spPr bwMode="auto">
          <a:xfrm>
            <a:off x="303213" y="736286"/>
            <a:ext cx="8645525"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4400" b="1">
                <a:solidFill>
                  <a:srgbClr val="3333CC"/>
                </a:solidFill>
                <a:latin typeface="Arial" panose="020B0604020202020204" pitchFamily="34" charset="0"/>
                <a:cs typeface="Arial" panose="020B0604020202020204" pitchFamily="34" charset="0"/>
              </a:rPr>
              <a:t>Introduction to Proteins: </a:t>
            </a:r>
            <a:r>
              <a:rPr lang="en-US" altLang="en-US" sz="4000" b="1">
                <a:solidFill>
                  <a:srgbClr val="3333CC"/>
                </a:solidFill>
                <a:latin typeface="Arial" panose="020B0604020202020204" pitchFamily="34" charset="0"/>
                <a:cs typeface="Arial" panose="020B0604020202020204" pitchFamily="34" charset="0"/>
              </a:rPr>
              <a:t>Structure, Function, and Motion</a:t>
            </a:r>
          </a:p>
          <a:p>
            <a:pPr algn="ctr" rtl="0" eaLnBrk="1" hangingPunct="1">
              <a:spcBef>
                <a:spcPct val="50000"/>
              </a:spcBef>
              <a:buFontTx/>
              <a:buNone/>
            </a:pPr>
            <a:r>
              <a:rPr lang="en-US" altLang="en-US" sz="2800" b="1">
                <a:solidFill>
                  <a:srgbClr val="3333CC"/>
                </a:solidFill>
                <a:cs typeface="Arial" panose="020B0604020202020204" pitchFamily="34" charset="0"/>
              </a:rPr>
              <a:t>2</a:t>
            </a:r>
            <a:r>
              <a:rPr lang="en-US" altLang="en-US" sz="2800" b="1" baseline="30000">
                <a:solidFill>
                  <a:srgbClr val="3333CC"/>
                </a:solidFill>
                <a:cs typeface="Arial" panose="020B0604020202020204" pitchFamily="34" charset="0"/>
              </a:rPr>
              <a:t>nd</a:t>
            </a:r>
            <a:r>
              <a:rPr lang="en-US" altLang="en-US" sz="2800" b="1">
                <a:solidFill>
                  <a:srgbClr val="3333CC"/>
                </a:solidFill>
                <a:cs typeface="Arial" panose="020B0604020202020204" pitchFamily="34" charset="0"/>
              </a:rPr>
              <a:t> Edition (2018)</a:t>
            </a:r>
          </a:p>
          <a:p>
            <a:pPr algn="ctr" rtl="0" eaLnBrk="1" hangingPunct="1">
              <a:spcBef>
                <a:spcPct val="50000"/>
              </a:spcBef>
              <a:buFontTx/>
              <a:buNone/>
            </a:pPr>
            <a:r>
              <a:rPr lang="en-US" altLang="en-US" sz="2800" b="1">
                <a:solidFill>
                  <a:srgbClr val="3333CC"/>
                </a:solidFill>
                <a:latin typeface="Arial" panose="020B0604020202020204" pitchFamily="34" charset="0"/>
                <a:cs typeface="Arial" panose="020B0604020202020204" pitchFamily="34" charset="0"/>
              </a:rPr>
              <a:t>Amit Kessel &amp; Nir Ben-Tal</a:t>
            </a:r>
          </a:p>
        </p:txBody>
      </p:sp>
      <p:sp>
        <p:nvSpPr>
          <p:cNvPr id="41988" name="Rectangle 1"/>
          <p:cNvSpPr>
            <a:spLocks noChangeArrowheads="1"/>
          </p:cNvSpPr>
          <p:nvPr/>
        </p:nvSpPr>
        <p:spPr bwMode="auto">
          <a:xfrm>
            <a:off x="53975" y="117475"/>
            <a:ext cx="9090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0"/>
              </a:spcBef>
              <a:buFontTx/>
              <a:buNone/>
            </a:pPr>
            <a:r>
              <a:rPr lang="en-US" altLang="en-US" sz="2400">
                <a:solidFill>
                  <a:srgbClr val="000000"/>
                </a:solidFill>
                <a:latin typeface="Helvetica Neue"/>
                <a:cs typeface="Times New Roman (Hebrew)" panose="02020603050405020304" pitchFamily="18" charset="0"/>
              </a:rPr>
              <a:t>This PPT presentation is provided as suppl. material to the book:</a:t>
            </a:r>
            <a:endParaRPr lang="en-US" altLang="en-US" sz="2400">
              <a:solidFill>
                <a:srgbClr val="000000"/>
              </a:solidFill>
              <a:cs typeface="Times New Roman (Hebrew)"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1991" y="3335568"/>
            <a:ext cx="2333992" cy="315746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9"/>
          <p:cNvPicPr>
            <a:picLocks noChangeAspect="1"/>
          </p:cNvPicPr>
          <p:nvPr/>
        </p:nvPicPr>
        <p:blipFill>
          <a:blip r:embed="rId3">
            <a:extLst>
              <a:ext uri="{28A0092B-C50C-407E-A947-70E740481C1C}">
                <a14:useLocalDpi xmlns:a14="http://schemas.microsoft.com/office/drawing/2010/main" val="0"/>
              </a:ext>
            </a:extLst>
          </a:blip>
          <a:srcRect l="32745" t="19608" r="32941" b="32941"/>
          <a:stretch>
            <a:fillRect/>
          </a:stretch>
        </p:blipFill>
        <p:spPr bwMode="auto">
          <a:xfrm>
            <a:off x="2214563" y="3795713"/>
            <a:ext cx="99695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87" name="Picture 1"/>
          <p:cNvPicPr>
            <a:picLocks noChangeAspect="1"/>
          </p:cNvPicPr>
          <p:nvPr/>
        </p:nvPicPr>
        <p:blipFill>
          <a:blip r:embed="rId3">
            <a:extLst>
              <a:ext uri="{28A0092B-C50C-407E-A947-70E740481C1C}">
                <a14:useLocalDpi xmlns:a14="http://schemas.microsoft.com/office/drawing/2010/main" val="0"/>
              </a:ext>
            </a:extLst>
          </a:blip>
          <a:srcRect l="32745" t="19608" r="32941" b="32941"/>
          <a:stretch>
            <a:fillRect/>
          </a:stretch>
        </p:blipFill>
        <p:spPr bwMode="auto">
          <a:xfrm>
            <a:off x="2249488" y="430213"/>
            <a:ext cx="998537" cy="137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88" name="Picture 17"/>
          <p:cNvPicPr>
            <a:picLocks noChangeAspect="1"/>
          </p:cNvPicPr>
          <p:nvPr/>
        </p:nvPicPr>
        <p:blipFill>
          <a:blip r:embed="rId4">
            <a:extLst>
              <a:ext uri="{28A0092B-C50C-407E-A947-70E740481C1C}">
                <a14:useLocalDpi xmlns:a14="http://schemas.microsoft.com/office/drawing/2010/main" val="0"/>
              </a:ext>
            </a:extLst>
          </a:blip>
          <a:srcRect l="48106" t="27065" r="6816" b="7661"/>
          <a:stretch>
            <a:fillRect/>
          </a:stretch>
        </p:blipFill>
        <p:spPr bwMode="auto">
          <a:xfrm>
            <a:off x="5745163" y="4953000"/>
            <a:ext cx="1103312"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9" name="Rounded Rectangle 22"/>
          <p:cNvSpPr>
            <a:spLocks noChangeArrowheads="1"/>
          </p:cNvSpPr>
          <p:nvPr/>
        </p:nvSpPr>
        <p:spPr bwMode="auto">
          <a:xfrm>
            <a:off x="5741988" y="4008438"/>
            <a:ext cx="1106487" cy="2025650"/>
          </a:xfrm>
          <a:prstGeom prst="roundRect">
            <a:avLst>
              <a:gd name="adj" fmla="val 16667"/>
            </a:avLst>
          </a:prstGeom>
          <a:noFill/>
          <a:ln w="9525" algn="ctr">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lgn="r" rtl="1">
              <a:spcBef>
                <a:spcPct val="20000"/>
              </a:spcBef>
              <a:buChar char="•"/>
              <a:defRPr sz="3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pPr eaLnBrk="1" hangingPunct="1">
              <a:spcBef>
                <a:spcPct val="0"/>
              </a:spcBef>
              <a:buFontTx/>
              <a:buNone/>
            </a:pPr>
            <a:endParaRPr lang="en-US" altLang="en-US" sz="2400">
              <a:solidFill>
                <a:srgbClr val="000000"/>
              </a:solidFill>
            </a:endParaRPr>
          </a:p>
        </p:txBody>
      </p:sp>
      <p:pic>
        <p:nvPicPr>
          <p:cNvPr id="221190" name="Picture 5"/>
          <p:cNvPicPr>
            <a:picLocks noChangeAspect="1"/>
          </p:cNvPicPr>
          <p:nvPr/>
        </p:nvPicPr>
        <p:blipFill>
          <a:blip r:embed="rId4">
            <a:extLst>
              <a:ext uri="{28A0092B-C50C-407E-A947-70E740481C1C}">
                <a14:useLocalDpi xmlns:a14="http://schemas.microsoft.com/office/drawing/2010/main" val="0"/>
              </a:ext>
            </a:extLst>
          </a:blip>
          <a:srcRect l="3831" t="27065" r="6816" b="7661"/>
          <a:stretch>
            <a:fillRect/>
          </a:stretch>
        </p:blipFill>
        <p:spPr bwMode="auto">
          <a:xfrm>
            <a:off x="4660900" y="1565275"/>
            <a:ext cx="2184400"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1191" name="Straight Connector 3"/>
          <p:cNvCxnSpPr>
            <a:cxnSpLocks noChangeShapeType="1"/>
          </p:cNvCxnSpPr>
          <p:nvPr/>
        </p:nvCxnSpPr>
        <p:spPr bwMode="auto">
          <a:xfrm>
            <a:off x="1609725" y="620713"/>
            <a:ext cx="5678488"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1192" name="Straight Connector 13"/>
          <p:cNvCxnSpPr>
            <a:cxnSpLocks noChangeShapeType="1"/>
          </p:cNvCxnSpPr>
          <p:nvPr/>
        </p:nvCxnSpPr>
        <p:spPr bwMode="auto">
          <a:xfrm>
            <a:off x="1614488" y="1485900"/>
            <a:ext cx="5678487"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1193" name="Picture 2"/>
          <p:cNvPicPr>
            <a:picLocks noChangeAspect="1"/>
          </p:cNvPicPr>
          <p:nvPr/>
        </p:nvPicPr>
        <p:blipFill>
          <a:blip r:embed="rId5">
            <a:extLst>
              <a:ext uri="{28A0092B-C50C-407E-A947-70E740481C1C}">
                <a14:useLocalDpi xmlns:a14="http://schemas.microsoft.com/office/drawing/2010/main" val="0"/>
              </a:ext>
            </a:extLst>
          </a:blip>
          <a:srcRect l="49608" t="52550" r="17647" b="6863"/>
          <a:stretch>
            <a:fillRect/>
          </a:stretch>
        </p:blipFill>
        <p:spPr bwMode="auto">
          <a:xfrm>
            <a:off x="3297238" y="1604963"/>
            <a:ext cx="115252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94" name="Freeform 27"/>
          <p:cNvSpPr>
            <a:spLocks/>
          </p:cNvSpPr>
          <p:nvPr/>
        </p:nvSpPr>
        <p:spPr bwMode="auto">
          <a:xfrm>
            <a:off x="5332413" y="1471613"/>
            <a:ext cx="114300" cy="223837"/>
          </a:xfrm>
          <a:custGeom>
            <a:avLst/>
            <a:gdLst>
              <a:gd name="T0" fmla="*/ 54010 w 113060"/>
              <a:gd name="T1" fmla="*/ 108009 h 245035"/>
              <a:gd name="T2" fmla="*/ 1838 w 113060"/>
              <a:gd name="T3" fmla="*/ 63225 h 245035"/>
              <a:gd name="T4" fmla="*/ 112701 w 113060"/>
              <a:gd name="T5" fmla="*/ 34247 h 245035"/>
              <a:gd name="T6" fmla="*/ 112701 w 113060"/>
              <a:gd name="T7" fmla="*/ 0 h 2450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3060" h="245035">
                <a:moveTo>
                  <a:pt x="49496" y="245035"/>
                </a:moveTo>
                <a:cubicBezTo>
                  <a:pt x="21107" y="208180"/>
                  <a:pt x="-7281" y="171325"/>
                  <a:pt x="1684" y="143435"/>
                </a:cubicBezTo>
                <a:cubicBezTo>
                  <a:pt x="10649" y="115545"/>
                  <a:pt x="86351" y="101600"/>
                  <a:pt x="103284" y="77694"/>
                </a:cubicBezTo>
                <a:cubicBezTo>
                  <a:pt x="120217" y="53788"/>
                  <a:pt x="111750" y="26894"/>
                  <a:pt x="103284" y="0"/>
                </a:cubicBezTo>
              </a:path>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1195" name="Oval 28"/>
          <p:cNvSpPr>
            <a:spLocks noChangeArrowheads="1"/>
          </p:cNvSpPr>
          <p:nvPr/>
        </p:nvSpPr>
        <p:spPr bwMode="auto">
          <a:xfrm>
            <a:off x="5210175" y="2259013"/>
            <a:ext cx="147638" cy="153987"/>
          </a:xfrm>
          <a:prstGeom prst="ellipse">
            <a:avLst/>
          </a:prstGeom>
          <a:solidFill>
            <a:srgbClr val="FF0000"/>
          </a:solidFill>
          <a:ln w="9525" algn="ctr">
            <a:solidFill>
              <a:schemeClr val="tx1"/>
            </a:solidFill>
            <a:round/>
            <a:headEnd/>
            <a:tailEnd/>
          </a:ln>
        </p:spPr>
        <p:txBody>
          <a:bodyPr/>
          <a:lstStyle>
            <a:lvl1pPr algn="r" rtl="1">
              <a:spcBef>
                <a:spcPct val="20000"/>
              </a:spcBef>
              <a:buChar char="•"/>
              <a:defRPr sz="3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pPr eaLnBrk="1" hangingPunct="1">
              <a:spcBef>
                <a:spcPct val="0"/>
              </a:spcBef>
              <a:buFontTx/>
              <a:buNone/>
            </a:pPr>
            <a:endParaRPr lang="en-US" altLang="en-US" sz="2400">
              <a:solidFill>
                <a:srgbClr val="000000"/>
              </a:solidFill>
            </a:endParaRPr>
          </a:p>
        </p:txBody>
      </p:sp>
      <p:sp>
        <p:nvSpPr>
          <p:cNvPr id="221196" name="Rounded Rectangle 6"/>
          <p:cNvSpPr>
            <a:spLocks noChangeArrowheads="1"/>
          </p:cNvSpPr>
          <p:nvPr/>
        </p:nvSpPr>
        <p:spPr bwMode="auto">
          <a:xfrm>
            <a:off x="5738813" y="620713"/>
            <a:ext cx="1106487" cy="2027237"/>
          </a:xfrm>
          <a:prstGeom prst="roundRect">
            <a:avLst>
              <a:gd name="adj" fmla="val 16667"/>
            </a:avLst>
          </a:prstGeom>
          <a:noFill/>
          <a:ln w="9525" algn="ctr">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lgn="r" rtl="1">
              <a:spcBef>
                <a:spcPct val="20000"/>
              </a:spcBef>
              <a:buChar char="•"/>
              <a:defRPr sz="3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pPr eaLnBrk="1" hangingPunct="1">
              <a:spcBef>
                <a:spcPct val="0"/>
              </a:spcBef>
              <a:buFontTx/>
              <a:buNone/>
            </a:pPr>
            <a:endParaRPr lang="en-US" altLang="en-US" sz="2400">
              <a:solidFill>
                <a:srgbClr val="000000"/>
              </a:solidFill>
            </a:endParaRPr>
          </a:p>
        </p:txBody>
      </p:sp>
      <p:sp>
        <p:nvSpPr>
          <p:cNvPr id="221197" name="Freeform 31"/>
          <p:cNvSpPr>
            <a:spLocks/>
          </p:cNvSpPr>
          <p:nvPr/>
        </p:nvSpPr>
        <p:spPr bwMode="auto">
          <a:xfrm>
            <a:off x="3821113" y="1490663"/>
            <a:ext cx="112712" cy="246062"/>
          </a:xfrm>
          <a:custGeom>
            <a:avLst/>
            <a:gdLst>
              <a:gd name="T0" fmla="*/ 48291 w 113060"/>
              <a:gd name="T1" fmla="*/ 253373 h 245035"/>
              <a:gd name="T2" fmla="*/ 1644 w 113060"/>
              <a:gd name="T3" fmla="*/ 148315 h 245035"/>
              <a:gd name="T4" fmla="*/ 100768 w 113060"/>
              <a:gd name="T5" fmla="*/ 80338 h 245035"/>
              <a:gd name="T6" fmla="*/ 100768 w 113060"/>
              <a:gd name="T7" fmla="*/ 0 h 2450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3060" h="245035">
                <a:moveTo>
                  <a:pt x="49496" y="245035"/>
                </a:moveTo>
                <a:cubicBezTo>
                  <a:pt x="21107" y="208180"/>
                  <a:pt x="-7281" y="171325"/>
                  <a:pt x="1684" y="143435"/>
                </a:cubicBezTo>
                <a:cubicBezTo>
                  <a:pt x="10649" y="115545"/>
                  <a:pt x="86351" y="101600"/>
                  <a:pt x="103284" y="77694"/>
                </a:cubicBezTo>
                <a:cubicBezTo>
                  <a:pt x="120217" y="53788"/>
                  <a:pt x="111750" y="26894"/>
                  <a:pt x="103284" y="0"/>
                </a:cubicBezTo>
              </a:path>
            </a:pathLst>
          </a:cu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221198" name="Straight Connector 14"/>
          <p:cNvCxnSpPr>
            <a:cxnSpLocks noChangeShapeType="1"/>
          </p:cNvCxnSpPr>
          <p:nvPr/>
        </p:nvCxnSpPr>
        <p:spPr bwMode="auto">
          <a:xfrm>
            <a:off x="1625600" y="3994150"/>
            <a:ext cx="5678488"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1199" name="Straight Connector 15"/>
          <p:cNvCxnSpPr>
            <a:cxnSpLocks noChangeShapeType="1"/>
          </p:cNvCxnSpPr>
          <p:nvPr/>
        </p:nvCxnSpPr>
        <p:spPr bwMode="auto">
          <a:xfrm>
            <a:off x="1630363" y="4857750"/>
            <a:ext cx="5678487"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Rounded Rectangle 4"/>
          <p:cNvSpPr/>
          <p:nvPr/>
        </p:nvSpPr>
        <p:spPr bwMode="auto">
          <a:xfrm>
            <a:off x="2687638" y="1555750"/>
            <a:ext cx="555625" cy="277813"/>
          </a:xfrm>
          <a:prstGeom prst="round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a:extLst/>
        </p:spPr>
        <p:txBody>
          <a:bodyPr/>
          <a:lstStyle/>
          <a:p>
            <a:pPr algn="r" rtl="1" eaLnBrk="1" hangingPunct="1">
              <a:defRPr/>
            </a:pPr>
            <a:endParaRPr lang="en-US" dirty="0">
              <a:solidFill>
                <a:srgbClr val="000000"/>
              </a:solidFill>
              <a:ea typeface="+mn-ea"/>
              <a:cs typeface="Times New Roman (Hebrew)" charset="-79"/>
            </a:endParaRPr>
          </a:p>
        </p:txBody>
      </p:sp>
      <p:sp>
        <p:nvSpPr>
          <p:cNvPr id="221201" name="TextBox 7"/>
          <p:cNvSpPr txBox="1">
            <a:spLocks noChangeArrowheads="1"/>
          </p:cNvSpPr>
          <p:nvPr/>
        </p:nvSpPr>
        <p:spPr bwMode="auto">
          <a:xfrm>
            <a:off x="2633663" y="1512888"/>
            <a:ext cx="6715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pPr algn="l" rtl="0">
              <a:spcBef>
                <a:spcPct val="0"/>
              </a:spcBef>
              <a:buFontTx/>
              <a:buNone/>
            </a:pPr>
            <a:r>
              <a:rPr lang="en-US" altLang="en-US" sz="1800">
                <a:solidFill>
                  <a:srgbClr val="000000"/>
                </a:solidFill>
              </a:rPr>
              <a:t>GRK</a:t>
            </a:r>
            <a:endParaRPr lang="en-US" altLang="en-US" sz="2400">
              <a:solidFill>
                <a:srgbClr val="000000"/>
              </a:solidFill>
            </a:endParaRPr>
          </a:p>
        </p:txBody>
      </p:sp>
      <p:sp>
        <p:nvSpPr>
          <p:cNvPr id="221202" name="TextBox 30"/>
          <p:cNvSpPr txBox="1">
            <a:spLocks noChangeArrowheads="1"/>
          </p:cNvSpPr>
          <p:nvPr/>
        </p:nvSpPr>
        <p:spPr bwMode="auto">
          <a:xfrm>
            <a:off x="2797175" y="4859338"/>
            <a:ext cx="325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pPr algn="l" rtl="0">
              <a:spcBef>
                <a:spcPct val="0"/>
              </a:spcBef>
              <a:buFontTx/>
              <a:buNone/>
            </a:pPr>
            <a:r>
              <a:rPr lang="en-US" altLang="en-US" sz="1800" b="1">
                <a:solidFill>
                  <a:srgbClr val="FF0066"/>
                </a:solidFill>
              </a:rPr>
              <a:t>P</a:t>
            </a:r>
            <a:endParaRPr lang="en-US" altLang="en-US" sz="2400" b="1">
              <a:solidFill>
                <a:srgbClr val="FF0066"/>
              </a:solidFill>
            </a:endParaRPr>
          </a:p>
        </p:txBody>
      </p:sp>
      <p:sp>
        <p:nvSpPr>
          <p:cNvPr id="221203" name="Oval 11"/>
          <p:cNvSpPr>
            <a:spLocks noChangeArrowheads="1"/>
          </p:cNvSpPr>
          <p:nvPr/>
        </p:nvSpPr>
        <p:spPr bwMode="auto">
          <a:xfrm>
            <a:off x="2811463" y="4905375"/>
            <a:ext cx="269875" cy="250825"/>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lgn="r" rtl="1">
              <a:spcBef>
                <a:spcPct val="20000"/>
              </a:spcBef>
              <a:buChar char="•"/>
              <a:defRPr sz="3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pPr eaLnBrk="1" hangingPunct="1">
              <a:spcBef>
                <a:spcPct val="0"/>
              </a:spcBef>
              <a:buFontTx/>
              <a:buNone/>
            </a:pPr>
            <a:endParaRPr lang="en-US" altLang="en-US" sz="2400">
              <a:solidFill>
                <a:srgbClr val="000000"/>
              </a:solidFill>
            </a:endParaRPr>
          </a:p>
        </p:txBody>
      </p:sp>
      <p:sp>
        <p:nvSpPr>
          <p:cNvPr id="221204" name="Right Arrow 39"/>
          <p:cNvSpPr>
            <a:spLocks noChangeArrowheads="1"/>
          </p:cNvSpPr>
          <p:nvPr/>
        </p:nvSpPr>
        <p:spPr bwMode="auto">
          <a:xfrm>
            <a:off x="307975" y="952500"/>
            <a:ext cx="914400" cy="328613"/>
          </a:xfrm>
          <a:prstGeom prst="rightArrow">
            <a:avLst>
              <a:gd name="adj1" fmla="val 50000"/>
              <a:gd name="adj2" fmla="val 49842"/>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gn="r" rtl="1">
              <a:spcBef>
                <a:spcPct val="20000"/>
              </a:spcBef>
              <a:buChar char="•"/>
              <a:defRPr sz="3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pPr eaLnBrk="1" hangingPunct="1">
              <a:spcBef>
                <a:spcPct val="0"/>
              </a:spcBef>
              <a:buFontTx/>
              <a:buNone/>
            </a:pPr>
            <a:endParaRPr lang="en-US" altLang="en-US" sz="2400">
              <a:solidFill>
                <a:srgbClr val="000000"/>
              </a:solidFill>
            </a:endParaRPr>
          </a:p>
        </p:txBody>
      </p:sp>
      <p:sp>
        <p:nvSpPr>
          <p:cNvPr id="221205" name="TextBox 40"/>
          <p:cNvSpPr txBox="1">
            <a:spLocks noChangeArrowheads="1"/>
          </p:cNvSpPr>
          <p:nvPr/>
        </p:nvSpPr>
        <p:spPr bwMode="auto">
          <a:xfrm>
            <a:off x="538163" y="620713"/>
            <a:ext cx="3381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pPr algn="l" rtl="0">
              <a:spcBef>
                <a:spcPct val="0"/>
              </a:spcBef>
              <a:buFontTx/>
              <a:buNone/>
            </a:pPr>
            <a:r>
              <a:rPr lang="en-US" altLang="en-US" sz="2400">
                <a:solidFill>
                  <a:srgbClr val="000000"/>
                </a:solidFill>
              </a:rPr>
              <a:t>3</a:t>
            </a:r>
          </a:p>
        </p:txBody>
      </p:sp>
      <p:sp>
        <p:nvSpPr>
          <p:cNvPr id="221206" name="Right Arrow 41"/>
          <p:cNvSpPr>
            <a:spLocks noChangeArrowheads="1"/>
          </p:cNvSpPr>
          <p:nvPr/>
        </p:nvSpPr>
        <p:spPr bwMode="auto">
          <a:xfrm rot="5400000">
            <a:off x="4019551" y="3151187"/>
            <a:ext cx="914400" cy="327025"/>
          </a:xfrm>
          <a:prstGeom prst="rightArrow">
            <a:avLst>
              <a:gd name="adj1" fmla="val 50000"/>
              <a:gd name="adj2" fmla="val 50084"/>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gn="r" rtl="1">
              <a:spcBef>
                <a:spcPct val="20000"/>
              </a:spcBef>
              <a:buChar char="•"/>
              <a:defRPr sz="3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pPr eaLnBrk="1" hangingPunct="1">
              <a:spcBef>
                <a:spcPct val="0"/>
              </a:spcBef>
              <a:buFontTx/>
              <a:buNone/>
            </a:pPr>
            <a:endParaRPr lang="en-US" altLang="en-US" sz="2400">
              <a:solidFill>
                <a:srgbClr val="000000"/>
              </a:solidFill>
            </a:endParaRPr>
          </a:p>
        </p:txBody>
      </p:sp>
      <p:sp>
        <p:nvSpPr>
          <p:cNvPr id="221207" name="TextBox 42"/>
          <p:cNvSpPr txBox="1">
            <a:spLocks noChangeArrowheads="1"/>
          </p:cNvSpPr>
          <p:nvPr/>
        </p:nvSpPr>
        <p:spPr bwMode="auto">
          <a:xfrm>
            <a:off x="4573588" y="3008313"/>
            <a:ext cx="338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pPr algn="l" rtl="0">
              <a:spcBef>
                <a:spcPct val="0"/>
              </a:spcBef>
              <a:buFontTx/>
              <a:buNone/>
            </a:pPr>
            <a:r>
              <a:rPr lang="en-US" altLang="en-US" sz="2400">
                <a:solidFill>
                  <a:srgbClr val="000000"/>
                </a:solidFill>
              </a:rPr>
              <a:t>4</a:t>
            </a:r>
          </a:p>
        </p:txBody>
      </p:sp>
      <p:grpSp>
        <p:nvGrpSpPr>
          <p:cNvPr id="221208" name="Group 32"/>
          <p:cNvGrpSpPr>
            <a:grpSpLocks/>
          </p:cNvGrpSpPr>
          <p:nvPr/>
        </p:nvGrpSpPr>
        <p:grpSpPr bwMode="auto">
          <a:xfrm>
            <a:off x="3457575" y="4895850"/>
            <a:ext cx="1652588" cy="1374775"/>
            <a:chOff x="1714579" y="2328137"/>
            <a:chExt cx="1653832" cy="1374391"/>
          </a:xfrm>
        </p:grpSpPr>
        <p:pic>
          <p:nvPicPr>
            <p:cNvPr id="221212" name="Picture 33"/>
            <p:cNvPicPr>
              <a:picLocks noChangeAspect="1"/>
            </p:cNvPicPr>
            <p:nvPr/>
          </p:nvPicPr>
          <p:blipFill>
            <a:blip r:embed="rId6">
              <a:extLst>
                <a:ext uri="{28A0092B-C50C-407E-A947-70E740481C1C}">
                  <a14:useLocalDpi xmlns:a14="http://schemas.microsoft.com/office/drawing/2010/main" val="0"/>
                </a:ext>
              </a:extLst>
            </a:blip>
            <a:srcRect l="26469" t="46667" r="16667" b="6079"/>
            <a:stretch>
              <a:fillRect/>
            </a:stretch>
          </p:blipFill>
          <p:spPr bwMode="auto">
            <a:xfrm>
              <a:off x="1714579" y="2328137"/>
              <a:ext cx="1653832" cy="137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213" name="Oval 34"/>
            <p:cNvSpPr>
              <a:spLocks noChangeArrowheads="1"/>
            </p:cNvSpPr>
            <p:nvPr/>
          </p:nvSpPr>
          <p:spPr bwMode="auto">
            <a:xfrm>
              <a:off x="1956548" y="3011728"/>
              <a:ext cx="134470" cy="154077"/>
            </a:xfrm>
            <a:prstGeom prst="ellipse">
              <a:avLst/>
            </a:prstGeom>
            <a:solidFill>
              <a:srgbClr val="FFFF00"/>
            </a:solidFill>
            <a:ln w="9525" algn="ctr">
              <a:solidFill>
                <a:schemeClr val="tx1"/>
              </a:solidFill>
              <a:round/>
              <a:headEnd/>
              <a:tailEnd/>
            </a:ln>
          </p:spPr>
          <p:txBody>
            <a:bodyPr/>
            <a:lstStyle>
              <a:lvl1pPr algn="r" rtl="1">
                <a:spcBef>
                  <a:spcPct val="20000"/>
                </a:spcBef>
                <a:buChar char="•"/>
                <a:defRPr sz="3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pPr eaLnBrk="1" hangingPunct="1">
                <a:spcBef>
                  <a:spcPct val="0"/>
                </a:spcBef>
                <a:buFontTx/>
                <a:buNone/>
              </a:pPr>
              <a:endParaRPr lang="en-US" altLang="en-US" sz="2400">
                <a:solidFill>
                  <a:srgbClr val="000000"/>
                </a:solidFill>
              </a:endParaRPr>
            </a:p>
          </p:txBody>
        </p:sp>
      </p:grpSp>
      <p:sp>
        <p:nvSpPr>
          <p:cNvPr id="221209" name="Freeform 35"/>
          <p:cNvSpPr>
            <a:spLocks/>
          </p:cNvSpPr>
          <p:nvPr/>
        </p:nvSpPr>
        <p:spPr bwMode="auto">
          <a:xfrm>
            <a:off x="4489450" y="4848225"/>
            <a:ext cx="112713" cy="246063"/>
          </a:xfrm>
          <a:custGeom>
            <a:avLst/>
            <a:gdLst>
              <a:gd name="T0" fmla="*/ 48442 w 113060"/>
              <a:gd name="T1" fmla="*/ 252322 h 245035"/>
              <a:gd name="T2" fmla="*/ 1649 w 113060"/>
              <a:gd name="T3" fmla="*/ 147700 h 245035"/>
              <a:gd name="T4" fmla="*/ 101086 w 113060"/>
              <a:gd name="T5" fmla="*/ 80004 h 245035"/>
              <a:gd name="T6" fmla="*/ 101086 w 113060"/>
              <a:gd name="T7" fmla="*/ 0 h 2450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3060" h="245035">
                <a:moveTo>
                  <a:pt x="49496" y="245035"/>
                </a:moveTo>
                <a:cubicBezTo>
                  <a:pt x="21107" y="208180"/>
                  <a:pt x="-7281" y="171325"/>
                  <a:pt x="1684" y="143435"/>
                </a:cubicBezTo>
                <a:cubicBezTo>
                  <a:pt x="10649" y="115545"/>
                  <a:pt x="86351" y="101600"/>
                  <a:pt x="103284" y="77694"/>
                </a:cubicBezTo>
                <a:cubicBezTo>
                  <a:pt x="120217" y="53788"/>
                  <a:pt x="111750" y="26894"/>
                  <a:pt x="103284" y="0"/>
                </a:cubicBezTo>
              </a:path>
            </a:pathLst>
          </a:cu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1210" name="Freeform 36"/>
          <p:cNvSpPr>
            <a:spLocks/>
          </p:cNvSpPr>
          <p:nvPr/>
        </p:nvSpPr>
        <p:spPr bwMode="auto">
          <a:xfrm>
            <a:off x="4364038" y="4870450"/>
            <a:ext cx="112712" cy="222250"/>
          </a:xfrm>
          <a:custGeom>
            <a:avLst/>
            <a:gdLst>
              <a:gd name="T0" fmla="*/ 48440 w 113060"/>
              <a:gd name="T1" fmla="*/ 112494 h 245035"/>
              <a:gd name="T2" fmla="*/ 1649 w 113060"/>
              <a:gd name="T3" fmla="*/ 65850 h 245035"/>
              <a:gd name="T4" fmla="*/ 101079 w 113060"/>
              <a:gd name="T5" fmla="*/ 35668 h 245035"/>
              <a:gd name="T6" fmla="*/ 101079 w 113060"/>
              <a:gd name="T7" fmla="*/ 0 h 2450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3060" h="245035">
                <a:moveTo>
                  <a:pt x="49496" y="245035"/>
                </a:moveTo>
                <a:cubicBezTo>
                  <a:pt x="21107" y="208180"/>
                  <a:pt x="-7281" y="171325"/>
                  <a:pt x="1684" y="143435"/>
                </a:cubicBezTo>
                <a:cubicBezTo>
                  <a:pt x="10649" y="115545"/>
                  <a:pt x="86351" y="101600"/>
                  <a:pt x="103284" y="77694"/>
                </a:cubicBezTo>
                <a:cubicBezTo>
                  <a:pt x="120217" y="53788"/>
                  <a:pt x="111750" y="26894"/>
                  <a:pt x="103284" y="0"/>
                </a:cubicBezTo>
              </a:path>
            </a:pathLst>
          </a:cu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1211" name="TextBox 28"/>
          <p:cNvSpPr txBox="1">
            <a:spLocks noChangeArrowheads="1"/>
          </p:cNvSpPr>
          <p:nvPr/>
        </p:nvSpPr>
        <p:spPr bwMode="auto">
          <a:xfrm>
            <a:off x="5486400" y="2795588"/>
            <a:ext cx="18018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pPr algn="ctr" rtl="0">
              <a:spcBef>
                <a:spcPct val="0"/>
              </a:spcBef>
              <a:buFontTx/>
              <a:buNone/>
            </a:pPr>
            <a:r>
              <a:rPr lang="en-US" altLang="en-US" sz="1800" b="1">
                <a:solidFill>
                  <a:srgbClr val="000000"/>
                </a:solidFill>
              </a:rPr>
              <a:t>adenylyl cyclase</a:t>
            </a:r>
            <a:endParaRPr lang="en-US" altLang="en-US" sz="2400" b="1">
              <a:solidFill>
                <a:srgbClr val="0000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1"/>
          <p:cNvPicPr>
            <a:picLocks noChangeAspect="1"/>
          </p:cNvPicPr>
          <p:nvPr/>
        </p:nvPicPr>
        <p:blipFill>
          <a:blip r:embed="rId3">
            <a:extLst>
              <a:ext uri="{28A0092B-C50C-407E-A947-70E740481C1C}">
                <a14:useLocalDpi xmlns:a14="http://schemas.microsoft.com/office/drawing/2010/main" val="0"/>
              </a:ext>
            </a:extLst>
          </a:blip>
          <a:srcRect l="20197" t="8824" r="27255" b="15881"/>
          <a:stretch>
            <a:fillRect/>
          </a:stretch>
        </p:blipFill>
        <p:spPr bwMode="auto">
          <a:xfrm>
            <a:off x="2068513" y="1855788"/>
            <a:ext cx="1527175" cy="239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5" name="Picture 17"/>
          <p:cNvPicPr>
            <a:picLocks noChangeAspect="1"/>
          </p:cNvPicPr>
          <p:nvPr/>
        </p:nvPicPr>
        <p:blipFill>
          <a:blip r:embed="rId4">
            <a:extLst>
              <a:ext uri="{28A0092B-C50C-407E-A947-70E740481C1C}">
                <a14:useLocalDpi xmlns:a14="http://schemas.microsoft.com/office/drawing/2010/main" val="0"/>
              </a:ext>
            </a:extLst>
          </a:blip>
          <a:srcRect l="48106" t="27065" r="6816" b="7661"/>
          <a:stretch>
            <a:fillRect/>
          </a:stretch>
        </p:blipFill>
        <p:spPr bwMode="auto">
          <a:xfrm>
            <a:off x="6116638" y="3203575"/>
            <a:ext cx="1103312"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6" name="Rounded Rectangle 22"/>
          <p:cNvSpPr>
            <a:spLocks noChangeArrowheads="1"/>
          </p:cNvSpPr>
          <p:nvPr/>
        </p:nvSpPr>
        <p:spPr bwMode="auto">
          <a:xfrm>
            <a:off x="6113463" y="2244725"/>
            <a:ext cx="1106487" cy="2027238"/>
          </a:xfrm>
          <a:prstGeom prst="roundRect">
            <a:avLst>
              <a:gd name="adj" fmla="val 16667"/>
            </a:avLst>
          </a:prstGeom>
          <a:noFill/>
          <a:ln w="9525" algn="ctr">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lgn="r" rtl="1">
              <a:spcBef>
                <a:spcPct val="20000"/>
              </a:spcBef>
              <a:buChar char="•"/>
              <a:defRPr sz="3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pPr eaLnBrk="1" hangingPunct="1">
              <a:spcBef>
                <a:spcPct val="0"/>
              </a:spcBef>
              <a:buFontTx/>
              <a:buNone/>
            </a:pPr>
            <a:endParaRPr lang="en-US" altLang="en-US" sz="2400">
              <a:solidFill>
                <a:srgbClr val="000000"/>
              </a:solidFill>
            </a:endParaRPr>
          </a:p>
        </p:txBody>
      </p:sp>
      <p:cxnSp>
        <p:nvCxnSpPr>
          <p:cNvPr id="223237" name="Straight Connector 14"/>
          <p:cNvCxnSpPr>
            <a:cxnSpLocks noChangeShapeType="1"/>
          </p:cNvCxnSpPr>
          <p:nvPr/>
        </p:nvCxnSpPr>
        <p:spPr bwMode="auto">
          <a:xfrm>
            <a:off x="1997075" y="2230438"/>
            <a:ext cx="5678488"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3238" name="Straight Connector 15"/>
          <p:cNvCxnSpPr>
            <a:cxnSpLocks noChangeShapeType="1"/>
          </p:cNvCxnSpPr>
          <p:nvPr/>
        </p:nvCxnSpPr>
        <p:spPr bwMode="auto">
          <a:xfrm>
            <a:off x="2001838" y="3095625"/>
            <a:ext cx="5678487"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3239" name="Right Arrow 37"/>
          <p:cNvSpPr>
            <a:spLocks noChangeArrowheads="1"/>
          </p:cNvSpPr>
          <p:nvPr/>
        </p:nvSpPr>
        <p:spPr bwMode="auto">
          <a:xfrm>
            <a:off x="679450" y="2424113"/>
            <a:ext cx="914400" cy="328612"/>
          </a:xfrm>
          <a:prstGeom prst="rightArrow">
            <a:avLst>
              <a:gd name="adj1" fmla="val 50000"/>
              <a:gd name="adj2" fmla="val 49842"/>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gn="r" rtl="1">
              <a:spcBef>
                <a:spcPct val="20000"/>
              </a:spcBef>
              <a:buChar char="•"/>
              <a:defRPr sz="3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pPr eaLnBrk="1" hangingPunct="1">
              <a:spcBef>
                <a:spcPct val="0"/>
              </a:spcBef>
              <a:buFontTx/>
              <a:buNone/>
            </a:pPr>
            <a:endParaRPr lang="en-US" altLang="en-US" sz="2400">
              <a:solidFill>
                <a:srgbClr val="000000"/>
              </a:solidFill>
            </a:endParaRPr>
          </a:p>
        </p:txBody>
      </p:sp>
      <p:sp>
        <p:nvSpPr>
          <p:cNvPr id="223240" name="TextBox 38"/>
          <p:cNvSpPr txBox="1">
            <a:spLocks noChangeArrowheads="1"/>
          </p:cNvSpPr>
          <p:nvPr/>
        </p:nvSpPr>
        <p:spPr bwMode="auto">
          <a:xfrm>
            <a:off x="909638" y="2092325"/>
            <a:ext cx="3381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pPr algn="l" rtl="0">
              <a:spcBef>
                <a:spcPct val="0"/>
              </a:spcBef>
              <a:buFontTx/>
              <a:buNone/>
            </a:pPr>
            <a:r>
              <a:rPr lang="en-US" altLang="en-US" sz="2400">
                <a:solidFill>
                  <a:srgbClr val="000000"/>
                </a:solidFill>
              </a:rPr>
              <a:t>5</a:t>
            </a:r>
          </a:p>
        </p:txBody>
      </p:sp>
      <p:pic>
        <p:nvPicPr>
          <p:cNvPr id="223241" name="Picture 33"/>
          <p:cNvPicPr>
            <a:picLocks noChangeAspect="1"/>
          </p:cNvPicPr>
          <p:nvPr/>
        </p:nvPicPr>
        <p:blipFill>
          <a:blip r:embed="rId5">
            <a:extLst>
              <a:ext uri="{28A0092B-C50C-407E-A947-70E740481C1C}">
                <a14:useLocalDpi xmlns:a14="http://schemas.microsoft.com/office/drawing/2010/main" val="0"/>
              </a:ext>
            </a:extLst>
          </a:blip>
          <a:srcRect l="26469" t="46667" r="16667" b="6079"/>
          <a:stretch>
            <a:fillRect/>
          </a:stretch>
        </p:blipFill>
        <p:spPr bwMode="auto">
          <a:xfrm>
            <a:off x="3827463" y="3130550"/>
            <a:ext cx="1652587"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42" name="Oval 34"/>
          <p:cNvSpPr>
            <a:spLocks noChangeArrowheads="1"/>
          </p:cNvSpPr>
          <p:nvPr/>
        </p:nvSpPr>
        <p:spPr bwMode="auto">
          <a:xfrm>
            <a:off x="4062413" y="3814763"/>
            <a:ext cx="147637" cy="153987"/>
          </a:xfrm>
          <a:prstGeom prst="ellipse">
            <a:avLst/>
          </a:prstGeom>
          <a:solidFill>
            <a:srgbClr val="FFFF00"/>
          </a:solidFill>
          <a:ln w="9525" algn="ctr">
            <a:solidFill>
              <a:schemeClr val="tx1"/>
            </a:solidFill>
            <a:round/>
            <a:headEnd/>
            <a:tailEnd/>
          </a:ln>
        </p:spPr>
        <p:txBody>
          <a:bodyPr/>
          <a:lstStyle>
            <a:lvl1pPr algn="r" rtl="1">
              <a:spcBef>
                <a:spcPct val="20000"/>
              </a:spcBef>
              <a:buChar char="•"/>
              <a:defRPr sz="3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pPr eaLnBrk="1" hangingPunct="1">
              <a:spcBef>
                <a:spcPct val="0"/>
              </a:spcBef>
              <a:buFontTx/>
              <a:buNone/>
            </a:pPr>
            <a:endParaRPr lang="en-US" altLang="en-US" sz="2400">
              <a:solidFill>
                <a:srgbClr val="000000"/>
              </a:solidFill>
            </a:endParaRPr>
          </a:p>
        </p:txBody>
      </p:sp>
      <p:sp>
        <p:nvSpPr>
          <p:cNvPr id="223243" name="Freeform 35"/>
          <p:cNvSpPr>
            <a:spLocks/>
          </p:cNvSpPr>
          <p:nvPr/>
        </p:nvSpPr>
        <p:spPr bwMode="auto">
          <a:xfrm>
            <a:off x="4860925" y="3086100"/>
            <a:ext cx="112713" cy="244475"/>
          </a:xfrm>
          <a:custGeom>
            <a:avLst/>
            <a:gdLst>
              <a:gd name="T0" fmla="*/ 48442 w 113060"/>
              <a:gd name="T1" fmla="*/ 241142 h 245035"/>
              <a:gd name="T2" fmla="*/ 1649 w 113060"/>
              <a:gd name="T3" fmla="*/ 141156 h 245035"/>
              <a:gd name="T4" fmla="*/ 101086 w 113060"/>
              <a:gd name="T5" fmla="*/ 76459 h 245035"/>
              <a:gd name="T6" fmla="*/ 101086 w 113060"/>
              <a:gd name="T7" fmla="*/ 0 h 2450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3060" h="245035">
                <a:moveTo>
                  <a:pt x="49496" y="245035"/>
                </a:moveTo>
                <a:cubicBezTo>
                  <a:pt x="21107" y="208180"/>
                  <a:pt x="-7281" y="171325"/>
                  <a:pt x="1684" y="143435"/>
                </a:cubicBezTo>
                <a:cubicBezTo>
                  <a:pt x="10649" y="115545"/>
                  <a:pt x="86351" y="101600"/>
                  <a:pt x="103284" y="77694"/>
                </a:cubicBezTo>
                <a:cubicBezTo>
                  <a:pt x="120217" y="53788"/>
                  <a:pt x="111750" y="26894"/>
                  <a:pt x="103284" y="0"/>
                </a:cubicBezTo>
              </a:path>
            </a:pathLst>
          </a:cu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3244" name="Freeform 36"/>
          <p:cNvSpPr>
            <a:spLocks/>
          </p:cNvSpPr>
          <p:nvPr/>
        </p:nvSpPr>
        <p:spPr bwMode="auto">
          <a:xfrm>
            <a:off x="4735513" y="3108325"/>
            <a:ext cx="112712" cy="222250"/>
          </a:xfrm>
          <a:custGeom>
            <a:avLst/>
            <a:gdLst>
              <a:gd name="T0" fmla="*/ 48440 w 113060"/>
              <a:gd name="T1" fmla="*/ 112494 h 245035"/>
              <a:gd name="T2" fmla="*/ 1649 w 113060"/>
              <a:gd name="T3" fmla="*/ 65850 h 245035"/>
              <a:gd name="T4" fmla="*/ 101079 w 113060"/>
              <a:gd name="T5" fmla="*/ 35668 h 245035"/>
              <a:gd name="T6" fmla="*/ 101079 w 113060"/>
              <a:gd name="T7" fmla="*/ 0 h 2450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3060" h="245035">
                <a:moveTo>
                  <a:pt x="49496" y="245035"/>
                </a:moveTo>
                <a:cubicBezTo>
                  <a:pt x="21107" y="208180"/>
                  <a:pt x="-7281" y="171325"/>
                  <a:pt x="1684" y="143435"/>
                </a:cubicBezTo>
                <a:cubicBezTo>
                  <a:pt x="10649" y="115545"/>
                  <a:pt x="86351" y="101600"/>
                  <a:pt x="103284" y="77694"/>
                </a:cubicBezTo>
                <a:cubicBezTo>
                  <a:pt x="120217" y="53788"/>
                  <a:pt x="111750" y="26894"/>
                  <a:pt x="103284" y="0"/>
                </a:cubicBezTo>
              </a:path>
            </a:pathLst>
          </a:cu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3245" name="TextBox 12"/>
          <p:cNvSpPr txBox="1">
            <a:spLocks noChangeArrowheads="1"/>
          </p:cNvSpPr>
          <p:nvPr/>
        </p:nvSpPr>
        <p:spPr bwMode="auto">
          <a:xfrm>
            <a:off x="2405063" y="4271963"/>
            <a:ext cx="962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pPr algn="l" rtl="0">
              <a:spcBef>
                <a:spcPct val="0"/>
              </a:spcBef>
              <a:buFontTx/>
              <a:buNone/>
            </a:pPr>
            <a:r>
              <a:rPr lang="en-US" altLang="en-US" sz="1800" b="1">
                <a:solidFill>
                  <a:srgbClr val="000000"/>
                </a:solidFill>
              </a:rPr>
              <a:t>arrestin</a:t>
            </a:r>
            <a:endParaRPr lang="en-US" altLang="en-US" sz="2400" b="1">
              <a:solidFill>
                <a:srgbClr val="000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4"/>
          <p:cNvPicPr>
            <a:picLocks noChangeAspect="1" noChangeArrowheads="1"/>
          </p:cNvPicPr>
          <p:nvPr/>
        </p:nvPicPr>
        <p:blipFill>
          <a:blip r:embed="rId3">
            <a:extLst>
              <a:ext uri="{28A0092B-C50C-407E-A947-70E740481C1C}">
                <a14:useLocalDpi xmlns:a14="http://schemas.microsoft.com/office/drawing/2010/main" val="0"/>
              </a:ext>
            </a:extLst>
          </a:blip>
          <a:srcRect l="2086" t="2240" r="2547" b="826"/>
          <a:stretch>
            <a:fillRect/>
          </a:stretch>
        </p:blipFill>
        <p:spPr bwMode="auto">
          <a:xfrm>
            <a:off x="1193800" y="1171924"/>
            <a:ext cx="6711950" cy="532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3" name="Text Box 5"/>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GPCRs ligands and effectors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ext Box 7"/>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The 3D structure of GPCRs</a:t>
            </a:r>
          </a:p>
        </p:txBody>
      </p:sp>
      <p:pic>
        <p:nvPicPr>
          <p:cNvPr id="2" name="Picture 1"/>
          <p:cNvPicPr>
            <a:picLocks noChangeAspect="1"/>
          </p:cNvPicPr>
          <p:nvPr/>
        </p:nvPicPr>
        <p:blipFill>
          <a:blip r:embed="rId3"/>
          <a:stretch>
            <a:fillRect/>
          </a:stretch>
        </p:blipFill>
        <p:spPr>
          <a:xfrm>
            <a:off x="1282592" y="949284"/>
            <a:ext cx="6032608" cy="5659333"/>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9378" name="Group 6"/>
          <p:cNvGrpSpPr>
            <a:grpSpLocks/>
          </p:cNvGrpSpPr>
          <p:nvPr/>
        </p:nvGrpSpPr>
        <p:grpSpPr bwMode="auto">
          <a:xfrm>
            <a:off x="5499100" y="822325"/>
            <a:ext cx="3495675" cy="5764213"/>
            <a:chOff x="1868" y="293"/>
            <a:chExt cx="2202" cy="3631"/>
          </a:xfrm>
        </p:grpSpPr>
        <p:pic>
          <p:nvPicPr>
            <p:cNvPr id="229382" name="Picture 2" descr="C:\Documents and Settings\Amit\My Documents\Amit\Book\1_Revised_draft\CH7\Figures\Pymol files\7-29b.png"/>
            <p:cNvPicPr>
              <a:picLocks noChangeAspect="1" noChangeArrowheads="1"/>
            </p:cNvPicPr>
            <p:nvPr/>
          </p:nvPicPr>
          <p:blipFill>
            <a:blip r:embed="rId3">
              <a:extLst>
                <a:ext uri="{28A0092B-C50C-407E-A947-70E740481C1C}">
                  <a14:useLocalDpi xmlns:a14="http://schemas.microsoft.com/office/drawing/2010/main" val="0"/>
                </a:ext>
              </a:extLst>
            </a:blip>
            <a:srcRect l="27650" t="9987" r="23219" b="8990"/>
            <a:stretch>
              <a:fillRect/>
            </a:stretch>
          </p:blipFill>
          <p:spPr bwMode="auto">
            <a:xfrm>
              <a:off x="1868" y="293"/>
              <a:ext cx="2202" cy="3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83" name="Text Box 4"/>
            <p:cNvSpPr txBox="1">
              <a:spLocks noChangeArrowheads="1"/>
            </p:cNvSpPr>
            <p:nvPr/>
          </p:nvSpPr>
          <p:spPr bwMode="auto">
            <a:xfrm>
              <a:off x="2142" y="408"/>
              <a:ext cx="56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sz="2000" b="1">
                  <a:solidFill>
                    <a:srgbClr val="000000"/>
                  </a:solidFill>
                  <a:latin typeface="Times New Roman" panose="02020603050405020304" pitchFamily="18" charset="0"/>
                  <a:cs typeface="Times New Roman" panose="02020603050405020304" pitchFamily="18" charset="0"/>
                </a:rPr>
                <a:t>N'</a:t>
              </a:r>
            </a:p>
          </p:txBody>
        </p:sp>
        <p:sp>
          <p:nvSpPr>
            <p:cNvPr id="229384" name="Text Box 5"/>
            <p:cNvSpPr txBox="1">
              <a:spLocks noChangeArrowheads="1"/>
            </p:cNvSpPr>
            <p:nvPr/>
          </p:nvSpPr>
          <p:spPr bwMode="auto">
            <a:xfrm>
              <a:off x="2331" y="3661"/>
              <a:ext cx="56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sz="2000" b="1">
                  <a:solidFill>
                    <a:srgbClr val="000000"/>
                  </a:solidFill>
                  <a:latin typeface="Times New Roman" panose="02020603050405020304" pitchFamily="18" charset="0"/>
                  <a:cs typeface="Times New Roman" panose="02020603050405020304" pitchFamily="18" charset="0"/>
                </a:rPr>
                <a:t>C'</a:t>
              </a:r>
            </a:p>
          </p:txBody>
        </p:sp>
      </p:grpSp>
      <p:sp>
        <p:nvSpPr>
          <p:cNvPr id="229379" name="Text Box 7"/>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GPCRs structural similarities</a:t>
            </a:r>
          </a:p>
        </p:txBody>
      </p:sp>
      <p:sp>
        <p:nvSpPr>
          <p:cNvPr id="229380" name="Rectangle 1"/>
          <p:cNvSpPr>
            <a:spLocks noChangeArrowheads="1"/>
          </p:cNvSpPr>
          <p:nvPr/>
        </p:nvSpPr>
        <p:spPr bwMode="auto">
          <a:xfrm>
            <a:off x="6450013" y="6435725"/>
            <a:ext cx="15954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a:solidFill>
                  <a:srgbClr val="000000"/>
                </a:solidFill>
                <a:latin typeface="Times New Roman" panose="02020603050405020304" pitchFamily="18" charset="0"/>
                <a:cs typeface="Times New Roman (Hebrew)" panose="02020603050405020304" pitchFamily="18" charset="0"/>
              </a:rPr>
              <a:t>Rhodopsin </a:t>
            </a:r>
          </a:p>
        </p:txBody>
      </p:sp>
      <p:sp>
        <p:nvSpPr>
          <p:cNvPr id="229381" name="Text Box 3"/>
          <p:cNvSpPr txBox="1">
            <a:spLocks noChangeArrowheads="1"/>
          </p:cNvSpPr>
          <p:nvPr/>
        </p:nvSpPr>
        <p:spPr bwMode="auto">
          <a:xfrm>
            <a:off x="193675" y="1060450"/>
            <a:ext cx="5148263" cy="509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GPCRs have </a:t>
            </a:r>
            <a:r>
              <a:rPr lang="en-US" altLang="en-US" sz="2600" b="1">
                <a:solidFill>
                  <a:srgbClr val="FF0066"/>
                </a:solidFill>
                <a:cs typeface="Times New Roman (Hebrew)" panose="02020603050405020304" pitchFamily="18" charset="0"/>
                <a:sym typeface="Symbol" panose="05050102010706020507" pitchFamily="18" charset="2"/>
              </a:rPr>
              <a:t>very similar structures</a:t>
            </a:r>
            <a:r>
              <a:rPr lang="en-US" altLang="en-US" sz="2600" b="1">
                <a:solidFill>
                  <a:srgbClr val="339933"/>
                </a:solidFill>
                <a:cs typeface="Times New Roman (Hebrew)" panose="02020603050405020304" pitchFamily="18" charset="0"/>
                <a:sym typeface="Symbol" panose="05050102010706020507" pitchFamily="18" charset="2"/>
              </a:rPr>
              <a:t> despite </a:t>
            </a:r>
            <a:r>
              <a:rPr lang="en-US" altLang="en-US" sz="2600" b="1">
                <a:solidFill>
                  <a:srgbClr val="FF0066"/>
                </a:solidFill>
                <a:cs typeface="Times New Roman (Hebrew)" panose="02020603050405020304" pitchFamily="18" charset="0"/>
                <a:sym typeface="Symbol" panose="05050102010706020507" pitchFamily="18" charset="2"/>
              </a:rPr>
              <a:t>low sequence identity</a:t>
            </a:r>
          </a:p>
          <a:p>
            <a:pPr lvl="1" algn="l" rtl="0" eaLnBrk="1" hangingPunct="1">
              <a:spcBef>
                <a:spcPct val="50000"/>
              </a:spcBef>
              <a:buFont typeface="Arial" panose="020B0604020202020204" pitchFamily="34" charset="0"/>
              <a:buChar char="•"/>
            </a:pPr>
            <a:r>
              <a:rPr lang="en-US" altLang="en-US" sz="260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Rhodopsin and </a:t>
            </a:r>
            <a:r>
              <a:rPr lang="el-GR" altLang="en-US" sz="260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β</a:t>
            </a:r>
            <a:r>
              <a:rPr lang="en-US" altLang="en-US" sz="2600" baseline="-2500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2</a:t>
            </a:r>
            <a:r>
              <a:rPr lang="en-US" altLang="en-US" sz="260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-AR: 21% identity, TM rmsd = 1.6 Å</a:t>
            </a:r>
          </a:p>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The </a:t>
            </a:r>
            <a:r>
              <a:rPr lang="en-US" altLang="en-US" sz="2600" b="1">
                <a:solidFill>
                  <a:srgbClr val="FF0066"/>
                </a:solidFill>
                <a:cs typeface="Times New Roman (Hebrew)" panose="02020603050405020304" pitchFamily="18" charset="0"/>
                <a:sym typeface="Symbol" panose="05050102010706020507" pitchFamily="18" charset="2"/>
              </a:rPr>
              <a:t>TMD </a:t>
            </a:r>
            <a:r>
              <a:rPr lang="en-US" altLang="en-US" sz="2600" b="1">
                <a:solidFill>
                  <a:srgbClr val="339933"/>
                </a:solidFill>
                <a:cs typeface="Times New Roman (Hebrew)" panose="02020603050405020304" pitchFamily="18" charset="0"/>
                <a:sym typeface="Symbol" panose="05050102010706020507" pitchFamily="18" charset="2"/>
              </a:rPr>
              <a:t>is the most conserved, and contains </a:t>
            </a:r>
            <a:r>
              <a:rPr lang="en-US" altLang="en-US" sz="2600" b="1">
                <a:solidFill>
                  <a:srgbClr val="FF0066"/>
                </a:solidFill>
                <a:cs typeface="Times New Roman (Hebrew)" panose="02020603050405020304" pitchFamily="18" charset="0"/>
                <a:sym typeface="Symbol" panose="05050102010706020507" pitchFamily="18" charset="2"/>
              </a:rPr>
              <a:t>7 TM helices</a:t>
            </a:r>
          </a:p>
          <a:p>
            <a:pPr algn="l" rtl="0" eaLnBrk="1" hangingPunct="1">
              <a:spcBef>
                <a:spcPct val="50000"/>
              </a:spcBef>
            </a:pPr>
            <a:r>
              <a:rPr lang="en-US" altLang="en-US" sz="2600" b="1">
                <a:solidFill>
                  <a:srgbClr val="FF0066"/>
                </a:solidFill>
                <a:cs typeface="Times New Roman (Hebrew)" panose="02020603050405020304" pitchFamily="18" charset="0"/>
                <a:sym typeface="Symbol" panose="05050102010706020507" pitchFamily="18" charset="2"/>
              </a:rPr>
              <a:t>Rhodopsin</a:t>
            </a:r>
            <a:r>
              <a:rPr lang="en-US" altLang="en-US" sz="2600" b="1">
                <a:solidFill>
                  <a:srgbClr val="339933"/>
                </a:solidFill>
                <a:cs typeface="Times New Roman (Hebrew)" panose="02020603050405020304" pitchFamily="18" charset="0"/>
                <a:sym typeface="Symbol" panose="05050102010706020507" pitchFamily="18" charset="2"/>
              </a:rPr>
              <a:t>: the first solved structure, served as model for other GPCRs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descr="C:\Documents and Settings\Amit\My Documents\Amit\Book\1_Revised_draft\CH7\Figures\Pymol files\7-29e.png"/>
          <p:cNvPicPr>
            <a:picLocks noChangeAspect="1" noChangeArrowheads="1"/>
          </p:cNvPicPr>
          <p:nvPr/>
        </p:nvPicPr>
        <p:blipFill>
          <a:blip r:embed="rId3">
            <a:extLst>
              <a:ext uri="{28A0092B-C50C-407E-A947-70E740481C1C}">
                <a14:useLocalDpi xmlns:a14="http://schemas.microsoft.com/office/drawing/2010/main" val="0"/>
              </a:ext>
            </a:extLst>
          </a:blip>
          <a:srcRect l="42747" t="8311" r="18088" b="23877"/>
          <a:stretch>
            <a:fillRect/>
          </a:stretch>
        </p:blipFill>
        <p:spPr bwMode="auto">
          <a:xfrm>
            <a:off x="6634163" y="1757363"/>
            <a:ext cx="1992312"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427" name="Picture 3" descr="C:\Documents and Settings\Amit\My Documents\Amit\Book\1_Revised_draft\CH7\Figures\Pymol files\7-29d.png"/>
          <p:cNvPicPr>
            <a:picLocks noChangeAspect="1" noChangeArrowheads="1"/>
          </p:cNvPicPr>
          <p:nvPr/>
        </p:nvPicPr>
        <p:blipFill>
          <a:blip r:embed="rId4">
            <a:extLst>
              <a:ext uri="{28A0092B-C50C-407E-A947-70E740481C1C}">
                <a14:useLocalDpi xmlns:a14="http://schemas.microsoft.com/office/drawing/2010/main" val="0"/>
              </a:ext>
            </a:extLst>
          </a:blip>
          <a:srcRect l="33163" t="13121" r="21996" b="21996"/>
          <a:stretch>
            <a:fillRect/>
          </a:stretch>
        </p:blipFill>
        <p:spPr bwMode="auto">
          <a:xfrm>
            <a:off x="3503613" y="1925638"/>
            <a:ext cx="2116137"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8" name="Text Box 7"/>
          <p:cNvSpPr txBox="1">
            <a:spLocks noChangeArrowheads="1"/>
          </p:cNvSpPr>
          <p:nvPr/>
        </p:nvSpPr>
        <p:spPr bwMode="auto">
          <a:xfrm>
            <a:off x="280988" y="5586446"/>
            <a:ext cx="18462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sz="2000" b="1">
                <a:solidFill>
                  <a:srgbClr val="000000"/>
                </a:solidFill>
                <a:latin typeface="Times New Roman" panose="02020603050405020304" pitchFamily="18" charset="0"/>
                <a:cs typeface="Times New Roman" panose="02020603050405020304" pitchFamily="18" charset="0"/>
              </a:rPr>
              <a:t>β</a:t>
            </a:r>
            <a:r>
              <a:rPr lang="en-US" altLang="en-US" sz="2000" b="1" baseline="-25000">
                <a:solidFill>
                  <a:srgbClr val="000000"/>
                </a:solidFill>
                <a:latin typeface="Times New Roman" panose="02020603050405020304" pitchFamily="18" charset="0"/>
                <a:cs typeface="Times New Roman" panose="02020603050405020304" pitchFamily="18" charset="0"/>
              </a:rPr>
              <a:t>1</a:t>
            </a:r>
            <a:r>
              <a:rPr lang="en-US" altLang="en-US" sz="2000" b="1">
                <a:solidFill>
                  <a:srgbClr val="000000"/>
                </a:solidFill>
                <a:latin typeface="Times New Roman" panose="02020603050405020304" pitchFamily="18" charset="0"/>
                <a:cs typeface="Times New Roman" panose="02020603050405020304" pitchFamily="18" charset="0"/>
              </a:rPr>
              <a:t> adrenergic Receptor </a:t>
            </a:r>
          </a:p>
        </p:txBody>
      </p:sp>
      <p:sp>
        <p:nvSpPr>
          <p:cNvPr id="231429" name="Text Box 8"/>
          <p:cNvSpPr txBox="1">
            <a:spLocks noChangeArrowheads="1"/>
          </p:cNvSpPr>
          <p:nvPr/>
        </p:nvSpPr>
        <p:spPr bwMode="auto">
          <a:xfrm>
            <a:off x="3625850" y="5595971"/>
            <a:ext cx="18462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sz="2000" b="1">
                <a:solidFill>
                  <a:srgbClr val="000000"/>
                </a:solidFill>
                <a:latin typeface="Times New Roman" panose="02020603050405020304" pitchFamily="18" charset="0"/>
                <a:cs typeface="Times New Roman" panose="02020603050405020304" pitchFamily="18" charset="0"/>
              </a:rPr>
              <a:t>β</a:t>
            </a:r>
            <a:r>
              <a:rPr lang="en-US" altLang="en-US" sz="2000" b="1" baseline="-25000">
                <a:solidFill>
                  <a:srgbClr val="000000"/>
                </a:solidFill>
                <a:latin typeface="Times New Roman" panose="02020603050405020304" pitchFamily="18" charset="0"/>
                <a:cs typeface="Times New Roman" panose="02020603050405020304" pitchFamily="18" charset="0"/>
              </a:rPr>
              <a:t>2</a:t>
            </a:r>
            <a:r>
              <a:rPr lang="en-US" altLang="en-US" sz="2000" b="1">
                <a:solidFill>
                  <a:srgbClr val="000000"/>
                </a:solidFill>
                <a:latin typeface="Times New Roman" panose="02020603050405020304" pitchFamily="18" charset="0"/>
                <a:cs typeface="Times New Roman" panose="02020603050405020304" pitchFamily="18" charset="0"/>
              </a:rPr>
              <a:t> adrenergic Receptor </a:t>
            </a:r>
          </a:p>
        </p:txBody>
      </p:sp>
      <p:sp>
        <p:nvSpPr>
          <p:cNvPr id="231430" name="Text Box 9"/>
          <p:cNvSpPr txBox="1">
            <a:spLocks noChangeArrowheads="1"/>
          </p:cNvSpPr>
          <p:nvPr/>
        </p:nvSpPr>
        <p:spPr bwMode="auto">
          <a:xfrm>
            <a:off x="6831013" y="5576921"/>
            <a:ext cx="19462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sz="2000" b="1">
                <a:solidFill>
                  <a:srgbClr val="000000"/>
                </a:solidFill>
                <a:latin typeface="Times New Roman" panose="02020603050405020304" pitchFamily="18" charset="0"/>
                <a:cs typeface="Times New Roman" panose="02020603050405020304" pitchFamily="18" charset="0"/>
              </a:rPr>
              <a:t>A</a:t>
            </a:r>
            <a:r>
              <a:rPr lang="en-US" altLang="en-US" sz="2000" b="1" baseline="-25000">
                <a:solidFill>
                  <a:srgbClr val="000000"/>
                </a:solidFill>
                <a:latin typeface="Times New Roman" panose="02020603050405020304" pitchFamily="18" charset="0"/>
                <a:cs typeface="Times New Roman" panose="02020603050405020304" pitchFamily="18" charset="0"/>
              </a:rPr>
              <a:t>2A</a:t>
            </a:r>
            <a:r>
              <a:rPr lang="en-US" altLang="en-US" sz="2000" b="1">
                <a:solidFill>
                  <a:srgbClr val="000000"/>
                </a:solidFill>
                <a:latin typeface="Times New Roman" panose="02020603050405020304" pitchFamily="18" charset="0"/>
                <a:cs typeface="Times New Roman" panose="02020603050405020304" pitchFamily="18" charset="0"/>
              </a:rPr>
              <a:t> Adenosine Receptor </a:t>
            </a:r>
          </a:p>
        </p:txBody>
      </p:sp>
      <p:pic>
        <p:nvPicPr>
          <p:cNvPr id="231431" name="Picture 10" descr="C:\Documents and Settings\Amit\My Documents\Amit\Book\English\CH7 - Membrane proteins\Figures\Pymol files\7-27c.png"/>
          <p:cNvPicPr>
            <a:picLocks noChangeAspect="1" noChangeArrowheads="1"/>
          </p:cNvPicPr>
          <p:nvPr/>
        </p:nvPicPr>
        <p:blipFill>
          <a:blip r:embed="rId5">
            <a:extLst>
              <a:ext uri="{28A0092B-C50C-407E-A947-70E740481C1C}">
                <a14:useLocalDpi xmlns:a14="http://schemas.microsoft.com/office/drawing/2010/main" val="0"/>
              </a:ext>
            </a:extLst>
          </a:blip>
          <a:srcRect l="24428" t="891" r="6998" b="339"/>
          <a:stretch>
            <a:fillRect/>
          </a:stretch>
        </p:blipFill>
        <p:spPr bwMode="auto">
          <a:xfrm>
            <a:off x="446088" y="1933575"/>
            <a:ext cx="1979612"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32" name="Line 11"/>
          <p:cNvSpPr>
            <a:spLocks noChangeShapeType="1"/>
          </p:cNvSpPr>
          <p:nvPr/>
        </p:nvSpPr>
        <p:spPr bwMode="auto">
          <a:xfrm flipV="1">
            <a:off x="47625" y="2468563"/>
            <a:ext cx="9144000" cy="9525"/>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1433" name="Line 12"/>
          <p:cNvSpPr>
            <a:spLocks noChangeShapeType="1"/>
          </p:cNvSpPr>
          <p:nvPr/>
        </p:nvSpPr>
        <p:spPr bwMode="auto">
          <a:xfrm flipV="1">
            <a:off x="-7938" y="4319588"/>
            <a:ext cx="9144001" cy="9525"/>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1434" name="Text Box 13"/>
          <p:cNvSpPr txBox="1">
            <a:spLocks noChangeArrowheads="1"/>
          </p:cNvSpPr>
          <p:nvPr/>
        </p:nvSpPr>
        <p:spPr bwMode="auto">
          <a:xfrm>
            <a:off x="2093913" y="2871788"/>
            <a:ext cx="889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sz="2000" b="1" i="1">
                <a:solidFill>
                  <a:srgbClr val="000000"/>
                </a:solidFill>
                <a:latin typeface="Times New Roman" panose="02020603050405020304" pitchFamily="18" charset="0"/>
                <a:cs typeface="Times New Roman" panose="02020603050405020304" pitchFamily="18" charset="0"/>
              </a:rPr>
              <a:t>N'</a:t>
            </a:r>
          </a:p>
        </p:txBody>
      </p:sp>
      <p:sp>
        <p:nvSpPr>
          <p:cNvPr id="231435" name="Text Box 14"/>
          <p:cNvSpPr txBox="1">
            <a:spLocks noChangeArrowheads="1"/>
          </p:cNvSpPr>
          <p:nvPr/>
        </p:nvSpPr>
        <p:spPr bwMode="auto">
          <a:xfrm>
            <a:off x="1854200" y="3597275"/>
            <a:ext cx="889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sz="2000" b="1" i="1">
                <a:solidFill>
                  <a:srgbClr val="000000"/>
                </a:solidFill>
                <a:latin typeface="Times New Roman" panose="02020603050405020304" pitchFamily="18" charset="0"/>
                <a:cs typeface="Times New Roman" panose="02020603050405020304" pitchFamily="18" charset="0"/>
              </a:rPr>
              <a:t>C'</a:t>
            </a:r>
          </a:p>
        </p:txBody>
      </p:sp>
      <p:sp>
        <p:nvSpPr>
          <p:cNvPr id="231436" name="Text Box 15"/>
          <p:cNvSpPr txBox="1">
            <a:spLocks noChangeArrowheads="1"/>
          </p:cNvSpPr>
          <p:nvPr/>
        </p:nvSpPr>
        <p:spPr bwMode="auto">
          <a:xfrm>
            <a:off x="201613" y="1387475"/>
            <a:ext cx="18272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sz="2000" b="1">
                <a:solidFill>
                  <a:srgbClr val="000000"/>
                </a:solidFill>
                <a:latin typeface="Times New Roman" panose="02020603050405020304" pitchFamily="18" charset="0"/>
                <a:cs typeface="Times New Roman" panose="02020603050405020304" pitchFamily="18" charset="0"/>
              </a:rPr>
              <a:t>Exoplasm</a:t>
            </a:r>
          </a:p>
        </p:txBody>
      </p:sp>
      <p:sp>
        <p:nvSpPr>
          <p:cNvPr id="231437" name="Text Box 16"/>
          <p:cNvSpPr txBox="1">
            <a:spLocks noChangeArrowheads="1"/>
          </p:cNvSpPr>
          <p:nvPr/>
        </p:nvSpPr>
        <p:spPr bwMode="auto">
          <a:xfrm>
            <a:off x="171450" y="4956175"/>
            <a:ext cx="18272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sz="2000" b="1">
                <a:solidFill>
                  <a:srgbClr val="000000"/>
                </a:solidFill>
                <a:latin typeface="Times New Roman" panose="02020603050405020304" pitchFamily="18" charset="0"/>
                <a:cs typeface="Times New Roman" panose="02020603050405020304" pitchFamily="18" charset="0"/>
              </a:rPr>
              <a:t>Cytoplasm</a:t>
            </a:r>
          </a:p>
        </p:txBody>
      </p:sp>
      <p:sp>
        <p:nvSpPr>
          <p:cNvPr id="231438" name="Text Box 17"/>
          <p:cNvSpPr txBox="1">
            <a:spLocks noChangeArrowheads="1"/>
          </p:cNvSpPr>
          <p:nvPr/>
        </p:nvSpPr>
        <p:spPr bwMode="auto">
          <a:xfrm>
            <a:off x="5305425" y="2101850"/>
            <a:ext cx="889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sz="2000" b="1" i="1">
                <a:solidFill>
                  <a:srgbClr val="000000"/>
                </a:solidFill>
                <a:latin typeface="Times New Roman" panose="02020603050405020304" pitchFamily="18" charset="0"/>
                <a:cs typeface="Times New Roman" panose="02020603050405020304" pitchFamily="18" charset="0"/>
              </a:rPr>
              <a:t>N'</a:t>
            </a:r>
          </a:p>
        </p:txBody>
      </p:sp>
      <p:sp>
        <p:nvSpPr>
          <p:cNvPr id="231439" name="Text Box 18"/>
          <p:cNvSpPr txBox="1">
            <a:spLocks noChangeArrowheads="1"/>
          </p:cNvSpPr>
          <p:nvPr/>
        </p:nvSpPr>
        <p:spPr bwMode="auto">
          <a:xfrm>
            <a:off x="5008563" y="3875088"/>
            <a:ext cx="889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sz="2000" b="1" i="1">
                <a:solidFill>
                  <a:srgbClr val="000000"/>
                </a:solidFill>
                <a:latin typeface="Times New Roman" panose="02020603050405020304" pitchFamily="18" charset="0"/>
                <a:cs typeface="Times New Roman" panose="02020603050405020304" pitchFamily="18" charset="0"/>
              </a:rPr>
              <a:t>C'</a:t>
            </a:r>
          </a:p>
        </p:txBody>
      </p:sp>
      <p:sp>
        <p:nvSpPr>
          <p:cNvPr id="231440" name="Text Box 19"/>
          <p:cNvSpPr txBox="1">
            <a:spLocks noChangeArrowheads="1"/>
          </p:cNvSpPr>
          <p:nvPr/>
        </p:nvSpPr>
        <p:spPr bwMode="auto">
          <a:xfrm>
            <a:off x="8577263" y="2455863"/>
            <a:ext cx="4556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rtl="0" eaLnBrk="1" hangingPunct="1">
              <a:spcBef>
                <a:spcPct val="50000"/>
              </a:spcBef>
              <a:buFontTx/>
              <a:buNone/>
            </a:pPr>
            <a:r>
              <a:rPr lang="en-US" altLang="en-US" sz="2000" b="1" i="1">
                <a:solidFill>
                  <a:srgbClr val="000000"/>
                </a:solidFill>
                <a:latin typeface="Times New Roman" panose="02020603050405020304" pitchFamily="18" charset="0"/>
                <a:cs typeface="Times New Roman" panose="02020603050405020304" pitchFamily="18" charset="0"/>
              </a:rPr>
              <a:t>N'</a:t>
            </a:r>
          </a:p>
        </p:txBody>
      </p:sp>
      <p:sp>
        <p:nvSpPr>
          <p:cNvPr id="231441" name="Text Box 20"/>
          <p:cNvSpPr txBox="1">
            <a:spLocks noChangeArrowheads="1"/>
          </p:cNvSpPr>
          <p:nvPr/>
        </p:nvSpPr>
        <p:spPr bwMode="auto">
          <a:xfrm>
            <a:off x="8255000" y="3862388"/>
            <a:ext cx="889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sz="2000" b="1" i="1">
                <a:solidFill>
                  <a:srgbClr val="000000"/>
                </a:solidFill>
                <a:latin typeface="Times New Roman" panose="02020603050405020304" pitchFamily="18" charset="0"/>
                <a:cs typeface="Times New Roman" panose="02020603050405020304" pitchFamily="18" charset="0"/>
              </a:rPr>
              <a:t>C'</a:t>
            </a:r>
          </a:p>
        </p:txBody>
      </p:sp>
      <p:sp>
        <p:nvSpPr>
          <p:cNvPr id="231442" name="Text Box 7"/>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GPCRs structural similarities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1"/>
          <p:cNvPicPr>
            <a:picLocks noChangeAspect="1"/>
          </p:cNvPicPr>
          <p:nvPr/>
        </p:nvPicPr>
        <p:blipFill>
          <a:blip r:embed="rId3">
            <a:extLst>
              <a:ext uri="{28A0092B-C50C-407E-A947-70E740481C1C}">
                <a14:useLocalDpi xmlns:a14="http://schemas.microsoft.com/office/drawing/2010/main" val="0"/>
              </a:ext>
            </a:extLst>
          </a:blip>
          <a:srcRect l="31033" t="14836" r="20705" b="14742"/>
          <a:stretch>
            <a:fillRect/>
          </a:stretch>
        </p:blipFill>
        <p:spPr bwMode="auto">
          <a:xfrm>
            <a:off x="622300" y="1316157"/>
            <a:ext cx="2289175"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475" name="Picture 2"/>
          <p:cNvPicPr>
            <a:picLocks noChangeAspect="1"/>
          </p:cNvPicPr>
          <p:nvPr/>
        </p:nvPicPr>
        <p:blipFill>
          <a:blip r:embed="rId4">
            <a:extLst>
              <a:ext uri="{28A0092B-C50C-407E-A947-70E740481C1C}">
                <a14:useLocalDpi xmlns:a14="http://schemas.microsoft.com/office/drawing/2010/main" val="0"/>
              </a:ext>
            </a:extLst>
          </a:blip>
          <a:srcRect l="30846" t="14085" r="21455" b="16245"/>
          <a:stretch>
            <a:fillRect/>
          </a:stretch>
        </p:blipFill>
        <p:spPr bwMode="auto">
          <a:xfrm>
            <a:off x="3684588" y="1378069"/>
            <a:ext cx="2260600"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476" name="Picture 3"/>
          <p:cNvPicPr>
            <a:picLocks noChangeAspect="1"/>
          </p:cNvPicPr>
          <p:nvPr/>
        </p:nvPicPr>
        <p:blipFill>
          <a:blip r:embed="rId5">
            <a:extLst>
              <a:ext uri="{28A0092B-C50C-407E-A947-70E740481C1C}">
                <a14:useLocalDpi xmlns:a14="http://schemas.microsoft.com/office/drawing/2010/main" val="0"/>
              </a:ext>
            </a:extLst>
          </a:blip>
          <a:srcRect l="32349" t="9389" r="22206" b="13239"/>
          <a:stretch>
            <a:fillRect/>
          </a:stretch>
        </p:blipFill>
        <p:spPr bwMode="auto">
          <a:xfrm>
            <a:off x="6605588" y="1346319"/>
            <a:ext cx="2155825" cy="366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477" name="Picture 6" descr="http://consurf.tau.ac.il/Gallery/colorkey3.bmp"/>
          <p:cNvPicPr>
            <a:picLocks noChangeAspect="1" noChangeArrowheads="1"/>
          </p:cNvPicPr>
          <p:nvPr/>
        </p:nvPicPr>
        <p:blipFill>
          <a:blip r:embed="rId6">
            <a:extLst>
              <a:ext uri="{28A0092B-C50C-407E-A947-70E740481C1C}">
                <a14:useLocalDpi xmlns:a14="http://schemas.microsoft.com/office/drawing/2010/main" val="0"/>
              </a:ext>
            </a:extLst>
          </a:blip>
          <a:srcRect b="43730"/>
          <a:stretch>
            <a:fillRect/>
          </a:stretch>
        </p:blipFill>
        <p:spPr bwMode="auto">
          <a:xfrm>
            <a:off x="2911475" y="5905619"/>
            <a:ext cx="3338512"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8" name="Text Box 7"/>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GPCRs structural similarities</a:t>
            </a:r>
          </a:p>
        </p:txBody>
      </p:sp>
      <p:sp>
        <p:nvSpPr>
          <p:cNvPr id="7" name="Text Box 7"/>
          <p:cNvSpPr txBox="1">
            <a:spLocks noChangeArrowheads="1"/>
          </p:cNvSpPr>
          <p:nvPr/>
        </p:nvSpPr>
        <p:spPr bwMode="auto">
          <a:xfrm>
            <a:off x="546991" y="4904802"/>
            <a:ext cx="18462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sz="2000" b="1" dirty="0">
                <a:solidFill>
                  <a:srgbClr val="000000"/>
                </a:solidFill>
                <a:latin typeface="Times New Roman" panose="02020603050405020304" pitchFamily="18" charset="0"/>
                <a:cs typeface="Times New Roman" panose="02020603050405020304" pitchFamily="18" charset="0"/>
              </a:rPr>
              <a:t>β</a:t>
            </a:r>
            <a:r>
              <a:rPr lang="en-US" altLang="en-US" sz="2000" b="1" baseline="-25000" dirty="0">
                <a:solidFill>
                  <a:srgbClr val="000000"/>
                </a:solidFill>
                <a:latin typeface="Times New Roman" panose="02020603050405020304" pitchFamily="18" charset="0"/>
                <a:cs typeface="Times New Roman" panose="02020603050405020304" pitchFamily="18" charset="0"/>
              </a:rPr>
              <a:t>1</a:t>
            </a:r>
            <a:r>
              <a:rPr lang="en-US" altLang="en-US" sz="2000" b="1" dirty="0">
                <a:solidFill>
                  <a:srgbClr val="000000"/>
                </a:solidFill>
                <a:latin typeface="Times New Roman" panose="02020603050405020304" pitchFamily="18" charset="0"/>
                <a:cs typeface="Times New Roman" panose="02020603050405020304" pitchFamily="18" charset="0"/>
              </a:rPr>
              <a:t> adrenergic Receptor </a:t>
            </a:r>
          </a:p>
        </p:txBody>
      </p:sp>
      <p:sp>
        <p:nvSpPr>
          <p:cNvPr id="8" name="Text Box 8"/>
          <p:cNvSpPr txBox="1">
            <a:spLocks noChangeArrowheads="1"/>
          </p:cNvSpPr>
          <p:nvPr/>
        </p:nvSpPr>
        <p:spPr bwMode="auto">
          <a:xfrm>
            <a:off x="3625850" y="4914327"/>
            <a:ext cx="18462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sz="2000" b="1">
                <a:solidFill>
                  <a:srgbClr val="000000"/>
                </a:solidFill>
                <a:latin typeface="Times New Roman" panose="02020603050405020304" pitchFamily="18" charset="0"/>
                <a:cs typeface="Times New Roman" panose="02020603050405020304" pitchFamily="18" charset="0"/>
              </a:rPr>
              <a:t>β</a:t>
            </a:r>
            <a:r>
              <a:rPr lang="en-US" altLang="en-US" sz="2000" b="1" baseline="-25000">
                <a:solidFill>
                  <a:srgbClr val="000000"/>
                </a:solidFill>
                <a:latin typeface="Times New Roman" panose="02020603050405020304" pitchFamily="18" charset="0"/>
                <a:cs typeface="Times New Roman" panose="02020603050405020304" pitchFamily="18" charset="0"/>
              </a:rPr>
              <a:t>2</a:t>
            </a:r>
            <a:r>
              <a:rPr lang="en-US" altLang="en-US" sz="2000" b="1">
                <a:solidFill>
                  <a:srgbClr val="000000"/>
                </a:solidFill>
                <a:latin typeface="Times New Roman" panose="02020603050405020304" pitchFamily="18" charset="0"/>
                <a:cs typeface="Times New Roman" panose="02020603050405020304" pitchFamily="18" charset="0"/>
              </a:rPr>
              <a:t> adrenergic Receptor </a:t>
            </a:r>
          </a:p>
        </p:txBody>
      </p:sp>
      <p:sp>
        <p:nvSpPr>
          <p:cNvPr id="9" name="Text Box 9"/>
          <p:cNvSpPr txBox="1">
            <a:spLocks noChangeArrowheads="1"/>
          </p:cNvSpPr>
          <p:nvPr/>
        </p:nvSpPr>
        <p:spPr bwMode="auto">
          <a:xfrm>
            <a:off x="6448632" y="4895277"/>
            <a:ext cx="19462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sz="2000" b="1" dirty="0">
                <a:solidFill>
                  <a:srgbClr val="000000"/>
                </a:solidFill>
                <a:latin typeface="Times New Roman" panose="02020603050405020304" pitchFamily="18" charset="0"/>
                <a:cs typeface="Times New Roman" panose="02020603050405020304" pitchFamily="18" charset="0"/>
              </a:rPr>
              <a:t>A</a:t>
            </a:r>
            <a:r>
              <a:rPr lang="en-US" altLang="en-US" sz="2000" b="1" baseline="-25000" dirty="0">
                <a:solidFill>
                  <a:srgbClr val="000000"/>
                </a:solidFill>
                <a:latin typeface="Times New Roman" panose="02020603050405020304" pitchFamily="18" charset="0"/>
                <a:cs typeface="Times New Roman" panose="02020603050405020304" pitchFamily="18" charset="0"/>
              </a:rPr>
              <a:t>2A</a:t>
            </a:r>
            <a:r>
              <a:rPr lang="en-US" altLang="en-US" sz="2000" b="1" dirty="0">
                <a:solidFill>
                  <a:srgbClr val="000000"/>
                </a:solidFill>
                <a:latin typeface="Times New Roman" panose="02020603050405020304" pitchFamily="18" charset="0"/>
                <a:cs typeface="Times New Roman" panose="02020603050405020304" pitchFamily="18" charset="0"/>
              </a:rPr>
              <a:t> Adenosine Receptor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Text Box 2"/>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GPCRs classes</a:t>
            </a:r>
          </a:p>
        </p:txBody>
      </p:sp>
      <p:sp>
        <p:nvSpPr>
          <p:cNvPr id="235523" name="Text Box 3"/>
          <p:cNvSpPr txBox="1">
            <a:spLocks noChangeArrowheads="1"/>
          </p:cNvSpPr>
          <p:nvPr/>
        </p:nvSpPr>
        <p:spPr bwMode="auto">
          <a:xfrm>
            <a:off x="193675" y="1060450"/>
            <a:ext cx="8613775"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971550" indent="-5143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400" b="1">
                <a:solidFill>
                  <a:srgbClr val="FF0066"/>
                </a:solidFill>
                <a:cs typeface="Times New Roman (Hebrew)" panose="02020603050405020304" pitchFamily="18" charset="0"/>
                <a:sym typeface="Symbol" panose="05050102010706020507" pitchFamily="18" charset="2"/>
              </a:rPr>
              <a:t>Class A or 1 </a:t>
            </a:r>
            <a:r>
              <a:rPr lang="en-US" altLang="en-US" sz="2400" b="1">
                <a:solidFill>
                  <a:srgbClr val="339933"/>
                </a:solidFill>
                <a:cs typeface="Times New Roman (Hebrew)" panose="02020603050405020304" pitchFamily="18" charset="0"/>
                <a:sym typeface="Symbol" panose="05050102010706020507" pitchFamily="18" charset="2"/>
              </a:rPr>
              <a:t>(rhodopsin class): ~85% of GPCRs</a:t>
            </a:r>
          </a:p>
          <a:p>
            <a:pPr lvl="1" algn="l" rtl="0" eaLnBrk="1" hangingPunct="1">
              <a:spcBef>
                <a:spcPct val="50000"/>
              </a:spcBef>
              <a:buFont typeface="Wingdings" panose="05000000000000000000" pitchFamily="2" charset="2"/>
              <a:buChar char="Ø"/>
            </a:pPr>
            <a:r>
              <a:rPr lang="en-US" altLang="en-US" sz="240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Subclass I - receptors for small ligands</a:t>
            </a:r>
          </a:p>
          <a:p>
            <a:pPr lvl="1" algn="l" rtl="0" eaLnBrk="1" hangingPunct="1">
              <a:spcBef>
                <a:spcPct val="50000"/>
              </a:spcBef>
              <a:buFont typeface="Wingdings" panose="05000000000000000000" pitchFamily="2" charset="2"/>
              <a:buChar char="Ø"/>
            </a:pPr>
            <a:r>
              <a:rPr lang="en-US" altLang="en-US" sz="240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Subclass II - receptors for peptides</a:t>
            </a:r>
          </a:p>
          <a:p>
            <a:pPr lvl="1" algn="l" rtl="0" eaLnBrk="1" hangingPunct="1">
              <a:spcBef>
                <a:spcPct val="50000"/>
              </a:spcBef>
              <a:buFont typeface="Wingdings" panose="05000000000000000000" pitchFamily="2" charset="2"/>
              <a:buChar char="Ø"/>
            </a:pPr>
            <a:r>
              <a:rPr lang="en-US" altLang="en-US" sz="240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Subclass III - receptors for glycoprotein hormones</a:t>
            </a:r>
          </a:p>
          <a:p>
            <a:pPr algn="l" rtl="0" eaLnBrk="1" hangingPunct="1">
              <a:spcBef>
                <a:spcPct val="50000"/>
              </a:spcBef>
            </a:pPr>
            <a:r>
              <a:rPr lang="en-US" altLang="en-US" sz="2400" b="1">
                <a:solidFill>
                  <a:srgbClr val="FF0066"/>
                </a:solidFill>
                <a:cs typeface="Times New Roman (Hebrew)" panose="02020603050405020304" pitchFamily="18" charset="0"/>
                <a:sym typeface="Symbol" panose="05050102010706020507" pitchFamily="18" charset="2"/>
              </a:rPr>
              <a:t>Class B or 2 </a:t>
            </a:r>
            <a:r>
              <a:rPr lang="en-US" altLang="en-US" sz="2400" b="1">
                <a:solidFill>
                  <a:srgbClr val="339933"/>
                </a:solidFill>
                <a:cs typeface="Times New Roman (Hebrew)" panose="02020603050405020304" pitchFamily="18" charset="0"/>
                <a:sym typeface="Symbol" panose="05050102010706020507" pitchFamily="18" charset="2"/>
              </a:rPr>
              <a:t>(secretin class): receptors for large protein/peptide hormones:</a:t>
            </a:r>
          </a:p>
          <a:p>
            <a:pPr lvl="1" algn="l" rtl="0" eaLnBrk="1" hangingPunct="1">
              <a:spcBef>
                <a:spcPct val="50000"/>
              </a:spcBef>
              <a:buFont typeface="Wingdings" panose="05000000000000000000" pitchFamily="2" charset="2"/>
              <a:buChar char="Ø"/>
            </a:pPr>
            <a:r>
              <a:rPr lang="en-US" altLang="en-US" sz="240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Glucagon, secretin, corticotropin-releasing factor.. </a:t>
            </a:r>
          </a:p>
          <a:p>
            <a:pPr algn="l" rtl="0" eaLnBrk="1" hangingPunct="1">
              <a:spcBef>
                <a:spcPct val="50000"/>
              </a:spcBef>
            </a:pPr>
            <a:r>
              <a:rPr lang="en-US" altLang="en-US" sz="2400" b="1">
                <a:solidFill>
                  <a:srgbClr val="FF0066"/>
                </a:solidFill>
                <a:cs typeface="Times New Roman (Hebrew)" panose="02020603050405020304" pitchFamily="18" charset="0"/>
                <a:sym typeface="Symbol" panose="05050102010706020507" pitchFamily="18" charset="2"/>
              </a:rPr>
              <a:t>Class C or 3 </a:t>
            </a:r>
            <a:r>
              <a:rPr lang="en-US" altLang="en-US" sz="2400" b="1">
                <a:solidFill>
                  <a:srgbClr val="339933"/>
                </a:solidFill>
                <a:cs typeface="Times New Roman (Hebrew)" panose="02020603050405020304" pitchFamily="18" charset="0"/>
                <a:sym typeface="Symbol" panose="05050102010706020507" pitchFamily="18" charset="2"/>
              </a:rPr>
              <a:t>(glutamate class)</a:t>
            </a:r>
          </a:p>
          <a:p>
            <a:pPr lvl="1" algn="l" rtl="0" eaLnBrk="1" hangingPunct="1">
              <a:spcBef>
                <a:spcPct val="50000"/>
              </a:spcBef>
              <a:buFont typeface="Wingdings" panose="05000000000000000000" pitchFamily="2" charset="2"/>
              <a:buChar char="Ø"/>
            </a:pPr>
            <a:r>
              <a:rPr lang="en-US" altLang="en-US" sz="240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Metabotropic glutamate receptors (mGluRs), Ca</a:t>
            </a:r>
            <a:r>
              <a:rPr lang="en-US" altLang="en-US" sz="2400" baseline="3000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2+</a:t>
            </a:r>
            <a:r>
              <a:rPr lang="en-US" altLang="en-US" sz="240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-sensing receptors (CaSRs), GABA</a:t>
            </a:r>
            <a:r>
              <a:rPr lang="en-US" altLang="en-US" sz="2400" baseline="-2500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B</a:t>
            </a:r>
            <a:r>
              <a:rPr lang="en-US" altLang="en-US" sz="240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 receptors, sweet and amino acid taste receptors, odorant receptors in fish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Text Box 2"/>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GPCRs classes</a:t>
            </a:r>
          </a:p>
        </p:txBody>
      </p:sp>
      <p:sp>
        <p:nvSpPr>
          <p:cNvPr id="237571" name="Text Box 3"/>
          <p:cNvSpPr txBox="1">
            <a:spLocks noChangeArrowheads="1"/>
          </p:cNvSpPr>
          <p:nvPr/>
        </p:nvSpPr>
        <p:spPr bwMode="auto">
          <a:xfrm>
            <a:off x="193675" y="1060450"/>
            <a:ext cx="86137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800100" indent="-34290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400" b="1">
                <a:solidFill>
                  <a:srgbClr val="FF0066"/>
                </a:solidFill>
                <a:cs typeface="Times New Roman (Hebrew)" panose="02020603050405020304" pitchFamily="18" charset="0"/>
                <a:sym typeface="Symbol" panose="05050102010706020507" pitchFamily="18" charset="2"/>
              </a:rPr>
              <a:t>Class D or 4:</a:t>
            </a:r>
            <a:r>
              <a:rPr lang="en-US" altLang="en-US" sz="2400" b="1">
                <a:solidFill>
                  <a:srgbClr val="339933"/>
                </a:solidFill>
                <a:cs typeface="Times New Roman (Hebrew)" panose="02020603050405020304" pitchFamily="18" charset="0"/>
                <a:sym typeface="Symbol" panose="05050102010706020507" pitchFamily="18" charset="2"/>
              </a:rPr>
              <a:t> fungal mating pheromone receptors</a:t>
            </a:r>
          </a:p>
          <a:p>
            <a:pPr algn="l" rtl="0" eaLnBrk="1" hangingPunct="1">
              <a:spcBef>
                <a:spcPct val="50000"/>
              </a:spcBef>
            </a:pPr>
            <a:r>
              <a:rPr lang="en-US" altLang="en-US" sz="2400" b="1">
                <a:solidFill>
                  <a:srgbClr val="FF0066"/>
                </a:solidFill>
                <a:cs typeface="Times New Roman (Hebrew)" panose="02020603050405020304" pitchFamily="18" charset="0"/>
                <a:sym typeface="Symbol" panose="05050102010706020507" pitchFamily="18" charset="2"/>
              </a:rPr>
              <a:t>Class E or 5:</a:t>
            </a:r>
            <a:r>
              <a:rPr lang="en-US" altLang="en-US" sz="2400" b="1">
                <a:solidFill>
                  <a:srgbClr val="339933"/>
                </a:solidFill>
                <a:cs typeface="Times New Roman (Hebrew)" panose="02020603050405020304" pitchFamily="18" charset="0"/>
                <a:sym typeface="Symbol" panose="05050102010706020507" pitchFamily="18" charset="2"/>
              </a:rPr>
              <a:t> cAMP receptors in slime mold</a:t>
            </a:r>
          </a:p>
          <a:p>
            <a:pPr lvl="1" algn="l" rtl="0" eaLnBrk="1" hangingPunct="1">
              <a:spcBef>
                <a:spcPct val="50000"/>
              </a:spcBef>
              <a:buFont typeface="Wingdings" panose="05000000000000000000" pitchFamily="2" charset="2"/>
              <a:buChar char="Ø"/>
            </a:pPr>
            <a:r>
              <a:rPr lang="en-US" altLang="en-US" sz="240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Involved in developmental control of the organism</a:t>
            </a:r>
          </a:p>
          <a:p>
            <a:pPr algn="l" rtl="0" eaLnBrk="1" hangingPunct="1">
              <a:spcBef>
                <a:spcPct val="50000"/>
              </a:spcBef>
            </a:pPr>
            <a:r>
              <a:rPr lang="en-US" altLang="en-US" sz="2400" b="1">
                <a:solidFill>
                  <a:srgbClr val="FF0066"/>
                </a:solidFill>
                <a:cs typeface="Times New Roman (Hebrew)" panose="02020603050405020304" pitchFamily="18" charset="0"/>
                <a:sym typeface="Symbol" panose="05050102010706020507" pitchFamily="18" charset="2"/>
              </a:rPr>
              <a:t>Class F or 6 (Frizzled/Smoothened class)</a:t>
            </a:r>
            <a:r>
              <a:rPr lang="en-US" altLang="en-US" sz="2400" b="1">
                <a:solidFill>
                  <a:srgbClr val="339933"/>
                </a:solidFill>
                <a:cs typeface="Times New Roman (Hebrew)" panose="02020603050405020304" pitchFamily="18" charset="0"/>
                <a:sym typeface="Symbol" panose="05050102010706020507" pitchFamily="18" charset="2"/>
              </a:rPr>
              <a:t>: </a:t>
            </a:r>
          </a:p>
          <a:p>
            <a:pPr lvl="1" algn="l" rtl="0" eaLnBrk="1" hangingPunct="1">
              <a:spcBef>
                <a:spcPct val="50000"/>
              </a:spcBef>
              <a:buFont typeface="Wingdings" panose="05000000000000000000" pitchFamily="2" charset="2"/>
              <a:buChar char="Ø"/>
            </a:pPr>
            <a:r>
              <a:rPr lang="en-US" altLang="en-US" sz="240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Involved in many cellular and physiological processes (e.g. embryonic development)</a:t>
            </a:r>
          </a:p>
          <a:p>
            <a:pPr lvl="1" algn="l" rtl="0" eaLnBrk="1" hangingPunct="1">
              <a:spcBef>
                <a:spcPct val="50000"/>
              </a:spcBef>
              <a:buFont typeface="Wingdings" panose="05000000000000000000" pitchFamily="2" charset="2"/>
              <a:buChar char="Ø"/>
            </a:pPr>
            <a:r>
              <a:rPr lang="en-US" altLang="en-US" sz="240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Activate key signaling pathways, such as the </a:t>
            </a:r>
            <a:r>
              <a:rPr lang="en-US" altLang="en-US" sz="2400" b="1" i="1">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Wnt</a:t>
            </a:r>
            <a:r>
              <a:rPr lang="en-US" altLang="en-US" sz="240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 pathway.</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000" t="7806" r="2546"/>
          <a:stretch/>
        </p:blipFill>
        <p:spPr>
          <a:xfrm>
            <a:off x="315882" y="2626820"/>
            <a:ext cx="8728364" cy="3931929"/>
          </a:xfrm>
          <a:prstGeom prst="rect">
            <a:avLst/>
          </a:prstGeom>
        </p:spPr>
      </p:pic>
      <p:sp>
        <p:nvSpPr>
          <p:cNvPr id="249858" name="Text Box 7"/>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Many GPCRs form dimers or oligomers </a:t>
            </a:r>
          </a:p>
        </p:txBody>
      </p:sp>
      <p:sp>
        <p:nvSpPr>
          <p:cNvPr id="249861" name="Text Box 3"/>
          <p:cNvSpPr txBox="1">
            <a:spLocks noChangeArrowheads="1"/>
          </p:cNvSpPr>
          <p:nvPr/>
        </p:nvSpPr>
        <p:spPr bwMode="auto">
          <a:xfrm>
            <a:off x="193675" y="1060450"/>
            <a:ext cx="895032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Class A – mostly </a:t>
            </a:r>
            <a:r>
              <a:rPr lang="en-US" altLang="en-US" sz="2600" b="1">
                <a:solidFill>
                  <a:srgbClr val="FF0066"/>
                </a:solidFill>
                <a:cs typeface="Times New Roman (Hebrew)" panose="02020603050405020304" pitchFamily="18" charset="0"/>
                <a:sym typeface="Symbol" panose="05050102010706020507" pitchFamily="18" charset="2"/>
              </a:rPr>
              <a:t>regulation</a:t>
            </a:r>
            <a:r>
              <a:rPr lang="en-US" altLang="en-US" sz="2600" b="1">
                <a:solidFill>
                  <a:srgbClr val="339933"/>
                </a:solidFill>
                <a:cs typeface="Times New Roman (Hebrew)" panose="02020603050405020304" pitchFamily="18" charset="0"/>
                <a:sym typeface="Symbol" panose="05050102010706020507" pitchFamily="18" charset="2"/>
              </a:rPr>
              <a:t> (cooperativity, crosstalk)</a:t>
            </a:r>
          </a:p>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Class C – each chain may have </a:t>
            </a:r>
            <a:r>
              <a:rPr lang="en-US" altLang="en-US" sz="2600" b="1">
                <a:solidFill>
                  <a:srgbClr val="FF0066"/>
                </a:solidFill>
                <a:cs typeface="Times New Roman (Hebrew)" panose="02020603050405020304" pitchFamily="18" charset="0"/>
                <a:sym typeface="Symbol" panose="05050102010706020507" pitchFamily="18" charset="2"/>
              </a:rPr>
              <a:t>different roles</a:t>
            </a:r>
          </a:p>
        </p:txBody>
      </p:sp>
      <p:sp>
        <p:nvSpPr>
          <p:cNvPr id="249862" name="Rectangle 3"/>
          <p:cNvSpPr>
            <a:spLocks noChangeArrowheads="1"/>
          </p:cNvSpPr>
          <p:nvPr/>
        </p:nvSpPr>
        <p:spPr bwMode="auto">
          <a:xfrm>
            <a:off x="82662" y="2176550"/>
            <a:ext cx="27783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dirty="0">
                <a:solidFill>
                  <a:srgbClr val="000000"/>
                </a:solidFill>
                <a:latin typeface="Times New Roman" panose="02020603050405020304" pitchFamily="18" charset="0"/>
                <a:cs typeface="Times New Roman (Hebrew)" panose="02020603050405020304" pitchFamily="18" charset="0"/>
              </a:rPr>
              <a:t>μ-opioid </a:t>
            </a:r>
            <a:r>
              <a:rPr lang="en-US" altLang="en-US" sz="2800" dirty="0" smtClean="0">
                <a:solidFill>
                  <a:srgbClr val="000000"/>
                </a:solidFill>
                <a:latin typeface="Times New Roman" panose="02020603050405020304" pitchFamily="18" charset="0"/>
                <a:cs typeface="Times New Roman (Hebrew)" panose="02020603050405020304" pitchFamily="18" charset="0"/>
              </a:rPr>
              <a:t>receptor:</a:t>
            </a:r>
            <a:endParaRPr lang="en-US" altLang="en-US" sz="2800" dirty="0">
              <a:solidFill>
                <a:srgbClr val="000000"/>
              </a:solidFill>
              <a:latin typeface="Times New Roman" panose="02020603050405020304" pitchFamily="18" charset="0"/>
              <a:cs typeface="Times New Roman (Hebrew)" panose="02020603050405020304"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212725" y="1527175"/>
            <a:ext cx="86455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6000" dirty="0">
                <a:latin typeface="Arial" panose="020B0604020202020204" pitchFamily="34" charset="0"/>
                <a:cs typeface="Arial" panose="020B0604020202020204" pitchFamily="34" charset="0"/>
              </a:rPr>
              <a:t>Chapter 7:</a:t>
            </a:r>
          </a:p>
          <a:p>
            <a:pPr algn="ctr" rtl="0" eaLnBrk="1" hangingPunct="1">
              <a:spcBef>
                <a:spcPct val="50000"/>
              </a:spcBef>
              <a:buFontTx/>
              <a:buNone/>
            </a:pPr>
            <a:r>
              <a:rPr lang="en-US" altLang="en-US" sz="6600" dirty="0">
                <a:latin typeface="Arial" panose="020B0604020202020204" pitchFamily="34" charset="0"/>
                <a:cs typeface="Arial" panose="020B0604020202020204" pitchFamily="34" charset="0"/>
              </a:rPr>
              <a:t>Membrane </a:t>
            </a:r>
            <a:r>
              <a:rPr lang="en-US" altLang="en-US" sz="6600" dirty="0" smtClean="0">
                <a:latin typeface="Arial" panose="020B0604020202020204" pitchFamily="34" charset="0"/>
                <a:cs typeface="Arial" panose="020B0604020202020204" pitchFamily="34" charset="0"/>
              </a:rPr>
              <a:t>Proteins</a:t>
            </a:r>
          </a:p>
          <a:p>
            <a:pPr algn="ctr" rtl="0" eaLnBrk="1" hangingPunct="1">
              <a:spcBef>
                <a:spcPct val="50000"/>
              </a:spcBef>
              <a:buFontTx/>
              <a:buNone/>
            </a:pPr>
            <a:r>
              <a:rPr lang="en-US" altLang="en-US" sz="4800" dirty="0" smtClean="0">
                <a:latin typeface="Arial" panose="020B0604020202020204" pitchFamily="34" charset="0"/>
                <a:cs typeface="Arial" panose="020B0604020202020204" pitchFamily="34" charset="0"/>
              </a:rPr>
              <a:t>(cont.)</a:t>
            </a:r>
            <a:endParaRPr lang="en-US" altLang="en-US" sz="48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Text Box 7"/>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Shared features of GPCRs</a:t>
            </a:r>
          </a:p>
        </p:txBody>
      </p:sp>
      <p:sp>
        <p:nvSpPr>
          <p:cNvPr id="4" name="Text Box 3"/>
          <p:cNvSpPr txBox="1">
            <a:spLocks noChangeArrowheads="1"/>
          </p:cNvSpPr>
          <p:nvPr/>
        </p:nvSpPr>
        <p:spPr bwMode="auto">
          <a:xfrm>
            <a:off x="193675" y="1060450"/>
            <a:ext cx="8950325" cy="549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mn-ea"/>
                <a:cs typeface="Arial" panose="020B0604020202020204" pitchFamily="34" charset="0"/>
                <a:sym typeface="Symbol" panose="05050102010706020507" pitchFamily="18" charset="2"/>
              </a:rPr>
              <a:t>Most of what we know about GPCR structure and activation - from studies &amp; structures of </a:t>
            </a:r>
            <a:r>
              <a:rPr lang="en-US" altLang="en-US" sz="2600" b="1" dirty="0" smtClean="0">
                <a:solidFill>
                  <a:srgbClr val="FF0066"/>
                </a:solidFill>
                <a:latin typeface="Arial" panose="020B0604020202020204" pitchFamily="34" charset="0"/>
                <a:ea typeface="+mn-ea"/>
                <a:cs typeface="Arial" panose="020B0604020202020204" pitchFamily="34" charset="0"/>
                <a:sym typeface="Symbol" panose="05050102010706020507" pitchFamily="18" charset="2"/>
              </a:rPr>
              <a:t>class A GPCRs</a:t>
            </a:r>
          </a:p>
          <a:p>
            <a:pPr algn="l" rtl="0" eaLnBrk="1" hangingPunct="1">
              <a:spcBef>
                <a:spcPct val="50000"/>
              </a:spcBef>
              <a:defRPr/>
            </a:pPr>
            <a:endParaRPr lang="en-US" altLang="en-US" sz="2600" b="1" u="sng" dirty="0" smtClean="0">
              <a:solidFill>
                <a:srgbClr val="FF0066"/>
              </a:solidFill>
              <a:latin typeface="Arial" panose="020B0604020202020204" pitchFamily="34" charset="0"/>
              <a:ea typeface="+mn-ea"/>
              <a:cs typeface="Arial" panose="020B0604020202020204" pitchFamily="34" charset="0"/>
              <a:sym typeface="Symbol" panose="05050102010706020507" pitchFamily="18" charset="2"/>
            </a:endParaRPr>
          </a:p>
          <a:p>
            <a:pPr algn="l" rtl="0" eaLnBrk="1" hangingPunct="1">
              <a:spcBef>
                <a:spcPct val="50000"/>
              </a:spcBef>
              <a:defRPr/>
            </a:pPr>
            <a:r>
              <a:rPr lang="en-US" altLang="en-US" sz="2600" b="1" u="sng" dirty="0" smtClean="0">
                <a:solidFill>
                  <a:srgbClr val="FF0066"/>
                </a:solidFill>
                <a:latin typeface="Arial" panose="020B0604020202020204" pitchFamily="34" charset="0"/>
                <a:ea typeface="+mn-ea"/>
                <a:cs typeface="Arial" panose="020B0604020202020204" pitchFamily="34" charset="0"/>
                <a:sym typeface="Symbol" panose="05050102010706020507" pitchFamily="18" charset="2"/>
              </a:rPr>
              <a:t>Specific features</a:t>
            </a:r>
            <a:r>
              <a:rPr lang="en-US" altLang="en-US" sz="2600" b="1" dirty="0" smtClean="0">
                <a:solidFill>
                  <a:srgbClr val="FF0066"/>
                </a:solidFill>
                <a:latin typeface="Arial" panose="020B0604020202020204" pitchFamily="34" charset="0"/>
                <a:ea typeface="+mn-ea"/>
                <a:cs typeface="Arial" panose="020B0604020202020204" pitchFamily="34" charset="0"/>
                <a:sym typeface="Symbol" panose="05050102010706020507" pitchFamily="18" charset="2"/>
              </a:rPr>
              <a:t>:</a:t>
            </a:r>
          </a:p>
          <a:p>
            <a:pPr lvl="1" algn="l" rtl="0" eaLnBrk="1" hangingPunct="1">
              <a:spcBef>
                <a:spcPct val="50000"/>
              </a:spcBef>
              <a:buFont typeface="Wingdings" panose="05000000000000000000" pitchFamily="2" charset="2"/>
              <a:buChar char="Ø"/>
              <a:defRPr/>
            </a:pPr>
            <a:r>
              <a:rPr lang="en-US" altLang="en-US" sz="2600" u="sng" dirty="0" smtClean="0">
                <a:latin typeface="+mj-lt"/>
                <a:cs typeface="Arial" panose="020B0604020202020204" pitchFamily="34" charset="0"/>
                <a:sym typeface="Symbol" panose="05050102010706020507" pitchFamily="18" charset="2"/>
              </a:rPr>
              <a:t>ECD</a:t>
            </a:r>
            <a:r>
              <a:rPr lang="en-US" altLang="en-US" sz="2600" dirty="0" smtClean="0">
                <a:latin typeface="+mj-lt"/>
                <a:cs typeface="Arial" panose="020B0604020202020204" pitchFamily="34" charset="0"/>
                <a:sym typeface="Symbol" panose="05050102010706020507" pitchFamily="18" charset="2"/>
              </a:rPr>
              <a:t>: adapted for ligand type &amp; activity</a:t>
            </a:r>
          </a:p>
          <a:p>
            <a:pPr lvl="1" algn="l" rtl="0" eaLnBrk="1" hangingPunct="1">
              <a:spcBef>
                <a:spcPct val="50000"/>
              </a:spcBef>
              <a:buFont typeface="Wingdings" panose="05000000000000000000" pitchFamily="2" charset="2"/>
              <a:buChar char="Ø"/>
              <a:defRPr/>
            </a:pPr>
            <a:r>
              <a:rPr lang="en-US" altLang="en-US" sz="2600" u="sng" dirty="0" smtClean="0">
                <a:latin typeface="+mj-lt"/>
                <a:cs typeface="Arial" panose="020B0604020202020204" pitchFamily="34" charset="0"/>
                <a:sym typeface="Symbol" panose="05050102010706020507" pitchFamily="18" charset="2"/>
              </a:rPr>
              <a:t>TMD</a:t>
            </a:r>
            <a:r>
              <a:rPr lang="en-US" altLang="en-US" sz="2600" dirty="0" smtClean="0">
                <a:latin typeface="+mj-lt"/>
                <a:cs typeface="Arial" panose="020B0604020202020204" pitchFamily="34" charset="0"/>
                <a:sym typeface="Symbol" panose="05050102010706020507" pitchFamily="18" charset="2"/>
              </a:rPr>
              <a:t>: - </a:t>
            </a:r>
            <a:r>
              <a:rPr lang="en-US" altLang="en-US" sz="2600" i="1" dirty="0" err="1" smtClean="0">
                <a:latin typeface="+mj-lt"/>
                <a:cs typeface="Arial" panose="020B0604020202020204" pitchFamily="34" charset="0"/>
                <a:sym typeface="Symbol" panose="05050102010706020507" pitchFamily="18" charset="2"/>
              </a:rPr>
              <a:t>NPxxY</a:t>
            </a:r>
            <a:r>
              <a:rPr lang="en-US" altLang="en-US" sz="2600" dirty="0" smtClean="0">
                <a:latin typeface="+mj-lt"/>
                <a:cs typeface="Arial" panose="020B0604020202020204" pitchFamily="34" charset="0"/>
                <a:sym typeface="Symbol" panose="05050102010706020507" pitchFamily="18" charset="2"/>
              </a:rPr>
              <a:t> </a:t>
            </a:r>
            <a:r>
              <a:rPr lang="en-US" altLang="en-US" sz="2600" dirty="0">
                <a:latin typeface="+mj-lt"/>
                <a:cs typeface="Arial" panose="020B0604020202020204" pitchFamily="34" charset="0"/>
                <a:sym typeface="Symbol" panose="05050102010706020507" pitchFamily="18" charset="2"/>
              </a:rPr>
              <a:t>and </a:t>
            </a:r>
            <a:r>
              <a:rPr lang="en-US" altLang="en-US" sz="2600" i="1" dirty="0" err="1">
                <a:latin typeface="+mj-lt"/>
                <a:cs typeface="Arial" panose="020B0604020202020204" pitchFamily="34" charset="0"/>
                <a:sym typeface="Symbol" panose="05050102010706020507" pitchFamily="18" charset="2"/>
              </a:rPr>
              <a:t>CWxP</a:t>
            </a:r>
            <a:r>
              <a:rPr lang="en-US" altLang="en-US" sz="2600" dirty="0">
                <a:latin typeface="+mj-lt"/>
                <a:cs typeface="Arial" panose="020B0604020202020204" pitchFamily="34" charset="0"/>
                <a:sym typeface="Symbol" panose="05050102010706020507" pitchFamily="18" charset="2"/>
              </a:rPr>
              <a:t> </a:t>
            </a:r>
            <a:r>
              <a:rPr lang="en-US" altLang="en-US" sz="2600" dirty="0" smtClean="0">
                <a:latin typeface="+mj-lt"/>
                <a:cs typeface="Arial" panose="020B0604020202020204" pitchFamily="34" charset="0"/>
                <a:sym typeface="Symbol" panose="05050102010706020507" pitchFamily="18" charset="2"/>
              </a:rPr>
              <a:t>motifs – activation</a:t>
            </a:r>
          </a:p>
          <a:p>
            <a:pPr marL="457200" lvl="1" indent="0" algn="l" rtl="0" eaLnBrk="1" hangingPunct="1">
              <a:spcBef>
                <a:spcPct val="50000"/>
              </a:spcBef>
              <a:buFontTx/>
              <a:buNone/>
              <a:defRPr/>
            </a:pPr>
            <a:r>
              <a:rPr lang="en-US" altLang="en-US" sz="2600" dirty="0">
                <a:latin typeface="+mj-lt"/>
                <a:cs typeface="Arial" panose="020B0604020202020204" pitchFamily="34" charset="0"/>
                <a:sym typeface="Symbol" panose="05050102010706020507" pitchFamily="18" charset="2"/>
              </a:rPr>
              <a:t> </a:t>
            </a:r>
            <a:r>
              <a:rPr lang="en-US" altLang="en-US" sz="2600" dirty="0" smtClean="0">
                <a:latin typeface="+mj-lt"/>
                <a:cs typeface="Arial" panose="020B0604020202020204" pitchFamily="34" charset="0"/>
                <a:sym typeface="Symbol" panose="05050102010706020507" pitchFamily="18" charset="2"/>
              </a:rPr>
              <a:t>             - Cholesterol-binding site – allostery,  	   </a:t>
            </a:r>
          </a:p>
          <a:p>
            <a:pPr marL="457200" lvl="1" indent="0" algn="l" rtl="0" eaLnBrk="1" hangingPunct="1">
              <a:spcBef>
                <a:spcPct val="50000"/>
              </a:spcBef>
              <a:buFontTx/>
              <a:buNone/>
              <a:defRPr/>
            </a:pPr>
            <a:r>
              <a:rPr lang="en-US" altLang="en-US" sz="2600" dirty="0">
                <a:latin typeface="+mj-lt"/>
                <a:cs typeface="Arial" panose="020B0604020202020204" pitchFamily="34" charset="0"/>
                <a:sym typeface="Symbol" panose="05050102010706020507" pitchFamily="18" charset="2"/>
              </a:rPr>
              <a:t> </a:t>
            </a:r>
            <a:r>
              <a:rPr lang="en-US" altLang="en-US" sz="2600" dirty="0" smtClean="0">
                <a:latin typeface="+mj-lt"/>
                <a:cs typeface="Arial" panose="020B0604020202020204" pitchFamily="34" charset="0"/>
                <a:sym typeface="Symbol" panose="05050102010706020507" pitchFamily="18" charset="2"/>
              </a:rPr>
              <a:t>                dimerization</a:t>
            </a:r>
          </a:p>
          <a:p>
            <a:pPr lvl="1" algn="l" rtl="0" eaLnBrk="1" hangingPunct="1">
              <a:spcBef>
                <a:spcPct val="50000"/>
              </a:spcBef>
              <a:buFont typeface="Wingdings" panose="05000000000000000000" pitchFamily="2" charset="2"/>
              <a:buChar char="Ø"/>
              <a:defRPr/>
            </a:pPr>
            <a:r>
              <a:rPr lang="en-US" altLang="en-US" sz="2600" u="sng" dirty="0" smtClean="0">
                <a:latin typeface="+mj-lt"/>
                <a:cs typeface="Arial" panose="020B0604020202020204" pitchFamily="34" charset="0"/>
                <a:sym typeface="Symbol" panose="05050102010706020507" pitchFamily="18" charset="2"/>
              </a:rPr>
              <a:t>ICD</a:t>
            </a:r>
            <a:r>
              <a:rPr lang="en-US" altLang="en-US" sz="2600" dirty="0" smtClean="0">
                <a:latin typeface="+mj-lt"/>
                <a:cs typeface="Arial" panose="020B0604020202020204" pitchFamily="34" charset="0"/>
                <a:sym typeface="Symbol" panose="05050102010706020507" pitchFamily="18" charset="2"/>
              </a:rPr>
              <a:t>: </a:t>
            </a:r>
            <a:r>
              <a:rPr lang="en-US" altLang="en-US" sz="2600" i="1" dirty="0" smtClean="0">
                <a:latin typeface="+mj-lt"/>
                <a:cs typeface="Arial" panose="020B0604020202020204" pitchFamily="34" charset="0"/>
                <a:sym typeface="Symbol" panose="05050102010706020507" pitchFamily="18" charset="2"/>
              </a:rPr>
              <a:t>D/ERY</a:t>
            </a:r>
            <a:r>
              <a:rPr lang="en-US" altLang="en-US" sz="2600" dirty="0" smtClean="0">
                <a:latin typeface="+mj-lt"/>
                <a:cs typeface="Arial" panose="020B0604020202020204" pitchFamily="34" charset="0"/>
                <a:sym typeface="Symbol" panose="05050102010706020507" pitchFamily="18" charset="2"/>
              </a:rPr>
              <a:t> motif – stabilization of inactive state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Text Box 2050"/>
          <p:cNvSpPr txBox="1">
            <a:spLocks noChangeArrowheads="1"/>
          </p:cNvSpPr>
          <p:nvPr/>
        </p:nvSpPr>
        <p:spPr bwMode="auto">
          <a:xfrm>
            <a:off x="246063" y="2244725"/>
            <a:ext cx="86455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sz="4800" b="1">
                <a:solidFill>
                  <a:srgbClr val="666699"/>
                </a:solidFill>
                <a:cs typeface="Times New Roman (Hebrew)" panose="02020603050405020304" pitchFamily="18" charset="0"/>
              </a:rPr>
              <a:t>The extracellular domain (ECD)</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Text Box 7"/>
          <p:cNvSpPr txBox="1">
            <a:spLocks noChangeArrowheads="1"/>
          </p:cNvSpPr>
          <p:nvPr/>
        </p:nvSpPr>
        <p:spPr bwMode="auto">
          <a:xfrm>
            <a:off x="0" y="242888"/>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GPCRs differ mainly in their ECD</a:t>
            </a:r>
          </a:p>
        </p:txBody>
      </p:sp>
      <p:grpSp>
        <p:nvGrpSpPr>
          <p:cNvPr id="4" name="Group 3"/>
          <p:cNvGrpSpPr/>
          <p:nvPr/>
        </p:nvGrpSpPr>
        <p:grpSpPr>
          <a:xfrm>
            <a:off x="0" y="1219636"/>
            <a:ext cx="9144000" cy="4957863"/>
            <a:chOff x="0" y="1219636"/>
            <a:chExt cx="9144000" cy="4957863"/>
          </a:xfrm>
        </p:grpSpPr>
        <p:pic>
          <p:nvPicPr>
            <p:cNvPr id="2" name="Picture 1"/>
            <p:cNvPicPr>
              <a:picLocks noChangeAspect="1"/>
            </p:cNvPicPr>
            <p:nvPr/>
          </p:nvPicPr>
          <p:blipFill>
            <a:blip r:embed="rId3"/>
            <a:stretch>
              <a:fillRect/>
            </a:stretch>
          </p:blipFill>
          <p:spPr>
            <a:xfrm>
              <a:off x="0" y="1777777"/>
              <a:ext cx="9144000" cy="4399722"/>
            </a:xfrm>
            <a:prstGeom prst="rect">
              <a:avLst/>
            </a:prstGeom>
          </p:spPr>
        </p:pic>
        <p:pic>
          <p:nvPicPr>
            <p:cNvPr id="3" name="Picture 2"/>
            <p:cNvPicPr>
              <a:picLocks noChangeAspect="1"/>
            </p:cNvPicPr>
            <p:nvPr/>
          </p:nvPicPr>
          <p:blipFill>
            <a:blip r:embed="rId4"/>
            <a:stretch>
              <a:fillRect/>
            </a:stretch>
          </p:blipFill>
          <p:spPr>
            <a:xfrm>
              <a:off x="719137" y="1219636"/>
              <a:ext cx="7705725" cy="428625"/>
            </a:xfrm>
            <a:prstGeom prst="rect">
              <a:avLst/>
            </a:prstGeom>
          </p:spPr>
        </p:pic>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Text Box 7"/>
          <p:cNvSpPr txBox="1">
            <a:spLocks noChangeArrowheads="1"/>
          </p:cNvSpPr>
          <p:nvPr/>
        </p:nvSpPr>
        <p:spPr bwMode="auto">
          <a:xfrm>
            <a:off x="109538" y="242888"/>
            <a:ext cx="8924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GPCRs differ mainly in their ECD</a:t>
            </a:r>
          </a:p>
        </p:txBody>
      </p:sp>
      <p:grpSp>
        <p:nvGrpSpPr>
          <p:cNvPr id="4" name="Group 3"/>
          <p:cNvGrpSpPr/>
          <p:nvPr/>
        </p:nvGrpSpPr>
        <p:grpSpPr>
          <a:xfrm>
            <a:off x="947737" y="982196"/>
            <a:ext cx="7248525" cy="5352102"/>
            <a:chOff x="947737" y="1298077"/>
            <a:chExt cx="7248525" cy="5352102"/>
          </a:xfrm>
        </p:grpSpPr>
        <p:pic>
          <p:nvPicPr>
            <p:cNvPr id="2" name="Picture 1"/>
            <p:cNvPicPr>
              <a:picLocks noChangeAspect="1"/>
            </p:cNvPicPr>
            <p:nvPr/>
          </p:nvPicPr>
          <p:blipFill rotWithShape="1">
            <a:blip r:embed="rId3"/>
            <a:srcRect b="2154"/>
            <a:stretch/>
          </p:blipFill>
          <p:spPr>
            <a:xfrm>
              <a:off x="947737" y="1626780"/>
              <a:ext cx="7248525" cy="5023399"/>
            </a:xfrm>
            <a:prstGeom prst="rect">
              <a:avLst/>
            </a:prstGeom>
          </p:spPr>
        </p:pic>
        <p:pic>
          <p:nvPicPr>
            <p:cNvPr id="3" name="Picture 2"/>
            <p:cNvPicPr>
              <a:picLocks noChangeAspect="1"/>
            </p:cNvPicPr>
            <p:nvPr/>
          </p:nvPicPr>
          <p:blipFill>
            <a:blip r:embed="rId4"/>
            <a:stretch>
              <a:fillRect/>
            </a:stretch>
          </p:blipFill>
          <p:spPr>
            <a:xfrm>
              <a:off x="1896347" y="1298077"/>
              <a:ext cx="4686300" cy="371475"/>
            </a:xfrm>
            <a:prstGeom prst="rect">
              <a:avLst/>
            </a:prstGeom>
          </p:spPr>
        </p:pic>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Text Box 2050"/>
          <p:cNvSpPr txBox="1">
            <a:spLocks noChangeArrowheads="1"/>
          </p:cNvSpPr>
          <p:nvPr/>
        </p:nvSpPr>
        <p:spPr bwMode="auto">
          <a:xfrm>
            <a:off x="246063" y="2735263"/>
            <a:ext cx="86455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sz="4800" b="1">
                <a:solidFill>
                  <a:srgbClr val="666699"/>
                </a:solidFill>
                <a:cs typeface="Times New Roman (Hebrew)" panose="02020603050405020304" pitchFamily="18" charset="0"/>
              </a:rPr>
              <a:t>The transmembrane domain (TMD)</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489" t="5575" r="7165"/>
          <a:stretch/>
        </p:blipFill>
        <p:spPr>
          <a:xfrm>
            <a:off x="2643452" y="2569528"/>
            <a:ext cx="3565186" cy="3922712"/>
          </a:xfrm>
          <a:prstGeom prst="rect">
            <a:avLst/>
          </a:prstGeom>
        </p:spPr>
      </p:pic>
      <p:sp>
        <p:nvSpPr>
          <p:cNvPr id="260098" name="Text Box 10"/>
          <p:cNvSpPr txBox="1">
            <a:spLocks noChangeArrowheads="1"/>
          </p:cNvSpPr>
          <p:nvPr/>
        </p:nvSpPr>
        <p:spPr bwMode="auto">
          <a:xfrm>
            <a:off x="217488" y="1042988"/>
            <a:ext cx="8924925"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a:solidFill>
                  <a:srgbClr val="339933"/>
                </a:solidFill>
                <a:cs typeface="Times New Roman (Hebrew)" panose="02020603050405020304" pitchFamily="18" charset="0"/>
              </a:rPr>
              <a:t>This region is involved in </a:t>
            </a:r>
            <a:r>
              <a:rPr lang="en-US" altLang="en-US" sz="2600" b="1">
                <a:solidFill>
                  <a:srgbClr val="FF0066"/>
                </a:solidFill>
                <a:cs typeface="Times New Roman (Hebrew)" panose="02020603050405020304" pitchFamily="18" charset="0"/>
              </a:rPr>
              <a:t>key conformational changes</a:t>
            </a:r>
            <a:r>
              <a:rPr lang="en-US" altLang="en-US" sz="2600" b="1">
                <a:solidFill>
                  <a:srgbClr val="339933"/>
                </a:solidFill>
                <a:cs typeface="Times New Roman (Hebrew)" panose="02020603050405020304" pitchFamily="18" charset="0"/>
              </a:rPr>
              <a:t> occurring during GPCR activation</a:t>
            </a:r>
          </a:p>
          <a:p>
            <a:pPr algn="l" rtl="0" eaLnBrk="1" hangingPunct="1">
              <a:spcBef>
                <a:spcPct val="50000"/>
              </a:spcBef>
            </a:pPr>
            <a:r>
              <a:rPr lang="en-US" altLang="en-US" sz="2600" b="1">
                <a:solidFill>
                  <a:srgbClr val="339933"/>
                </a:solidFill>
                <a:cs typeface="Times New Roman (Hebrew)" panose="02020603050405020304" pitchFamily="18" charset="0"/>
              </a:rPr>
              <a:t>The Pro-induced helical </a:t>
            </a:r>
            <a:r>
              <a:rPr lang="en-US" altLang="en-US" sz="2600" b="1">
                <a:solidFill>
                  <a:srgbClr val="FF0066"/>
                </a:solidFill>
                <a:cs typeface="Times New Roman (Hebrew)" panose="02020603050405020304" pitchFamily="18" charset="0"/>
              </a:rPr>
              <a:t>distortion</a:t>
            </a:r>
            <a:r>
              <a:rPr lang="en-US" altLang="en-US" sz="2600" b="1">
                <a:solidFill>
                  <a:srgbClr val="339933"/>
                </a:solidFill>
                <a:cs typeface="Times New Roman (Hebrew)" panose="02020603050405020304" pitchFamily="18" charset="0"/>
              </a:rPr>
              <a:t> is stabilized by </a:t>
            </a:r>
            <a:r>
              <a:rPr lang="en-US" altLang="en-US" sz="2600" b="1">
                <a:solidFill>
                  <a:srgbClr val="FF0066"/>
                </a:solidFill>
                <a:cs typeface="Times New Roman (Hebrew)" panose="02020603050405020304" pitchFamily="18" charset="0"/>
              </a:rPr>
              <a:t>hydrogen bonds</a:t>
            </a:r>
          </a:p>
        </p:txBody>
      </p:sp>
      <p:sp>
        <p:nvSpPr>
          <p:cNvPr id="260099" name="Text Box 7"/>
          <p:cNvSpPr txBox="1">
            <a:spLocks noChangeArrowheads="1"/>
          </p:cNvSpPr>
          <p:nvPr/>
        </p:nvSpPr>
        <p:spPr bwMode="auto">
          <a:xfrm>
            <a:off x="109538" y="242888"/>
            <a:ext cx="8924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GPCRs share a </a:t>
            </a:r>
            <a:r>
              <a:rPr lang="en-US" altLang="en-US" b="1" i="1">
                <a:solidFill>
                  <a:srgbClr val="3333CC"/>
                </a:solidFill>
                <a:cs typeface="Times New Roman (Hebrew)" panose="02020603050405020304" pitchFamily="18" charset="0"/>
              </a:rPr>
              <a:t>NPxxY</a:t>
            </a:r>
            <a:r>
              <a:rPr lang="en-US" altLang="en-US" b="1">
                <a:solidFill>
                  <a:srgbClr val="3333CC"/>
                </a:solidFill>
                <a:cs typeface="Times New Roman (Hebrew)" panose="02020603050405020304" pitchFamily="18" charset="0"/>
              </a:rPr>
              <a:t> motif on TM7</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ext Box 12"/>
          <p:cNvSpPr txBox="1">
            <a:spLocks noChangeArrowheads="1"/>
          </p:cNvSpPr>
          <p:nvPr/>
        </p:nvSpPr>
        <p:spPr bwMode="auto">
          <a:xfrm>
            <a:off x="109538" y="242888"/>
            <a:ext cx="8924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GPCRs-cholesterol interactions</a:t>
            </a:r>
          </a:p>
        </p:txBody>
      </p:sp>
      <p:pic>
        <p:nvPicPr>
          <p:cNvPr id="2" name="Picture 1"/>
          <p:cNvPicPr>
            <a:picLocks noChangeAspect="1"/>
          </p:cNvPicPr>
          <p:nvPr/>
        </p:nvPicPr>
        <p:blipFill>
          <a:blip r:embed="rId3"/>
          <a:stretch>
            <a:fillRect/>
          </a:stretch>
        </p:blipFill>
        <p:spPr>
          <a:xfrm>
            <a:off x="4324350" y="1190625"/>
            <a:ext cx="4819650" cy="4667250"/>
          </a:xfrm>
          <a:prstGeom prst="rect">
            <a:avLst/>
          </a:prstGeom>
        </p:spPr>
      </p:pic>
      <p:sp>
        <p:nvSpPr>
          <p:cNvPr id="6" name="Text Box 15"/>
          <p:cNvSpPr txBox="1">
            <a:spLocks noChangeArrowheads="1"/>
          </p:cNvSpPr>
          <p:nvPr/>
        </p:nvSpPr>
        <p:spPr bwMode="auto">
          <a:xfrm>
            <a:off x="109538" y="1190625"/>
            <a:ext cx="49022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dirty="0">
                <a:solidFill>
                  <a:srgbClr val="339933"/>
                </a:solidFill>
                <a:cs typeface="Times New Roman (Hebrew)" panose="02020603050405020304" pitchFamily="18" charset="0"/>
                <a:sym typeface="Symbol" panose="05050102010706020507" pitchFamily="18" charset="2"/>
              </a:rPr>
              <a:t>GPCRs contain a cholesterol-binding site</a:t>
            </a:r>
          </a:p>
          <a:p>
            <a:pPr algn="l" rtl="0" eaLnBrk="1" hangingPunct="1">
              <a:spcBef>
                <a:spcPct val="50000"/>
              </a:spcBef>
            </a:pPr>
            <a:r>
              <a:rPr lang="en-US" altLang="en-US" sz="2600" b="1" dirty="0">
                <a:solidFill>
                  <a:srgbClr val="339933"/>
                </a:solidFill>
                <a:cs typeface="Times New Roman (Hebrew)" panose="02020603050405020304" pitchFamily="18" charset="0"/>
                <a:sym typeface="Symbol" panose="05050102010706020507" pitchFamily="18" charset="2"/>
              </a:rPr>
              <a:t>The interaction with </a:t>
            </a:r>
            <a:r>
              <a:rPr lang="en-US" altLang="en-US" sz="2600" b="1" dirty="0">
                <a:solidFill>
                  <a:srgbClr val="FF0066"/>
                </a:solidFill>
                <a:cs typeface="Times New Roman (Hebrew)" panose="02020603050405020304" pitchFamily="18" charset="0"/>
                <a:sym typeface="Symbol" panose="05050102010706020507" pitchFamily="18" charset="2"/>
              </a:rPr>
              <a:t>Trp-158</a:t>
            </a:r>
            <a:r>
              <a:rPr lang="en-US" altLang="en-US" sz="2600" b="1" dirty="0">
                <a:solidFill>
                  <a:srgbClr val="339933"/>
                </a:solidFill>
                <a:cs typeface="Times New Roman (Hebrew)" panose="02020603050405020304" pitchFamily="18" charset="0"/>
                <a:sym typeface="Symbol" panose="05050102010706020507" pitchFamily="18" charset="2"/>
              </a:rPr>
              <a:t> is </a:t>
            </a:r>
            <a:r>
              <a:rPr lang="en-US" altLang="en-US" sz="2600" b="1" dirty="0">
                <a:solidFill>
                  <a:srgbClr val="FF0066"/>
                </a:solidFill>
                <a:cs typeface="Times New Roman (Hebrew)" panose="02020603050405020304" pitchFamily="18" charset="0"/>
                <a:sym typeface="Symbol" panose="05050102010706020507" pitchFamily="18" charset="2"/>
              </a:rPr>
              <a:t>evolutionarily conserved</a:t>
            </a:r>
          </a:p>
          <a:p>
            <a:pPr algn="l" rtl="0" eaLnBrk="1" hangingPunct="1">
              <a:spcBef>
                <a:spcPct val="50000"/>
              </a:spcBef>
            </a:pPr>
            <a:r>
              <a:rPr lang="en-US" altLang="en-US" sz="2600" b="1" dirty="0">
                <a:solidFill>
                  <a:srgbClr val="339933"/>
                </a:solidFill>
                <a:cs typeface="Times New Roman (Hebrew)" panose="02020603050405020304" pitchFamily="18" charset="0"/>
                <a:sym typeface="Symbol" panose="05050102010706020507" pitchFamily="18" charset="2"/>
              </a:rPr>
              <a:t>This may be an </a:t>
            </a:r>
            <a:r>
              <a:rPr lang="en-US" altLang="en-US" sz="2600" b="1" dirty="0">
                <a:solidFill>
                  <a:srgbClr val="FF0066"/>
                </a:solidFill>
                <a:cs typeface="Times New Roman (Hebrew)" panose="02020603050405020304" pitchFamily="18" charset="0"/>
                <a:sym typeface="Symbol" panose="05050102010706020507" pitchFamily="18" charset="2"/>
              </a:rPr>
              <a:t>allosteric site</a:t>
            </a:r>
            <a:r>
              <a:rPr lang="en-US" altLang="en-US" sz="2600" b="1" dirty="0">
                <a:solidFill>
                  <a:srgbClr val="339933"/>
                </a:solidFill>
                <a:cs typeface="Times New Roman (Hebrew)" panose="02020603050405020304" pitchFamily="18" charset="0"/>
                <a:sym typeface="Symbol" panose="05050102010706020507" pitchFamily="18" charset="2"/>
              </a:rPr>
              <a:t> of GPCRs for regulating </a:t>
            </a:r>
            <a:r>
              <a:rPr lang="en-US" altLang="en-US" sz="2600" b="1" dirty="0">
                <a:solidFill>
                  <a:srgbClr val="FF0066"/>
                </a:solidFill>
                <a:cs typeface="Times New Roman (Hebrew)" panose="02020603050405020304" pitchFamily="18" charset="0"/>
                <a:sym typeface="Symbol" panose="05050102010706020507" pitchFamily="18" charset="2"/>
              </a:rPr>
              <a:t>activity</a:t>
            </a:r>
            <a:r>
              <a:rPr lang="en-US" altLang="en-US" sz="2600" b="1" dirty="0">
                <a:solidFill>
                  <a:srgbClr val="339933"/>
                </a:solidFill>
                <a:cs typeface="Times New Roman (Hebrew)" panose="02020603050405020304" pitchFamily="18" charset="0"/>
                <a:sym typeface="Symbol" panose="05050102010706020507" pitchFamily="18" charset="2"/>
              </a:rPr>
              <a:t> and/or </a:t>
            </a:r>
            <a:r>
              <a:rPr lang="en-US" altLang="en-US" sz="2600" b="1" dirty="0">
                <a:solidFill>
                  <a:srgbClr val="FF0066"/>
                </a:solidFill>
                <a:cs typeface="Times New Roman (Hebrew)" panose="02020603050405020304" pitchFamily="18" charset="0"/>
                <a:sym typeface="Symbol" panose="05050102010706020507" pitchFamily="18" charset="2"/>
              </a:rPr>
              <a:t>dimerization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ext Box 16"/>
          <p:cNvSpPr txBox="1">
            <a:spLocks noChangeArrowheads="1"/>
          </p:cNvSpPr>
          <p:nvPr/>
        </p:nvSpPr>
        <p:spPr bwMode="auto">
          <a:xfrm>
            <a:off x="109538" y="242888"/>
            <a:ext cx="8924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Ligand binding configuration</a:t>
            </a:r>
          </a:p>
        </p:txBody>
      </p:sp>
      <p:grpSp>
        <p:nvGrpSpPr>
          <p:cNvPr id="264195" name="Group 2"/>
          <p:cNvGrpSpPr>
            <a:grpSpLocks/>
          </p:cNvGrpSpPr>
          <p:nvPr/>
        </p:nvGrpSpPr>
        <p:grpSpPr bwMode="auto">
          <a:xfrm>
            <a:off x="76200" y="2049463"/>
            <a:ext cx="8896350" cy="4181475"/>
            <a:chOff x="76200" y="2048933"/>
            <a:chExt cx="8896351" cy="4182533"/>
          </a:xfrm>
        </p:grpSpPr>
        <p:pic>
          <p:nvPicPr>
            <p:cNvPr id="264197" name="Picture 1"/>
            <p:cNvPicPr>
              <a:picLocks noChangeAspect="1"/>
            </p:cNvPicPr>
            <p:nvPr/>
          </p:nvPicPr>
          <p:blipFill>
            <a:blip r:embed="rId3">
              <a:extLst>
                <a:ext uri="{28A0092B-C50C-407E-A947-70E740481C1C}">
                  <a14:useLocalDpi xmlns:a14="http://schemas.microsoft.com/office/drawing/2010/main" val="0"/>
                </a:ext>
              </a:extLst>
            </a:blip>
            <a:srcRect l="29828" t="29051" r="37376" b="19560"/>
            <a:stretch>
              <a:fillRect/>
            </a:stretch>
          </p:blipFill>
          <p:spPr bwMode="auto">
            <a:xfrm>
              <a:off x="2096530" y="2048933"/>
              <a:ext cx="4747739" cy="418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198" name="Rectangle 17"/>
            <p:cNvSpPr>
              <a:spLocks noChangeArrowheads="1"/>
            </p:cNvSpPr>
            <p:nvPr/>
          </p:nvSpPr>
          <p:spPr bwMode="auto">
            <a:xfrm>
              <a:off x="5991226" y="5011738"/>
              <a:ext cx="29813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0"/>
                </a:spcBef>
                <a:buFontTx/>
                <a:buNone/>
              </a:pPr>
              <a:r>
                <a:rPr lang="en-US" altLang="en-US" sz="2400" b="1">
                  <a:solidFill>
                    <a:srgbClr val="AF2186"/>
                  </a:solidFill>
                  <a:latin typeface="Times New Roman" panose="02020603050405020304" pitchFamily="18" charset="0"/>
                  <a:cs typeface="Times New Roman" panose="02020603050405020304" pitchFamily="18" charset="0"/>
                </a:rPr>
                <a:t>Trp 265</a:t>
              </a:r>
            </a:p>
            <a:p>
              <a:pPr algn="ctr" rtl="0" eaLnBrk="1" hangingPunct="1">
                <a:spcBef>
                  <a:spcPct val="0"/>
                </a:spcBef>
                <a:buFontTx/>
                <a:buNone/>
              </a:pPr>
              <a:r>
                <a:rPr lang="en-US" altLang="en-US" sz="2400" b="1">
                  <a:solidFill>
                    <a:srgbClr val="AF2186"/>
                  </a:solidFill>
                  <a:latin typeface="Times New Roman" panose="02020603050405020304" pitchFamily="18" charset="0"/>
                  <a:cs typeface="Times New Roman" panose="02020603050405020304" pitchFamily="18" charset="0"/>
                </a:rPr>
                <a:t>(transmission switch)</a:t>
              </a:r>
            </a:p>
          </p:txBody>
        </p:sp>
        <p:sp>
          <p:nvSpPr>
            <p:cNvPr id="264199" name="Line 18"/>
            <p:cNvSpPr>
              <a:spLocks noChangeShapeType="1"/>
            </p:cNvSpPr>
            <p:nvPr/>
          </p:nvSpPr>
          <p:spPr bwMode="auto">
            <a:xfrm flipH="1">
              <a:off x="4945063" y="5272088"/>
              <a:ext cx="2043113" cy="9525"/>
            </a:xfrm>
            <a:prstGeom prst="line">
              <a:avLst/>
            </a:prstGeom>
            <a:noFill/>
            <a:ln w="38100">
              <a:solidFill>
                <a:srgbClr val="AF218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4200" name="Rectangle 19"/>
            <p:cNvSpPr>
              <a:spLocks noChangeArrowheads="1"/>
            </p:cNvSpPr>
            <p:nvPr/>
          </p:nvSpPr>
          <p:spPr bwMode="auto">
            <a:xfrm>
              <a:off x="6858529" y="2250546"/>
              <a:ext cx="20653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0"/>
                </a:spcBef>
                <a:buFontTx/>
                <a:buNone/>
              </a:pPr>
              <a:r>
                <a:rPr lang="en-US" altLang="en-US" sz="2400" b="1">
                  <a:solidFill>
                    <a:srgbClr val="00B050"/>
                  </a:solidFill>
                  <a:latin typeface="Times New Roman" panose="02020603050405020304" pitchFamily="18" charset="0"/>
                  <a:cs typeface="Times New Roman" panose="02020603050405020304" pitchFamily="18" charset="0"/>
                </a:rPr>
                <a:t>A</a:t>
              </a:r>
              <a:r>
                <a:rPr lang="en-US" altLang="en-US" sz="2400" b="1" baseline="-25000">
                  <a:solidFill>
                    <a:srgbClr val="00B050"/>
                  </a:solidFill>
                  <a:latin typeface="Times New Roman" panose="02020603050405020304" pitchFamily="18" charset="0"/>
                  <a:cs typeface="Times New Roman" panose="02020603050405020304" pitchFamily="18" charset="0"/>
                </a:rPr>
                <a:t>2A</a:t>
              </a:r>
              <a:r>
                <a:rPr lang="en-US" altLang="en-US" sz="2400" b="1">
                  <a:solidFill>
                    <a:srgbClr val="00B050"/>
                  </a:solidFill>
                  <a:latin typeface="Times New Roman" panose="02020603050405020304" pitchFamily="18" charset="0"/>
                  <a:cs typeface="Times New Roman" panose="02020603050405020304" pitchFamily="18" charset="0"/>
                </a:rPr>
                <a:t> adenosine receptor ligand </a:t>
              </a:r>
            </a:p>
          </p:txBody>
        </p:sp>
        <p:sp>
          <p:nvSpPr>
            <p:cNvPr id="264201" name="Line 20"/>
            <p:cNvSpPr>
              <a:spLocks noChangeShapeType="1"/>
            </p:cNvSpPr>
            <p:nvPr/>
          </p:nvSpPr>
          <p:spPr bwMode="auto">
            <a:xfrm flipH="1">
              <a:off x="5143500" y="2798764"/>
              <a:ext cx="2006600" cy="9525"/>
            </a:xfrm>
            <a:prstGeom prst="line">
              <a:avLst/>
            </a:prstGeom>
            <a:noFill/>
            <a:ln w="38100">
              <a:solidFill>
                <a:srgbClr val="00B05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4202" name="Rectangle 21"/>
            <p:cNvSpPr>
              <a:spLocks noChangeArrowheads="1"/>
            </p:cNvSpPr>
            <p:nvPr/>
          </p:nvSpPr>
          <p:spPr bwMode="auto">
            <a:xfrm>
              <a:off x="76200" y="2538413"/>
              <a:ext cx="20653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0"/>
                </a:spcBef>
                <a:buFontTx/>
                <a:buNone/>
              </a:pPr>
              <a:r>
                <a:rPr lang="el-GR" altLang="en-US" sz="2400" b="1">
                  <a:solidFill>
                    <a:srgbClr val="FF0000"/>
                  </a:solidFill>
                  <a:latin typeface="Times New Roman" panose="02020603050405020304" pitchFamily="18" charset="0"/>
                  <a:cs typeface="Times New Roman" panose="02020603050405020304" pitchFamily="18" charset="0"/>
                </a:rPr>
                <a:t>β</a:t>
              </a:r>
              <a:r>
                <a:rPr lang="en-US" altLang="en-US" sz="2400" b="1" baseline="-25000">
                  <a:solidFill>
                    <a:srgbClr val="FF0000"/>
                  </a:solidFill>
                  <a:latin typeface="Times New Roman" panose="02020603050405020304" pitchFamily="18" charset="0"/>
                  <a:cs typeface="Times New Roman" panose="02020603050405020304" pitchFamily="18" charset="0"/>
                </a:rPr>
                <a:t>2</a:t>
              </a:r>
              <a:r>
                <a:rPr lang="en-US" altLang="en-US" sz="2400" b="1">
                  <a:solidFill>
                    <a:srgbClr val="FF0000"/>
                  </a:solidFill>
                  <a:latin typeface="Times New Roman" panose="02020603050405020304" pitchFamily="18" charset="0"/>
                  <a:cs typeface="Times New Roman" panose="02020603050405020304" pitchFamily="18" charset="0"/>
                </a:rPr>
                <a:t> adrenergic receptor ligand </a:t>
              </a:r>
            </a:p>
          </p:txBody>
        </p:sp>
        <p:sp>
          <p:nvSpPr>
            <p:cNvPr id="264203" name="Line 22"/>
            <p:cNvSpPr>
              <a:spLocks noChangeShapeType="1"/>
            </p:cNvSpPr>
            <p:nvPr/>
          </p:nvSpPr>
          <p:spPr bwMode="auto">
            <a:xfrm flipH="1" flipV="1">
              <a:off x="1647825" y="3001963"/>
              <a:ext cx="1624013" cy="801688"/>
            </a:xfrm>
            <a:prstGeom prst="line">
              <a:avLst/>
            </a:prstGeom>
            <a:noFill/>
            <a:ln w="38100">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264204" name="Rectangle 23"/>
            <p:cNvSpPr>
              <a:spLocks noChangeArrowheads="1"/>
            </p:cNvSpPr>
            <p:nvPr/>
          </p:nvSpPr>
          <p:spPr bwMode="auto">
            <a:xfrm>
              <a:off x="85725" y="4605338"/>
              <a:ext cx="20653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0"/>
                </a:spcBef>
                <a:buFontTx/>
                <a:buNone/>
              </a:pPr>
              <a:r>
                <a:rPr lang="en-US" altLang="en-US" sz="2400" b="1">
                  <a:solidFill>
                    <a:srgbClr val="3333CC"/>
                  </a:solidFill>
                  <a:latin typeface="Times New Roman" panose="02020603050405020304" pitchFamily="18" charset="0"/>
                  <a:cs typeface="Times New Roman" panose="02020603050405020304" pitchFamily="18" charset="0"/>
                </a:rPr>
                <a:t>Rhodopsin's retinal </a:t>
              </a:r>
            </a:p>
          </p:txBody>
        </p:sp>
        <p:sp>
          <p:nvSpPr>
            <p:cNvPr id="264205" name="Line 24"/>
            <p:cNvSpPr>
              <a:spLocks noChangeShapeType="1"/>
            </p:cNvSpPr>
            <p:nvPr/>
          </p:nvSpPr>
          <p:spPr bwMode="auto">
            <a:xfrm flipH="1">
              <a:off x="1670050" y="5103813"/>
              <a:ext cx="1698625" cy="11113"/>
            </a:xfrm>
            <a:prstGeom prst="line">
              <a:avLst/>
            </a:prstGeom>
            <a:noFill/>
            <a:ln w="38100">
              <a:solidFill>
                <a:schemeClr val="accent2"/>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grpSp>
      <p:sp>
        <p:nvSpPr>
          <p:cNvPr id="264196" name="Text Box 15"/>
          <p:cNvSpPr txBox="1">
            <a:spLocks noChangeArrowheads="1"/>
          </p:cNvSpPr>
          <p:nvPr/>
        </p:nvSpPr>
        <p:spPr bwMode="auto">
          <a:xfrm>
            <a:off x="128588" y="1089025"/>
            <a:ext cx="86137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In </a:t>
            </a:r>
            <a:r>
              <a:rPr lang="en-US" altLang="en-US" sz="2600" b="1">
                <a:solidFill>
                  <a:srgbClr val="FF0066"/>
                </a:solidFill>
                <a:cs typeface="Times New Roman (Hebrew)" panose="02020603050405020304" pitchFamily="18" charset="0"/>
                <a:sym typeface="Symbol" panose="05050102010706020507" pitchFamily="18" charset="2"/>
              </a:rPr>
              <a:t>small molecule-binding GPRCs </a:t>
            </a:r>
            <a:r>
              <a:rPr lang="en-US" altLang="en-US" sz="2600" b="1">
                <a:solidFill>
                  <a:srgbClr val="339933"/>
                </a:solidFill>
                <a:cs typeface="Times New Roman (Hebrew)" panose="02020603050405020304" pitchFamily="18" charset="0"/>
                <a:sym typeface="Symbol" panose="05050102010706020507" pitchFamily="18" charset="2"/>
              </a:rPr>
              <a:t>the ligand may bind at different positions and orientations</a:t>
            </a:r>
            <a:endParaRPr lang="en-US" altLang="en-US" sz="2600" b="1">
              <a:solidFill>
                <a:srgbClr val="FF0066"/>
              </a:solidFill>
              <a:cs typeface="Times New Roman (Hebrew)" panose="02020603050405020304" pitchFamily="18" charset="0"/>
              <a:sym typeface="Symbol" panose="05050102010706020507" pitchFamily="18" charset="2"/>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4" name="Text Box 15"/>
          <p:cNvSpPr txBox="1">
            <a:spLocks noChangeArrowheads="1"/>
          </p:cNvSpPr>
          <p:nvPr/>
        </p:nvSpPr>
        <p:spPr bwMode="auto">
          <a:xfrm>
            <a:off x="128588" y="1089025"/>
            <a:ext cx="86137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In </a:t>
            </a:r>
            <a:r>
              <a:rPr lang="en-US" altLang="en-US" sz="2600" b="1">
                <a:solidFill>
                  <a:srgbClr val="FF0066"/>
                </a:solidFill>
                <a:cs typeface="Times New Roman (Hebrew)" panose="02020603050405020304" pitchFamily="18" charset="0"/>
                <a:sym typeface="Symbol" panose="05050102010706020507" pitchFamily="18" charset="2"/>
              </a:rPr>
              <a:t>peptide-binding GPRCs </a:t>
            </a:r>
            <a:r>
              <a:rPr lang="en-US" altLang="en-US" sz="2600" b="1">
                <a:solidFill>
                  <a:srgbClr val="339933"/>
                </a:solidFill>
                <a:cs typeface="Times New Roman (Hebrew)" panose="02020603050405020304" pitchFamily="18" charset="0"/>
                <a:sym typeface="Symbol" panose="05050102010706020507" pitchFamily="18" charset="2"/>
              </a:rPr>
              <a:t>the ligand tends to bind </a:t>
            </a:r>
            <a:r>
              <a:rPr lang="en-US" altLang="en-US" sz="2600" b="1">
                <a:solidFill>
                  <a:srgbClr val="FF0066"/>
                </a:solidFill>
                <a:cs typeface="Times New Roman (Hebrew)" panose="02020603050405020304" pitchFamily="18" charset="0"/>
                <a:sym typeface="Symbol" panose="05050102010706020507" pitchFamily="18" charset="2"/>
              </a:rPr>
              <a:t>closer to the extracellular domain</a:t>
            </a:r>
          </a:p>
        </p:txBody>
      </p:sp>
      <p:sp>
        <p:nvSpPr>
          <p:cNvPr id="266245" name="Text Box 16"/>
          <p:cNvSpPr txBox="1">
            <a:spLocks noChangeArrowheads="1"/>
          </p:cNvSpPr>
          <p:nvPr/>
        </p:nvSpPr>
        <p:spPr bwMode="auto">
          <a:xfrm>
            <a:off x="109538" y="242888"/>
            <a:ext cx="8924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Ligand binding configuration</a:t>
            </a:r>
          </a:p>
        </p:txBody>
      </p:sp>
      <p:pic>
        <p:nvPicPr>
          <p:cNvPr id="3" name="Picture 2"/>
          <p:cNvPicPr>
            <a:picLocks noChangeAspect="1"/>
          </p:cNvPicPr>
          <p:nvPr/>
        </p:nvPicPr>
        <p:blipFill rotWithShape="1">
          <a:blip r:embed="rId3"/>
          <a:srcRect l="1711" t="1635" b="1"/>
          <a:stretch/>
        </p:blipFill>
        <p:spPr>
          <a:xfrm>
            <a:off x="59663" y="2193262"/>
            <a:ext cx="8987531" cy="4077783"/>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Text Box 2050"/>
          <p:cNvSpPr txBox="1">
            <a:spLocks noChangeArrowheads="1"/>
          </p:cNvSpPr>
          <p:nvPr/>
        </p:nvSpPr>
        <p:spPr bwMode="auto">
          <a:xfrm>
            <a:off x="246063" y="2735263"/>
            <a:ext cx="86455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sz="4800" b="1">
                <a:solidFill>
                  <a:srgbClr val="666699"/>
                </a:solidFill>
                <a:cs typeface="Times New Roman (Hebrew)" panose="02020603050405020304" pitchFamily="18" charset="0"/>
              </a:rPr>
              <a:t>The intracellular domain (ICD)</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ext Box 1026"/>
          <p:cNvSpPr txBox="1">
            <a:spLocks noChangeArrowheads="1"/>
          </p:cNvSpPr>
          <p:nvPr/>
        </p:nvSpPr>
        <p:spPr bwMode="auto">
          <a:xfrm>
            <a:off x="0" y="685281"/>
            <a:ext cx="8965189"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sz="5400" dirty="0">
                <a:cs typeface="Times New Roman (Hebrew)" panose="02020603050405020304" pitchFamily="18" charset="0"/>
              </a:rPr>
              <a:t>Structure-Function Relationship in </a:t>
            </a:r>
            <a:r>
              <a:rPr lang="en-US" altLang="en-US" sz="5400" dirty="0" smtClean="0">
                <a:cs typeface="Times New Roman (Hebrew)" panose="02020603050405020304" pitchFamily="18" charset="0"/>
              </a:rPr>
              <a:t>G </a:t>
            </a:r>
            <a:r>
              <a:rPr lang="en-US" altLang="en-US" sz="5400" dirty="0">
                <a:cs typeface="Times New Roman (Hebrew)" panose="02020603050405020304" pitchFamily="18" charset="0"/>
              </a:rPr>
              <a:t>Protein-Coupled Receptors (GPCRs</a:t>
            </a:r>
            <a:r>
              <a:rPr lang="en-US" altLang="en-US" sz="5400" dirty="0" smtClean="0">
                <a:cs typeface="Times New Roman (Hebrew)" panose="02020603050405020304" pitchFamily="18" charset="0"/>
              </a:rPr>
              <a:t>)</a:t>
            </a:r>
            <a:endParaRPr lang="en-US" altLang="en-US" sz="5400" dirty="0">
              <a:cs typeface="Times New Roman (Hebrew)" panose="02020603050405020304" pitchFamily="18" charset="0"/>
            </a:endParaRPr>
          </a:p>
        </p:txBody>
      </p:sp>
      <p:pic>
        <p:nvPicPr>
          <p:cNvPr id="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0396" y="4404258"/>
            <a:ext cx="19431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21596" y="4404258"/>
            <a:ext cx="1601788"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
          <p:cNvSpPr txBox="1">
            <a:spLocks noChangeArrowheads="1"/>
          </p:cNvSpPr>
          <p:nvPr/>
        </p:nvSpPr>
        <p:spPr bwMode="auto">
          <a:xfrm>
            <a:off x="166254" y="4970905"/>
            <a:ext cx="480475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0"/>
              </a:spcBef>
              <a:buFontTx/>
              <a:buNone/>
            </a:pPr>
            <a:r>
              <a:rPr lang="en-US" altLang="en-US" sz="2400" dirty="0">
                <a:solidFill>
                  <a:srgbClr val="000000"/>
                </a:solidFill>
                <a:latin typeface="Times New Roman" panose="02020603050405020304" pitchFamily="18" charset="0"/>
                <a:cs typeface="Times New Roman" panose="02020603050405020304" pitchFamily="18" charset="0"/>
              </a:rPr>
              <a:t>Brian K. </a:t>
            </a:r>
            <a:r>
              <a:rPr lang="en-US" altLang="en-US" sz="2400" dirty="0" err="1">
                <a:solidFill>
                  <a:srgbClr val="000000"/>
                </a:solidFill>
                <a:latin typeface="Times New Roman" panose="02020603050405020304" pitchFamily="18" charset="0"/>
                <a:cs typeface="Times New Roman" panose="02020603050405020304" pitchFamily="18" charset="0"/>
              </a:rPr>
              <a:t>Kobilka</a:t>
            </a:r>
            <a:r>
              <a:rPr lang="en-US" altLang="en-US" sz="2400" dirty="0">
                <a:solidFill>
                  <a:srgbClr val="000000"/>
                </a:solidFill>
                <a:latin typeface="Times New Roman" panose="02020603050405020304" pitchFamily="18" charset="0"/>
                <a:cs typeface="Times New Roman" panose="02020603050405020304" pitchFamily="18" charset="0"/>
              </a:rPr>
              <a:t> &amp; Robert J. </a:t>
            </a:r>
            <a:r>
              <a:rPr lang="en-US" altLang="en-US" sz="2400" dirty="0" err="1">
                <a:solidFill>
                  <a:srgbClr val="000000"/>
                </a:solidFill>
                <a:latin typeface="Times New Roman" panose="02020603050405020304" pitchFamily="18" charset="0"/>
                <a:cs typeface="Times New Roman" panose="02020603050405020304" pitchFamily="18" charset="0"/>
              </a:rPr>
              <a:t>Lefkowitz</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smtClean="0">
                <a:solidFill>
                  <a:srgbClr val="000000"/>
                </a:solidFill>
                <a:latin typeface="Times New Roman" panose="02020603050405020304" pitchFamily="18" charset="0"/>
                <a:cs typeface="Times New Roman" panose="02020603050405020304" pitchFamily="18" charset="0"/>
              </a:rPr>
              <a:t>2012 Nobel </a:t>
            </a:r>
            <a:r>
              <a:rPr lang="en-US" altLang="en-US" sz="2400" dirty="0">
                <a:solidFill>
                  <a:srgbClr val="000000"/>
                </a:solidFill>
                <a:latin typeface="Times New Roman" panose="02020603050405020304" pitchFamily="18" charset="0"/>
                <a:cs typeface="Times New Roman" panose="02020603050405020304" pitchFamily="18" charset="0"/>
              </a:rPr>
              <a:t>Prize in </a:t>
            </a:r>
            <a:r>
              <a:rPr lang="en-US" altLang="en-US" sz="2400" dirty="0" smtClean="0">
                <a:solidFill>
                  <a:srgbClr val="000000"/>
                </a:solidFill>
                <a:latin typeface="Times New Roman" panose="02020603050405020304" pitchFamily="18" charset="0"/>
                <a:cs typeface="Times New Roman" panose="02020603050405020304" pitchFamily="18" charset="0"/>
              </a:rPr>
              <a:t>Chemistry</a:t>
            </a:r>
            <a:endParaRPr lang="en-US" altLang="en-US" sz="2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81063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8"/>
          <p:cNvSpPr>
            <a:spLocks noChangeArrowheads="1"/>
          </p:cNvSpPr>
          <p:nvPr/>
        </p:nvSpPr>
        <p:spPr bwMode="auto">
          <a:xfrm>
            <a:off x="3606517" y="5971369"/>
            <a:ext cx="15183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0"/>
              </a:spcBef>
              <a:buFontTx/>
              <a:buNone/>
            </a:pPr>
            <a:r>
              <a:rPr lang="en-US" altLang="en-US" sz="2400" dirty="0">
                <a:solidFill>
                  <a:srgbClr val="000000"/>
                </a:solidFill>
                <a:latin typeface="Times New Roman" panose="02020603050405020304" pitchFamily="18" charset="0"/>
                <a:cs typeface="Times New Roman" panose="02020603050405020304" pitchFamily="18" charset="0"/>
              </a:rPr>
              <a:t>Rhodopsin</a:t>
            </a:r>
          </a:p>
        </p:txBody>
      </p:sp>
      <p:grpSp>
        <p:nvGrpSpPr>
          <p:cNvPr id="19" name="Group 19"/>
          <p:cNvGrpSpPr>
            <a:grpSpLocks/>
          </p:cNvGrpSpPr>
          <p:nvPr/>
        </p:nvGrpSpPr>
        <p:grpSpPr bwMode="auto">
          <a:xfrm>
            <a:off x="2212975" y="2376086"/>
            <a:ext cx="4970463" cy="3556000"/>
            <a:chOff x="1063" y="904"/>
            <a:chExt cx="3131" cy="2240"/>
          </a:xfrm>
        </p:grpSpPr>
        <p:pic>
          <p:nvPicPr>
            <p:cNvPr id="20" name="Picture 7" descr="7-32"/>
            <p:cNvPicPr>
              <a:picLocks noChangeAspect="1" noChangeArrowheads="1"/>
            </p:cNvPicPr>
            <p:nvPr/>
          </p:nvPicPr>
          <p:blipFill>
            <a:blip r:embed="rId3">
              <a:extLst>
                <a:ext uri="{28A0092B-C50C-407E-A947-70E740481C1C}">
                  <a14:useLocalDpi xmlns:a14="http://schemas.microsoft.com/office/drawing/2010/main" val="0"/>
                </a:ext>
              </a:extLst>
            </a:blip>
            <a:srcRect t="17332" r="22954" b="22981"/>
            <a:stretch>
              <a:fillRect/>
            </a:stretch>
          </p:blipFill>
          <p:spPr bwMode="auto">
            <a:xfrm>
              <a:off x="1066" y="975"/>
              <a:ext cx="2796" cy="2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Line 8"/>
            <p:cNvSpPr>
              <a:spLocks noChangeShapeType="1"/>
            </p:cNvSpPr>
            <p:nvPr/>
          </p:nvSpPr>
          <p:spPr bwMode="auto">
            <a:xfrm flipH="1">
              <a:off x="2054" y="1872"/>
              <a:ext cx="192" cy="0"/>
            </a:xfrm>
            <a:prstGeom prst="line">
              <a:avLst/>
            </a:prstGeom>
            <a:noFill/>
            <a:ln w="381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Text Box 9"/>
            <p:cNvSpPr txBox="1">
              <a:spLocks noChangeArrowheads="1"/>
            </p:cNvSpPr>
            <p:nvPr/>
          </p:nvSpPr>
          <p:spPr bwMode="auto">
            <a:xfrm>
              <a:off x="3061" y="2066"/>
              <a:ext cx="470" cy="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sz="2000" b="1">
                  <a:solidFill>
                    <a:srgbClr val="000000"/>
                  </a:solidFill>
                  <a:latin typeface="Times New Roman" panose="02020603050405020304" pitchFamily="18" charset="0"/>
                  <a:cs typeface="Times New Roman" panose="02020603050405020304" pitchFamily="18" charset="0"/>
                </a:rPr>
                <a:t>TM3</a:t>
              </a:r>
            </a:p>
          </p:txBody>
        </p:sp>
        <p:sp>
          <p:nvSpPr>
            <p:cNvPr id="23" name="Text Box 10"/>
            <p:cNvSpPr txBox="1">
              <a:spLocks noChangeArrowheads="1"/>
            </p:cNvSpPr>
            <p:nvPr/>
          </p:nvSpPr>
          <p:spPr bwMode="auto">
            <a:xfrm>
              <a:off x="1218" y="1838"/>
              <a:ext cx="492" cy="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sz="2000" b="1">
                  <a:solidFill>
                    <a:srgbClr val="000000"/>
                  </a:solidFill>
                  <a:latin typeface="Times New Roman" panose="02020603050405020304" pitchFamily="18" charset="0"/>
                  <a:cs typeface="Times New Roman" panose="02020603050405020304" pitchFamily="18" charset="0"/>
                </a:rPr>
                <a:t>TM6</a:t>
              </a:r>
            </a:p>
          </p:txBody>
        </p:sp>
        <p:sp>
          <p:nvSpPr>
            <p:cNvPr id="24" name="Text Box 11"/>
            <p:cNvSpPr txBox="1">
              <a:spLocks noChangeArrowheads="1"/>
            </p:cNvSpPr>
            <p:nvPr/>
          </p:nvSpPr>
          <p:spPr bwMode="auto">
            <a:xfrm>
              <a:off x="1741" y="2805"/>
              <a:ext cx="89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sz="2000" b="1">
                  <a:solidFill>
                    <a:srgbClr val="000000"/>
                  </a:solidFill>
                  <a:latin typeface="Times New Roman" panose="02020603050405020304" pitchFamily="18" charset="0"/>
                  <a:cs typeface="Times New Roman" panose="02020603050405020304" pitchFamily="18" charset="0"/>
                </a:rPr>
                <a:t>ionic lock</a:t>
              </a:r>
            </a:p>
          </p:txBody>
        </p:sp>
        <p:sp>
          <p:nvSpPr>
            <p:cNvPr id="25" name="Line 12"/>
            <p:cNvSpPr>
              <a:spLocks noChangeShapeType="1"/>
            </p:cNvSpPr>
            <p:nvPr/>
          </p:nvSpPr>
          <p:spPr bwMode="auto">
            <a:xfrm flipV="1">
              <a:off x="2189" y="1958"/>
              <a:ext cx="0" cy="864"/>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Text Box 13"/>
            <p:cNvSpPr txBox="1">
              <a:spLocks noChangeArrowheads="1"/>
            </p:cNvSpPr>
            <p:nvPr/>
          </p:nvSpPr>
          <p:spPr bwMode="auto">
            <a:xfrm>
              <a:off x="1429" y="1461"/>
              <a:ext cx="89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sz="2000" b="1">
                  <a:solidFill>
                    <a:srgbClr val="FF0066"/>
                  </a:solidFill>
                  <a:latin typeface="Times New Roman" panose="02020603050405020304" pitchFamily="18" charset="0"/>
                  <a:cs typeface="Times New Roman" panose="02020603050405020304" pitchFamily="18" charset="0"/>
                </a:rPr>
                <a:t>E-247</a:t>
              </a:r>
            </a:p>
          </p:txBody>
        </p:sp>
        <p:sp>
          <p:nvSpPr>
            <p:cNvPr id="27" name="Text Box 14"/>
            <p:cNvSpPr txBox="1">
              <a:spLocks noChangeArrowheads="1"/>
            </p:cNvSpPr>
            <p:nvPr/>
          </p:nvSpPr>
          <p:spPr bwMode="auto">
            <a:xfrm>
              <a:off x="2054" y="1229"/>
              <a:ext cx="89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sz="2000" b="1">
                  <a:solidFill>
                    <a:srgbClr val="333399"/>
                  </a:solidFill>
                  <a:latin typeface="Times New Roman" panose="02020603050405020304" pitchFamily="18" charset="0"/>
                  <a:cs typeface="Times New Roman" panose="02020603050405020304" pitchFamily="18" charset="0"/>
                </a:rPr>
                <a:t>R-135</a:t>
              </a:r>
            </a:p>
          </p:txBody>
        </p:sp>
        <p:sp>
          <p:nvSpPr>
            <p:cNvPr id="28" name="Rectangle 15"/>
            <p:cNvSpPr>
              <a:spLocks noChangeArrowheads="1"/>
            </p:cNvSpPr>
            <p:nvPr/>
          </p:nvSpPr>
          <p:spPr bwMode="auto">
            <a:xfrm rot="2700000">
              <a:off x="3479" y="2235"/>
              <a:ext cx="540" cy="89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solidFill>
                  <a:srgbClr val="000000"/>
                </a:solidFill>
                <a:cs typeface="Times New Roman (Hebrew)" panose="02020603050405020304" pitchFamily="18" charset="0"/>
              </a:endParaRPr>
            </a:p>
          </p:txBody>
        </p:sp>
        <p:sp>
          <p:nvSpPr>
            <p:cNvPr id="29" name="Rectangle 16"/>
            <p:cNvSpPr>
              <a:spLocks noChangeArrowheads="1"/>
            </p:cNvSpPr>
            <p:nvPr/>
          </p:nvSpPr>
          <p:spPr bwMode="auto">
            <a:xfrm>
              <a:off x="3240" y="2897"/>
              <a:ext cx="540" cy="2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solidFill>
                  <a:srgbClr val="000000"/>
                </a:solidFill>
                <a:cs typeface="Times New Roman (Hebrew)" panose="02020603050405020304" pitchFamily="18" charset="0"/>
              </a:endParaRPr>
            </a:p>
          </p:txBody>
        </p:sp>
        <p:sp>
          <p:nvSpPr>
            <p:cNvPr id="30" name="Rectangle 18"/>
            <p:cNvSpPr>
              <a:spLocks noChangeArrowheads="1"/>
            </p:cNvSpPr>
            <p:nvPr/>
          </p:nvSpPr>
          <p:spPr bwMode="auto">
            <a:xfrm>
              <a:off x="1063" y="904"/>
              <a:ext cx="749" cy="60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solidFill>
                  <a:srgbClr val="000000"/>
                </a:solidFill>
                <a:cs typeface="Times New Roman (Hebrew)" panose="02020603050405020304" pitchFamily="18" charset="0"/>
              </a:endParaRPr>
            </a:p>
          </p:txBody>
        </p:sp>
      </p:grpSp>
      <p:sp>
        <p:nvSpPr>
          <p:cNvPr id="269314" name="Text Box 15"/>
          <p:cNvSpPr txBox="1">
            <a:spLocks noChangeArrowheads="1"/>
          </p:cNvSpPr>
          <p:nvPr/>
        </p:nvSpPr>
        <p:spPr bwMode="auto">
          <a:xfrm>
            <a:off x="130175" y="1122363"/>
            <a:ext cx="9013825"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Stabilizes the </a:t>
            </a:r>
            <a:r>
              <a:rPr lang="en-US" altLang="en-US" sz="2600" b="1">
                <a:solidFill>
                  <a:srgbClr val="FF0066"/>
                </a:solidFill>
                <a:cs typeface="Times New Roman (Hebrew)" panose="02020603050405020304" pitchFamily="18" charset="0"/>
                <a:sym typeface="Symbol" panose="05050102010706020507" pitchFamily="18" charset="2"/>
              </a:rPr>
              <a:t>inactive state</a:t>
            </a:r>
            <a:r>
              <a:rPr lang="en-US" altLang="en-US" sz="2600" b="1">
                <a:solidFill>
                  <a:srgbClr val="339933"/>
                </a:solidFill>
                <a:cs typeface="Times New Roman (Hebrew)" panose="02020603050405020304" pitchFamily="18" charset="0"/>
                <a:sym typeface="Symbol" panose="05050102010706020507" pitchFamily="18" charset="2"/>
              </a:rPr>
              <a:t>, broken upon activation</a:t>
            </a:r>
          </a:p>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In </a:t>
            </a:r>
            <a:r>
              <a:rPr lang="en-US" altLang="en-US" sz="2600" b="1">
                <a:solidFill>
                  <a:srgbClr val="FF0066"/>
                </a:solidFill>
                <a:cs typeface="Times New Roman (Hebrew)" panose="02020603050405020304" pitchFamily="18" charset="0"/>
                <a:sym typeface="Symbol" panose="05050102010706020507" pitchFamily="18" charset="2"/>
              </a:rPr>
              <a:t>other GPCRs </a:t>
            </a:r>
            <a:r>
              <a:rPr lang="en-US" altLang="en-US" sz="2600" b="1">
                <a:solidFill>
                  <a:srgbClr val="339933"/>
                </a:solidFill>
                <a:cs typeface="Times New Roman (Hebrew)" panose="02020603050405020304" pitchFamily="18" charset="0"/>
                <a:sym typeface="Symbol" panose="05050102010706020507" pitchFamily="18" charset="2"/>
              </a:rPr>
              <a:t>– </a:t>
            </a:r>
            <a:r>
              <a:rPr lang="en-US" altLang="en-US" sz="2600" b="1">
                <a:solidFill>
                  <a:srgbClr val="FF0066"/>
                </a:solidFill>
                <a:cs typeface="Times New Roman (Hebrew)" panose="02020603050405020304" pitchFamily="18" charset="0"/>
                <a:sym typeface="Symbol" panose="05050102010706020507" pitchFamily="18" charset="2"/>
              </a:rPr>
              <a:t>absent partially/completely </a:t>
            </a:r>
            <a:r>
              <a:rPr lang="en-US" altLang="en-US" sz="2600" b="1">
                <a:solidFill>
                  <a:srgbClr val="339933"/>
                </a:solidFill>
                <a:cs typeface="Times New Roman (Hebrew)" panose="02020603050405020304" pitchFamily="18" charset="0"/>
                <a:sym typeface="Symbol" panose="05050102010706020507" pitchFamily="18" charset="2"/>
              </a:rPr>
              <a:t>in the inactive state</a:t>
            </a:r>
          </a:p>
        </p:txBody>
      </p:sp>
      <p:sp>
        <p:nvSpPr>
          <p:cNvPr id="269315" name="Text Box 17"/>
          <p:cNvSpPr txBox="1">
            <a:spLocks noChangeArrowheads="1"/>
          </p:cNvSpPr>
          <p:nvPr/>
        </p:nvSpPr>
        <p:spPr bwMode="auto">
          <a:xfrm>
            <a:off x="109538" y="242888"/>
            <a:ext cx="8924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The </a:t>
            </a:r>
            <a:r>
              <a:rPr lang="en-US" altLang="en-US" b="1" i="1">
                <a:solidFill>
                  <a:srgbClr val="3333CC"/>
                </a:solidFill>
                <a:cs typeface="Times New Roman (Hebrew)" panose="02020603050405020304" pitchFamily="18" charset="0"/>
              </a:rPr>
              <a:t>D/ERY</a:t>
            </a:r>
            <a:r>
              <a:rPr lang="en-US" altLang="en-US" b="1">
                <a:solidFill>
                  <a:srgbClr val="3333CC"/>
                </a:solidFill>
                <a:cs typeface="Times New Roman (Hebrew)" panose="02020603050405020304" pitchFamily="18" charset="0"/>
              </a:rPr>
              <a:t> motif and ionic lock in rhodopsin</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Text Box 15"/>
          <p:cNvSpPr txBox="1">
            <a:spLocks noChangeArrowheads="1"/>
          </p:cNvSpPr>
          <p:nvPr/>
        </p:nvSpPr>
        <p:spPr bwMode="auto">
          <a:xfrm>
            <a:off x="128588" y="1090613"/>
            <a:ext cx="89058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This may explain why other class A GPCRs have </a:t>
            </a:r>
            <a:r>
              <a:rPr lang="en-US" altLang="en-US" sz="2600" b="1">
                <a:solidFill>
                  <a:srgbClr val="FF0066"/>
                </a:solidFill>
                <a:cs typeface="Times New Roman (Hebrew)" panose="02020603050405020304" pitchFamily="18" charset="0"/>
                <a:sym typeface="Symbol" panose="05050102010706020507" pitchFamily="18" charset="2"/>
              </a:rPr>
              <a:t>baseline activity</a:t>
            </a:r>
            <a:r>
              <a:rPr lang="en-US" altLang="en-US" sz="2600" b="1">
                <a:solidFill>
                  <a:srgbClr val="339933"/>
                </a:solidFill>
                <a:cs typeface="Times New Roman (Hebrew)" panose="02020603050405020304" pitchFamily="18" charset="0"/>
                <a:sym typeface="Symbol" panose="05050102010706020507" pitchFamily="18" charset="2"/>
              </a:rPr>
              <a:t> even in the </a:t>
            </a:r>
            <a:r>
              <a:rPr lang="en-US" altLang="en-US" sz="2600" b="1">
                <a:solidFill>
                  <a:srgbClr val="FF0066"/>
                </a:solidFill>
                <a:cs typeface="Times New Roman (Hebrew)" panose="02020603050405020304" pitchFamily="18" charset="0"/>
                <a:sym typeface="Symbol" panose="05050102010706020507" pitchFamily="18" charset="2"/>
              </a:rPr>
              <a:t>absence of agonist </a:t>
            </a:r>
          </a:p>
        </p:txBody>
      </p:sp>
      <p:sp>
        <p:nvSpPr>
          <p:cNvPr id="271365" name="Text Box 17"/>
          <p:cNvSpPr txBox="1">
            <a:spLocks noChangeArrowheads="1"/>
          </p:cNvSpPr>
          <p:nvPr/>
        </p:nvSpPr>
        <p:spPr bwMode="auto">
          <a:xfrm>
            <a:off x="109538" y="242888"/>
            <a:ext cx="8924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The </a:t>
            </a:r>
            <a:r>
              <a:rPr lang="en-US" altLang="en-US" b="1" i="1">
                <a:solidFill>
                  <a:srgbClr val="3333CC"/>
                </a:solidFill>
                <a:cs typeface="Times New Roman (Hebrew)" panose="02020603050405020304" pitchFamily="18" charset="0"/>
              </a:rPr>
              <a:t>D/ERY</a:t>
            </a:r>
            <a:r>
              <a:rPr lang="en-US" altLang="en-US" b="1">
                <a:solidFill>
                  <a:srgbClr val="3333CC"/>
                </a:solidFill>
                <a:cs typeface="Times New Roman (Hebrew)" panose="02020603050405020304" pitchFamily="18" charset="0"/>
              </a:rPr>
              <a:t> motif and ionic lock in rhodopsin</a:t>
            </a:r>
          </a:p>
        </p:txBody>
      </p:sp>
      <p:sp>
        <p:nvSpPr>
          <p:cNvPr id="17" name="Rectangle 18"/>
          <p:cNvSpPr>
            <a:spLocks noChangeArrowheads="1"/>
          </p:cNvSpPr>
          <p:nvPr/>
        </p:nvSpPr>
        <p:spPr bwMode="auto">
          <a:xfrm>
            <a:off x="3606517" y="5971369"/>
            <a:ext cx="15183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0"/>
              </a:spcBef>
              <a:buFontTx/>
              <a:buNone/>
            </a:pPr>
            <a:r>
              <a:rPr lang="en-US" altLang="en-US" sz="2400" dirty="0">
                <a:solidFill>
                  <a:srgbClr val="000000"/>
                </a:solidFill>
                <a:latin typeface="Times New Roman" panose="02020603050405020304" pitchFamily="18" charset="0"/>
                <a:cs typeface="Times New Roman" panose="02020603050405020304" pitchFamily="18" charset="0"/>
              </a:rPr>
              <a:t>Rhodopsin</a:t>
            </a:r>
          </a:p>
        </p:txBody>
      </p:sp>
      <p:grpSp>
        <p:nvGrpSpPr>
          <p:cNvPr id="18" name="Group 19"/>
          <p:cNvGrpSpPr>
            <a:grpSpLocks/>
          </p:cNvGrpSpPr>
          <p:nvPr/>
        </p:nvGrpSpPr>
        <p:grpSpPr bwMode="auto">
          <a:xfrm>
            <a:off x="2212975" y="2376086"/>
            <a:ext cx="4970463" cy="3556000"/>
            <a:chOff x="1063" y="904"/>
            <a:chExt cx="3131" cy="2240"/>
          </a:xfrm>
        </p:grpSpPr>
        <p:pic>
          <p:nvPicPr>
            <p:cNvPr id="19" name="Picture 7" descr="7-32"/>
            <p:cNvPicPr>
              <a:picLocks noChangeAspect="1" noChangeArrowheads="1"/>
            </p:cNvPicPr>
            <p:nvPr/>
          </p:nvPicPr>
          <p:blipFill>
            <a:blip r:embed="rId3">
              <a:extLst>
                <a:ext uri="{28A0092B-C50C-407E-A947-70E740481C1C}">
                  <a14:useLocalDpi xmlns:a14="http://schemas.microsoft.com/office/drawing/2010/main" val="0"/>
                </a:ext>
              </a:extLst>
            </a:blip>
            <a:srcRect t="17332" r="22954" b="22981"/>
            <a:stretch>
              <a:fillRect/>
            </a:stretch>
          </p:blipFill>
          <p:spPr bwMode="auto">
            <a:xfrm>
              <a:off x="1066" y="975"/>
              <a:ext cx="2796" cy="2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Line 8"/>
            <p:cNvSpPr>
              <a:spLocks noChangeShapeType="1"/>
            </p:cNvSpPr>
            <p:nvPr/>
          </p:nvSpPr>
          <p:spPr bwMode="auto">
            <a:xfrm flipH="1">
              <a:off x="2054" y="1872"/>
              <a:ext cx="192" cy="0"/>
            </a:xfrm>
            <a:prstGeom prst="line">
              <a:avLst/>
            </a:prstGeom>
            <a:noFill/>
            <a:ln w="381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Text Box 9"/>
            <p:cNvSpPr txBox="1">
              <a:spLocks noChangeArrowheads="1"/>
            </p:cNvSpPr>
            <p:nvPr/>
          </p:nvSpPr>
          <p:spPr bwMode="auto">
            <a:xfrm>
              <a:off x="3061" y="2066"/>
              <a:ext cx="470" cy="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sz="2000" b="1">
                  <a:solidFill>
                    <a:srgbClr val="000000"/>
                  </a:solidFill>
                  <a:latin typeface="Times New Roman" panose="02020603050405020304" pitchFamily="18" charset="0"/>
                  <a:cs typeface="Times New Roman" panose="02020603050405020304" pitchFamily="18" charset="0"/>
                </a:rPr>
                <a:t>TM3</a:t>
              </a:r>
            </a:p>
          </p:txBody>
        </p:sp>
        <p:sp>
          <p:nvSpPr>
            <p:cNvPr id="22" name="Text Box 10"/>
            <p:cNvSpPr txBox="1">
              <a:spLocks noChangeArrowheads="1"/>
            </p:cNvSpPr>
            <p:nvPr/>
          </p:nvSpPr>
          <p:spPr bwMode="auto">
            <a:xfrm>
              <a:off x="1218" y="1838"/>
              <a:ext cx="492" cy="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sz="2000" b="1">
                  <a:solidFill>
                    <a:srgbClr val="000000"/>
                  </a:solidFill>
                  <a:latin typeface="Times New Roman" panose="02020603050405020304" pitchFamily="18" charset="0"/>
                  <a:cs typeface="Times New Roman" panose="02020603050405020304" pitchFamily="18" charset="0"/>
                </a:rPr>
                <a:t>TM6</a:t>
              </a:r>
            </a:p>
          </p:txBody>
        </p:sp>
        <p:sp>
          <p:nvSpPr>
            <p:cNvPr id="23" name="Text Box 11"/>
            <p:cNvSpPr txBox="1">
              <a:spLocks noChangeArrowheads="1"/>
            </p:cNvSpPr>
            <p:nvPr/>
          </p:nvSpPr>
          <p:spPr bwMode="auto">
            <a:xfrm>
              <a:off x="1741" y="2805"/>
              <a:ext cx="89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sz="2000" b="1">
                  <a:solidFill>
                    <a:srgbClr val="000000"/>
                  </a:solidFill>
                  <a:latin typeface="Times New Roman" panose="02020603050405020304" pitchFamily="18" charset="0"/>
                  <a:cs typeface="Times New Roman" panose="02020603050405020304" pitchFamily="18" charset="0"/>
                </a:rPr>
                <a:t>ionic lock</a:t>
              </a:r>
            </a:p>
          </p:txBody>
        </p:sp>
        <p:sp>
          <p:nvSpPr>
            <p:cNvPr id="24" name="Line 12"/>
            <p:cNvSpPr>
              <a:spLocks noChangeShapeType="1"/>
            </p:cNvSpPr>
            <p:nvPr/>
          </p:nvSpPr>
          <p:spPr bwMode="auto">
            <a:xfrm flipV="1">
              <a:off x="2189" y="1958"/>
              <a:ext cx="0" cy="864"/>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Text Box 13"/>
            <p:cNvSpPr txBox="1">
              <a:spLocks noChangeArrowheads="1"/>
            </p:cNvSpPr>
            <p:nvPr/>
          </p:nvSpPr>
          <p:spPr bwMode="auto">
            <a:xfrm>
              <a:off x="1429" y="1461"/>
              <a:ext cx="89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sz="2000" b="1">
                  <a:solidFill>
                    <a:srgbClr val="FF0066"/>
                  </a:solidFill>
                  <a:latin typeface="Times New Roman" panose="02020603050405020304" pitchFamily="18" charset="0"/>
                  <a:cs typeface="Times New Roman" panose="02020603050405020304" pitchFamily="18" charset="0"/>
                </a:rPr>
                <a:t>E-247</a:t>
              </a:r>
            </a:p>
          </p:txBody>
        </p:sp>
        <p:sp>
          <p:nvSpPr>
            <p:cNvPr id="26" name="Text Box 14"/>
            <p:cNvSpPr txBox="1">
              <a:spLocks noChangeArrowheads="1"/>
            </p:cNvSpPr>
            <p:nvPr/>
          </p:nvSpPr>
          <p:spPr bwMode="auto">
            <a:xfrm>
              <a:off x="2054" y="1229"/>
              <a:ext cx="89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sz="2000" b="1">
                  <a:solidFill>
                    <a:srgbClr val="333399"/>
                  </a:solidFill>
                  <a:latin typeface="Times New Roman" panose="02020603050405020304" pitchFamily="18" charset="0"/>
                  <a:cs typeface="Times New Roman" panose="02020603050405020304" pitchFamily="18" charset="0"/>
                </a:rPr>
                <a:t>R-135</a:t>
              </a:r>
            </a:p>
          </p:txBody>
        </p:sp>
        <p:sp>
          <p:nvSpPr>
            <p:cNvPr id="27" name="Rectangle 15"/>
            <p:cNvSpPr>
              <a:spLocks noChangeArrowheads="1"/>
            </p:cNvSpPr>
            <p:nvPr/>
          </p:nvSpPr>
          <p:spPr bwMode="auto">
            <a:xfrm rot="2700000">
              <a:off x="3479" y="2235"/>
              <a:ext cx="540" cy="89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solidFill>
                  <a:srgbClr val="000000"/>
                </a:solidFill>
                <a:cs typeface="Times New Roman (Hebrew)" panose="02020603050405020304" pitchFamily="18" charset="0"/>
              </a:endParaRPr>
            </a:p>
          </p:txBody>
        </p:sp>
        <p:sp>
          <p:nvSpPr>
            <p:cNvPr id="28" name="Rectangle 16"/>
            <p:cNvSpPr>
              <a:spLocks noChangeArrowheads="1"/>
            </p:cNvSpPr>
            <p:nvPr/>
          </p:nvSpPr>
          <p:spPr bwMode="auto">
            <a:xfrm>
              <a:off x="3240" y="2897"/>
              <a:ext cx="540" cy="2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solidFill>
                  <a:srgbClr val="000000"/>
                </a:solidFill>
                <a:cs typeface="Times New Roman (Hebrew)" panose="02020603050405020304" pitchFamily="18" charset="0"/>
              </a:endParaRPr>
            </a:p>
          </p:txBody>
        </p:sp>
        <p:sp>
          <p:nvSpPr>
            <p:cNvPr id="29" name="Rectangle 18"/>
            <p:cNvSpPr>
              <a:spLocks noChangeArrowheads="1"/>
            </p:cNvSpPr>
            <p:nvPr/>
          </p:nvSpPr>
          <p:spPr bwMode="auto">
            <a:xfrm>
              <a:off x="1063" y="904"/>
              <a:ext cx="749" cy="60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solidFill>
                  <a:srgbClr val="000000"/>
                </a:solidFill>
                <a:cs typeface="Times New Roman (Hebrew)" panose="02020603050405020304" pitchFamily="18" charset="0"/>
              </a:endParaRPr>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Text Box 2050"/>
          <p:cNvSpPr txBox="1">
            <a:spLocks noChangeArrowheads="1"/>
          </p:cNvSpPr>
          <p:nvPr/>
        </p:nvSpPr>
        <p:spPr bwMode="auto">
          <a:xfrm>
            <a:off x="246063" y="2735263"/>
            <a:ext cx="86455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sz="4800" b="1">
                <a:solidFill>
                  <a:srgbClr val="666699"/>
                </a:solidFill>
                <a:cs typeface="Times New Roman (Hebrew)" panose="02020603050405020304" pitchFamily="18" charset="0"/>
              </a:rPr>
              <a:t>GPCR activation</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Text Box 16"/>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Available structures</a:t>
            </a:r>
          </a:p>
        </p:txBody>
      </p:sp>
      <p:sp>
        <p:nvSpPr>
          <p:cNvPr id="274435" name="Text Box 18"/>
          <p:cNvSpPr txBox="1">
            <a:spLocks noChangeArrowheads="1"/>
          </p:cNvSpPr>
          <p:nvPr/>
        </p:nvSpPr>
        <p:spPr bwMode="auto">
          <a:xfrm>
            <a:off x="128588" y="714148"/>
            <a:ext cx="8905875" cy="589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dirty="0">
                <a:solidFill>
                  <a:srgbClr val="339933"/>
                </a:solidFill>
                <a:cs typeface="Times New Roman (Hebrew)" panose="02020603050405020304" pitchFamily="18" charset="0"/>
                <a:sym typeface="Symbol" panose="05050102010706020507" pitchFamily="18" charset="2"/>
              </a:rPr>
              <a:t>Studying GPCR activation requires knowledge of both </a:t>
            </a:r>
            <a:r>
              <a:rPr lang="en-US" altLang="en-US" sz="2600" b="1" dirty="0">
                <a:solidFill>
                  <a:srgbClr val="FF0066"/>
                </a:solidFill>
                <a:cs typeface="Times New Roman (Hebrew)" panose="02020603050405020304" pitchFamily="18" charset="0"/>
                <a:sym typeface="Symbol" panose="05050102010706020507" pitchFamily="18" charset="2"/>
              </a:rPr>
              <a:t>active</a:t>
            </a:r>
            <a:r>
              <a:rPr lang="en-US" altLang="en-US" sz="2600" b="1" dirty="0">
                <a:solidFill>
                  <a:srgbClr val="339933"/>
                </a:solidFill>
                <a:cs typeface="Times New Roman (Hebrew)" panose="02020603050405020304" pitchFamily="18" charset="0"/>
                <a:sym typeface="Symbol" panose="05050102010706020507" pitchFamily="18" charset="2"/>
              </a:rPr>
              <a:t> and </a:t>
            </a:r>
            <a:r>
              <a:rPr lang="en-US" altLang="en-US" sz="2600" b="1" dirty="0">
                <a:solidFill>
                  <a:srgbClr val="FF0066"/>
                </a:solidFill>
                <a:cs typeface="Times New Roman (Hebrew)" panose="02020603050405020304" pitchFamily="18" charset="0"/>
                <a:sym typeface="Symbol" panose="05050102010706020507" pitchFamily="18" charset="2"/>
              </a:rPr>
              <a:t>inactive</a:t>
            </a:r>
            <a:r>
              <a:rPr lang="en-US" altLang="en-US" sz="2600" b="1" dirty="0">
                <a:solidFill>
                  <a:srgbClr val="339933"/>
                </a:solidFill>
                <a:cs typeface="Times New Roman (Hebrew)" panose="02020603050405020304" pitchFamily="18" charset="0"/>
                <a:sym typeface="Symbol" panose="05050102010706020507" pitchFamily="18" charset="2"/>
              </a:rPr>
              <a:t> structures</a:t>
            </a:r>
          </a:p>
          <a:p>
            <a:pPr algn="l" rtl="0" eaLnBrk="1" hangingPunct="1">
              <a:spcBef>
                <a:spcPct val="50000"/>
              </a:spcBef>
            </a:pPr>
            <a:r>
              <a:rPr lang="en-US" altLang="en-US" sz="2600" b="1" dirty="0">
                <a:solidFill>
                  <a:srgbClr val="339933"/>
                </a:solidFill>
                <a:cs typeface="Times New Roman (Hebrew)" panose="02020603050405020304" pitchFamily="18" charset="0"/>
                <a:sym typeface="Symbol" panose="05050102010706020507" pitchFamily="18" charset="2"/>
              </a:rPr>
              <a:t>There are many known inactive GPCR structure but </a:t>
            </a:r>
            <a:r>
              <a:rPr lang="en-US" altLang="en-US" sz="2600" b="1" dirty="0">
                <a:solidFill>
                  <a:srgbClr val="FF0066"/>
                </a:solidFill>
                <a:cs typeface="Times New Roman (Hebrew)" panose="02020603050405020304" pitchFamily="18" charset="0"/>
                <a:sym typeface="Symbol" panose="05050102010706020507" pitchFamily="18" charset="2"/>
              </a:rPr>
              <a:t>only a few active ones</a:t>
            </a:r>
          </a:p>
          <a:p>
            <a:pPr algn="l" rtl="0" eaLnBrk="1" hangingPunct="1">
              <a:spcBef>
                <a:spcPct val="50000"/>
              </a:spcBef>
            </a:pPr>
            <a:r>
              <a:rPr lang="en-US" altLang="en-US" sz="2600" b="1" dirty="0">
                <a:solidFill>
                  <a:srgbClr val="FF0066"/>
                </a:solidFill>
                <a:cs typeface="Times New Roman (Hebrew)" panose="02020603050405020304" pitchFamily="18" charset="0"/>
                <a:sym typeface="Symbol" panose="05050102010706020507" pitchFamily="18" charset="2"/>
              </a:rPr>
              <a:t>Partially active </a:t>
            </a:r>
            <a:r>
              <a:rPr lang="en-US" altLang="en-US" sz="2600" b="1" dirty="0">
                <a:solidFill>
                  <a:srgbClr val="339933"/>
                </a:solidFill>
                <a:cs typeface="Times New Roman (Hebrew)" panose="02020603050405020304" pitchFamily="18" charset="0"/>
                <a:sym typeface="Symbol" panose="05050102010706020507" pitchFamily="18" charset="2"/>
              </a:rPr>
              <a:t>– bound only to agonist</a:t>
            </a:r>
          </a:p>
          <a:p>
            <a:pPr algn="l" rtl="0" eaLnBrk="1" hangingPunct="1">
              <a:spcBef>
                <a:spcPct val="50000"/>
              </a:spcBef>
            </a:pPr>
            <a:r>
              <a:rPr lang="en-US" altLang="en-US" sz="2600" b="1" dirty="0">
                <a:solidFill>
                  <a:srgbClr val="FF0066"/>
                </a:solidFill>
                <a:cs typeface="Times New Roman (Hebrew)" panose="02020603050405020304" pitchFamily="18" charset="0"/>
                <a:sym typeface="Symbol" panose="05050102010706020507" pitchFamily="18" charset="2"/>
              </a:rPr>
              <a:t>Fully active </a:t>
            </a:r>
            <a:r>
              <a:rPr lang="en-US" altLang="en-US" sz="2600" b="1" dirty="0">
                <a:solidFill>
                  <a:srgbClr val="339933"/>
                </a:solidFill>
                <a:cs typeface="Times New Roman (Hebrew)" panose="02020603050405020304" pitchFamily="18" charset="0"/>
                <a:sym typeface="Symbol" panose="05050102010706020507" pitchFamily="18" charset="2"/>
              </a:rPr>
              <a:t>– bound to agonist AND intracellular effector (G-protein, GRK, </a:t>
            </a:r>
            <a:r>
              <a:rPr lang="en-US" altLang="en-US" sz="2600" b="1" dirty="0" err="1">
                <a:solidFill>
                  <a:srgbClr val="339933"/>
                </a:solidFill>
                <a:cs typeface="Times New Roman (Hebrew)" panose="02020603050405020304" pitchFamily="18" charset="0"/>
                <a:sym typeface="Symbol" panose="05050102010706020507" pitchFamily="18" charset="2"/>
              </a:rPr>
              <a:t>arrestin</a:t>
            </a:r>
            <a:r>
              <a:rPr lang="en-US" altLang="en-US" sz="2600" b="1" dirty="0">
                <a:solidFill>
                  <a:srgbClr val="339933"/>
                </a:solidFill>
                <a:cs typeface="Times New Roman (Hebrew)" panose="02020603050405020304" pitchFamily="18" charset="0"/>
                <a:sym typeface="Symbol" panose="05050102010706020507" pitchFamily="18" charset="2"/>
              </a:rPr>
              <a:t>) or antibody</a:t>
            </a:r>
          </a:p>
          <a:p>
            <a:pPr algn="l" rtl="0" eaLnBrk="1" hangingPunct="1">
              <a:spcBef>
                <a:spcPct val="50000"/>
              </a:spcBef>
            </a:pPr>
            <a:r>
              <a:rPr lang="en-US" altLang="en-US" sz="2600" b="1" dirty="0">
                <a:solidFill>
                  <a:srgbClr val="339933"/>
                </a:solidFill>
                <a:cs typeface="Times New Roman (Hebrew)" panose="02020603050405020304" pitchFamily="18" charset="0"/>
                <a:sym typeface="Symbol" panose="05050102010706020507" pitchFamily="18" charset="2"/>
              </a:rPr>
              <a:t>Available (fully) active structures</a:t>
            </a:r>
          </a:p>
          <a:p>
            <a:pPr lvl="1" algn="l" rtl="0" eaLnBrk="1" hangingPunct="1">
              <a:spcBef>
                <a:spcPct val="50000"/>
              </a:spcBef>
              <a:buFont typeface="Wingdings" panose="05000000000000000000" pitchFamily="2" charset="2"/>
              <a:buChar char="Ø"/>
            </a:pPr>
            <a:r>
              <a:rPr lang="en-US" altLang="en-US" sz="2600" dirty="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Rhodopsin</a:t>
            </a:r>
          </a:p>
          <a:p>
            <a:pPr lvl="1" algn="l" rtl="0" eaLnBrk="1" hangingPunct="1">
              <a:spcBef>
                <a:spcPct val="50000"/>
              </a:spcBef>
              <a:buFont typeface="Wingdings" panose="05000000000000000000" pitchFamily="2" charset="2"/>
              <a:buChar char="Ø"/>
            </a:pPr>
            <a:r>
              <a:rPr lang="en-US" altLang="en-US" sz="2600" dirty="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β</a:t>
            </a:r>
            <a:r>
              <a:rPr lang="en-US" altLang="en-US" sz="2600" baseline="-25000" dirty="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2</a:t>
            </a:r>
            <a:r>
              <a:rPr lang="en-US" altLang="en-US" sz="2600" dirty="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-adrenergic receptor</a:t>
            </a:r>
          </a:p>
          <a:p>
            <a:pPr lvl="1" algn="l" rtl="0" eaLnBrk="1" hangingPunct="1">
              <a:spcBef>
                <a:spcPct val="50000"/>
              </a:spcBef>
              <a:buFont typeface="Wingdings" panose="05000000000000000000" pitchFamily="2" charset="2"/>
              <a:buChar char="Ø"/>
            </a:pPr>
            <a:r>
              <a:rPr lang="en-US" altLang="en-US" sz="2600" dirty="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Muscarinic (M2) receptor  </a:t>
            </a:r>
          </a:p>
        </p:txBody>
      </p:sp>
      <p:grpSp>
        <p:nvGrpSpPr>
          <p:cNvPr id="274436" name="Group 3"/>
          <p:cNvGrpSpPr>
            <a:grpSpLocks/>
          </p:cNvGrpSpPr>
          <p:nvPr/>
        </p:nvGrpSpPr>
        <p:grpSpPr bwMode="auto">
          <a:xfrm>
            <a:off x="6091238" y="4386263"/>
            <a:ext cx="2714625" cy="2438400"/>
            <a:chOff x="6091560" y="4385733"/>
            <a:chExt cx="2713773" cy="2438463"/>
          </a:xfrm>
        </p:grpSpPr>
        <p:pic>
          <p:nvPicPr>
            <p:cNvPr id="274437" name="Picture 1"/>
            <p:cNvPicPr>
              <a:picLocks noChangeAspect="1"/>
            </p:cNvPicPr>
            <p:nvPr/>
          </p:nvPicPr>
          <p:blipFill>
            <a:blip r:embed="rId3">
              <a:extLst>
                <a:ext uri="{28A0092B-C50C-407E-A947-70E740481C1C}">
                  <a14:useLocalDpi xmlns:a14="http://schemas.microsoft.com/office/drawing/2010/main" val="0"/>
                </a:ext>
              </a:extLst>
            </a:blip>
            <a:srcRect l="23711" t="28355" r="40369" b="14236"/>
            <a:stretch>
              <a:fillRect/>
            </a:stretch>
          </p:blipFill>
          <p:spPr bwMode="auto">
            <a:xfrm>
              <a:off x="6091560" y="4385733"/>
              <a:ext cx="2713773" cy="24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091560" y="4469872"/>
              <a:ext cx="225354" cy="203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Text Box 16"/>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GPCR activation: rhodopsin</a:t>
            </a:r>
          </a:p>
        </p:txBody>
      </p:sp>
      <p:sp>
        <p:nvSpPr>
          <p:cNvPr id="276483" name="Text Box 18"/>
          <p:cNvSpPr txBox="1">
            <a:spLocks noChangeArrowheads="1"/>
          </p:cNvSpPr>
          <p:nvPr/>
        </p:nvSpPr>
        <p:spPr bwMode="auto">
          <a:xfrm>
            <a:off x="128588" y="930275"/>
            <a:ext cx="9015412"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Rhodopsin –</a:t>
            </a:r>
            <a:r>
              <a:rPr lang="en-US" altLang="en-US" sz="2600" b="1">
                <a:solidFill>
                  <a:srgbClr val="FF0066"/>
                </a:solidFill>
                <a:cs typeface="Times New Roman (Hebrew)" panose="02020603050405020304" pitchFamily="18" charset="0"/>
                <a:sym typeface="Symbol" panose="05050102010706020507" pitchFamily="18" charset="2"/>
              </a:rPr>
              <a:t>visual receptor </a:t>
            </a:r>
            <a:r>
              <a:rPr lang="en-US" altLang="en-US" sz="2600" b="1">
                <a:solidFill>
                  <a:srgbClr val="339933"/>
                </a:solidFill>
                <a:cs typeface="Times New Roman (Hebrew)" panose="02020603050405020304" pitchFamily="18" charset="0"/>
                <a:sym typeface="Symbol" panose="05050102010706020507" pitchFamily="18" charset="2"/>
              </a:rPr>
              <a:t>in the animal retina</a:t>
            </a:r>
          </a:p>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Uses </a:t>
            </a:r>
            <a:r>
              <a:rPr lang="en-US" altLang="en-US" sz="2600" b="1">
                <a:solidFill>
                  <a:srgbClr val="FF0066"/>
                </a:solidFill>
                <a:cs typeface="Times New Roman (Hebrew)" panose="02020603050405020304" pitchFamily="18" charset="0"/>
                <a:sym typeface="Symbol" panose="05050102010706020507" pitchFamily="18" charset="2"/>
              </a:rPr>
              <a:t>retinal</a:t>
            </a:r>
            <a:r>
              <a:rPr lang="en-US" altLang="en-US" sz="2600" b="1">
                <a:solidFill>
                  <a:srgbClr val="339933"/>
                </a:solidFill>
                <a:cs typeface="Times New Roman (Hebrew)" panose="02020603050405020304" pitchFamily="18" charset="0"/>
                <a:sym typeface="Symbol" panose="05050102010706020507" pitchFamily="18" charset="2"/>
              </a:rPr>
              <a:t> as the photo-reactive cofactor</a:t>
            </a:r>
          </a:p>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Photon absorption </a:t>
            </a:r>
            <a:r>
              <a:rPr lang="en-US" altLang="en-US" sz="2600" b="1">
                <a:solidFill>
                  <a:srgbClr val="FF0066"/>
                </a:solidFill>
                <a:cs typeface="Times New Roman (Hebrew)" panose="02020603050405020304" pitchFamily="18" charset="0"/>
                <a:sym typeface="Symbol" panose="05050102010706020507" pitchFamily="18" charset="2"/>
              </a:rPr>
              <a:t>isomerizes</a:t>
            </a:r>
            <a:r>
              <a:rPr lang="en-US" altLang="en-US" sz="2600" b="1">
                <a:solidFill>
                  <a:srgbClr val="339933"/>
                </a:solidFill>
                <a:cs typeface="Times New Roman (Hebrew)" panose="02020603050405020304" pitchFamily="18" charset="0"/>
                <a:sym typeface="Symbol" panose="05050102010706020507" pitchFamily="18" charset="2"/>
              </a:rPr>
              <a:t> retinal</a:t>
            </a:r>
          </a:p>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This induces a </a:t>
            </a:r>
            <a:r>
              <a:rPr lang="en-US" altLang="en-US" sz="2600" b="1">
                <a:solidFill>
                  <a:srgbClr val="FF0066"/>
                </a:solidFill>
                <a:cs typeface="Times New Roman (Hebrew)" panose="02020603050405020304" pitchFamily="18" charset="0"/>
                <a:sym typeface="Symbol" panose="05050102010706020507" pitchFamily="18" charset="2"/>
              </a:rPr>
              <a:t>conformational change</a:t>
            </a:r>
            <a:r>
              <a:rPr lang="en-US" altLang="en-US" sz="2600" b="1">
                <a:solidFill>
                  <a:srgbClr val="339933"/>
                </a:solidFill>
                <a:cs typeface="Times New Roman (Hebrew)" panose="02020603050405020304" pitchFamily="18" charset="0"/>
                <a:sym typeface="Symbol" panose="05050102010706020507" pitchFamily="18" charset="2"/>
              </a:rPr>
              <a:t> and creates a </a:t>
            </a:r>
            <a:r>
              <a:rPr lang="en-US" altLang="en-US" sz="2600" b="1">
                <a:solidFill>
                  <a:srgbClr val="FF0066"/>
                </a:solidFill>
                <a:cs typeface="Times New Roman (Hebrew)" panose="02020603050405020304" pitchFamily="18" charset="0"/>
                <a:sym typeface="Symbol" panose="05050102010706020507" pitchFamily="18" charset="2"/>
              </a:rPr>
              <a:t>G-protein (transducin) binding site</a:t>
            </a:r>
          </a:p>
          <a:p>
            <a:pPr algn="l" rtl="0" eaLnBrk="1" hangingPunct="1">
              <a:spcBef>
                <a:spcPct val="50000"/>
              </a:spcBef>
            </a:pPr>
            <a:endParaRPr lang="en-US" altLang="en-US" sz="2600" b="1">
              <a:solidFill>
                <a:srgbClr val="339933"/>
              </a:solidFill>
              <a:cs typeface="Times New Roman (Hebrew)" panose="02020603050405020304" pitchFamily="18" charset="0"/>
              <a:sym typeface="Symbol" panose="05050102010706020507" pitchFamily="18" charset="2"/>
            </a:endParaRPr>
          </a:p>
        </p:txBody>
      </p:sp>
      <p:sp>
        <p:nvSpPr>
          <p:cNvPr id="276485" name="Rectangle 11"/>
          <p:cNvSpPr>
            <a:spLocks noChangeArrowheads="1"/>
          </p:cNvSpPr>
          <p:nvPr/>
        </p:nvSpPr>
        <p:spPr bwMode="auto">
          <a:xfrm>
            <a:off x="858310" y="5935547"/>
            <a:ext cx="1866900" cy="457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0"/>
              </a:spcBef>
              <a:buFontTx/>
              <a:buNone/>
            </a:pPr>
            <a:r>
              <a:rPr lang="en-US" altLang="en-US" sz="2400" b="1">
                <a:solidFill>
                  <a:srgbClr val="000000"/>
                </a:solidFill>
                <a:latin typeface="Times New Roman" panose="02020603050405020304" pitchFamily="18" charset="0"/>
                <a:cs typeface="Times New Roman" panose="02020603050405020304" pitchFamily="18" charset="0"/>
              </a:rPr>
              <a:t>11-</a:t>
            </a:r>
            <a:r>
              <a:rPr lang="en-US" altLang="en-US" sz="2400" b="1" i="1">
                <a:solidFill>
                  <a:srgbClr val="000000"/>
                </a:solidFill>
                <a:latin typeface="Times New Roman" panose="02020603050405020304" pitchFamily="18" charset="0"/>
                <a:cs typeface="Times New Roman" panose="02020603050405020304" pitchFamily="18" charset="0"/>
              </a:rPr>
              <a:t>cis</a:t>
            </a:r>
            <a:r>
              <a:rPr lang="en-US" altLang="en-US" sz="2400" b="1">
                <a:solidFill>
                  <a:srgbClr val="000000"/>
                </a:solidFill>
                <a:latin typeface="Times New Roman" panose="02020603050405020304" pitchFamily="18" charset="0"/>
                <a:cs typeface="Times New Roman" panose="02020603050405020304" pitchFamily="18" charset="0"/>
              </a:rPr>
              <a:t> retinal</a:t>
            </a:r>
            <a:endParaRPr lang="en-US" altLang="en-US" sz="2400" b="1" i="1">
              <a:solidFill>
                <a:srgbClr val="000000"/>
              </a:solidFill>
              <a:latin typeface="Times New Roman" panose="02020603050405020304" pitchFamily="18" charset="0"/>
              <a:cs typeface="Times New Roman" panose="02020603050405020304" pitchFamily="18" charset="0"/>
            </a:endParaRPr>
          </a:p>
        </p:txBody>
      </p:sp>
      <p:sp>
        <p:nvSpPr>
          <p:cNvPr id="276486" name="Rectangle 12"/>
          <p:cNvSpPr>
            <a:spLocks noChangeArrowheads="1"/>
          </p:cNvSpPr>
          <p:nvPr/>
        </p:nvSpPr>
        <p:spPr bwMode="auto">
          <a:xfrm>
            <a:off x="6247873" y="5967304"/>
            <a:ext cx="2257425" cy="457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0"/>
              </a:spcBef>
              <a:buFontTx/>
              <a:buNone/>
            </a:pPr>
            <a:r>
              <a:rPr lang="en-US" altLang="en-US" sz="2400" b="1">
                <a:solidFill>
                  <a:srgbClr val="000000"/>
                </a:solidFill>
                <a:latin typeface="Times New Roman" panose="02020603050405020304" pitchFamily="18" charset="0"/>
                <a:cs typeface="Times New Roman" panose="02020603050405020304" pitchFamily="18" charset="0"/>
              </a:rPr>
              <a:t>All-</a:t>
            </a:r>
            <a:r>
              <a:rPr lang="en-US" altLang="en-US" sz="2400" b="1" i="1">
                <a:solidFill>
                  <a:srgbClr val="000000"/>
                </a:solidFill>
                <a:latin typeface="Times New Roman" panose="02020603050405020304" pitchFamily="18" charset="0"/>
                <a:cs typeface="Times New Roman" panose="02020603050405020304" pitchFamily="18" charset="0"/>
              </a:rPr>
              <a:t>trans</a:t>
            </a:r>
            <a:r>
              <a:rPr lang="en-US" altLang="en-US" sz="2400" b="1">
                <a:solidFill>
                  <a:srgbClr val="000000"/>
                </a:solidFill>
                <a:latin typeface="Times New Roman" panose="02020603050405020304" pitchFamily="18" charset="0"/>
                <a:cs typeface="Times New Roman" panose="02020603050405020304" pitchFamily="18" charset="0"/>
              </a:rPr>
              <a:t> retinal</a:t>
            </a:r>
            <a:endParaRPr lang="en-US" altLang="en-US" sz="2400" b="1" i="1">
              <a:solidFill>
                <a:srgbClr val="0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95734" y="3973743"/>
            <a:ext cx="8898641" cy="1961804"/>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Text Box 16"/>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GPCR activation: rhodopsin</a:t>
            </a:r>
          </a:p>
        </p:txBody>
      </p:sp>
      <p:sp>
        <p:nvSpPr>
          <p:cNvPr id="278531" name="Text Box 18"/>
          <p:cNvSpPr txBox="1">
            <a:spLocks noChangeArrowheads="1"/>
          </p:cNvSpPr>
          <p:nvPr/>
        </p:nvSpPr>
        <p:spPr bwMode="auto">
          <a:xfrm>
            <a:off x="128588" y="930275"/>
            <a:ext cx="901541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The </a:t>
            </a:r>
            <a:r>
              <a:rPr lang="en-US" altLang="en-US" sz="2600" b="1">
                <a:solidFill>
                  <a:srgbClr val="FF6600"/>
                </a:solidFill>
                <a:cs typeface="Times New Roman (Hebrew)" panose="02020603050405020304" pitchFamily="18" charset="0"/>
                <a:sym typeface="Symbol" panose="05050102010706020507" pitchFamily="18" charset="2"/>
              </a:rPr>
              <a:t>active </a:t>
            </a:r>
            <a:r>
              <a:rPr lang="en-US" altLang="en-US" sz="2600" b="1">
                <a:solidFill>
                  <a:srgbClr val="339933"/>
                </a:solidFill>
                <a:cs typeface="Times New Roman (Hebrew)" panose="02020603050405020304" pitchFamily="18" charset="0"/>
                <a:sym typeface="Symbol" panose="05050102010706020507" pitchFamily="18" charset="2"/>
              </a:rPr>
              <a:t>and </a:t>
            </a:r>
            <a:r>
              <a:rPr lang="en-US" altLang="en-US" sz="2600" b="1">
                <a:solidFill>
                  <a:srgbClr val="7F7F7F"/>
                </a:solidFill>
                <a:cs typeface="Times New Roman (Hebrew)" panose="02020603050405020304" pitchFamily="18" charset="0"/>
                <a:sym typeface="Symbol" panose="05050102010706020507" pitchFamily="18" charset="2"/>
              </a:rPr>
              <a:t>inactive </a:t>
            </a:r>
            <a:r>
              <a:rPr lang="en-US" altLang="en-US" sz="2600" b="1">
                <a:solidFill>
                  <a:srgbClr val="339933"/>
                </a:solidFill>
                <a:cs typeface="Times New Roman (Hebrew)" panose="02020603050405020304" pitchFamily="18" charset="0"/>
                <a:sym typeface="Symbol" panose="05050102010706020507" pitchFamily="18" charset="2"/>
              </a:rPr>
              <a:t>structures of rhodopsin are </a:t>
            </a:r>
            <a:r>
              <a:rPr lang="en-US" altLang="en-US" sz="2600" b="1">
                <a:solidFill>
                  <a:srgbClr val="FF0066"/>
                </a:solidFill>
                <a:cs typeface="Times New Roman (Hebrew)" panose="02020603050405020304" pitchFamily="18" charset="0"/>
                <a:sym typeface="Symbol" panose="05050102010706020507" pitchFamily="18" charset="2"/>
              </a:rPr>
              <a:t>overall similar</a:t>
            </a:r>
          </a:p>
        </p:txBody>
      </p:sp>
      <p:grpSp>
        <p:nvGrpSpPr>
          <p:cNvPr id="4" name="Group 3"/>
          <p:cNvGrpSpPr/>
          <p:nvPr/>
        </p:nvGrpSpPr>
        <p:grpSpPr>
          <a:xfrm>
            <a:off x="2504318" y="1296787"/>
            <a:ext cx="4805754" cy="5261956"/>
            <a:chOff x="2504318" y="1363287"/>
            <a:chExt cx="4805754" cy="5261956"/>
          </a:xfrm>
        </p:grpSpPr>
        <p:pic>
          <p:nvPicPr>
            <p:cNvPr id="2" name="Picture 1"/>
            <p:cNvPicPr>
              <a:picLocks noChangeAspect="1"/>
            </p:cNvPicPr>
            <p:nvPr/>
          </p:nvPicPr>
          <p:blipFill>
            <a:blip r:embed="rId3"/>
            <a:stretch>
              <a:fillRect/>
            </a:stretch>
          </p:blipFill>
          <p:spPr>
            <a:xfrm>
              <a:off x="2504318" y="1363287"/>
              <a:ext cx="4805754" cy="5261956"/>
            </a:xfrm>
            <a:prstGeom prst="rect">
              <a:avLst/>
            </a:prstGeom>
          </p:spPr>
        </p:pic>
        <p:sp>
          <p:nvSpPr>
            <p:cNvPr id="3" name="Rectangle 2"/>
            <p:cNvSpPr/>
            <p:nvPr/>
          </p:nvSpPr>
          <p:spPr>
            <a:xfrm>
              <a:off x="2504318" y="5685905"/>
              <a:ext cx="471638" cy="939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Text Box 16"/>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GPCR activation: rhodopsin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768" y="705950"/>
            <a:ext cx="7796464" cy="5847348"/>
          </a:xfrm>
          <a:prstGeom prst="rect">
            <a:avLst/>
          </a:prstGeom>
        </p:spPr>
      </p:pic>
      <p:sp>
        <p:nvSpPr>
          <p:cNvPr id="6" name="Text Box 5"/>
          <p:cNvSpPr txBox="1">
            <a:spLocks noChangeArrowheads="1"/>
          </p:cNvSpPr>
          <p:nvPr/>
        </p:nvSpPr>
        <p:spPr bwMode="auto">
          <a:xfrm>
            <a:off x="136281" y="1189038"/>
            <a:ext cx="46722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dirty="0" smtClean="0">
                <a:latin typeface="Arial" panose="020B0604020202020204" pitchFamily="34" charset="0"/>
                <a:cs typeface="Arial" panose="020B0604020202020204" pitchFamily="34" charset="0"/>
              </a:rPr>
              <a:t>A dynamic view (GIF animation):</a:t>
            </a: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33412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909" t="2909" r="3317"/>
          <a:stretch/>
        </p:blipFill>
        <p:spPr>
          <a:xfrm>
            <a:off x="4695218" y="2491498"/>
            <a:ext cx="4339245" cy="4366502"/>
          </a:xfrm>
          <a:prstGeom prst="rect">
            <a:avLst/>
          </a:prstGeom>
        </p:spPr>
      </p:pic>
      <p:sp>
        <p:nvSpPr>
          <p:cNvPr id="280579" name="Text Box 9"/>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GPCR activation: rhodopsin</a:t>
            </a:r>
          </a:p>
        </p:txBody>
      </p:sp>
      <p:sp>
        <p:nvSpPr>
          <p:cNvPr id="280580" name="Text Box 16"/>
          <p:cNvSpPr txBox="1">
            <a:spLocks noChangeArrowheads="1"/>
          </p:cNvSpPr>
          <p:nvPr/>
        </p:nvSpPr>
        <p:spPr bwMode="auto">
          <a:xfrm>
            <a:off x="128588" y="969963"/>
            <a:ext cx="9015412"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Changes in the TMD upon activation:</a:t>
            </a:r>
          </a:p>
          <a:p>
            <a:pPr lvl="1" algn="l" rtl="0" eaLnBrk="1" hangingPunct="1">
              <a:spcBef>
                <a:spcPct val="50000"/>
              </a:spcBef>
              <a:buFont typeface="Wingdings" panose="05000000000000000000" pitchFamily="2" charset="2"/>
              <a:buChar char="Ø"/>
            </a:pPr>
            <a:r>
              <a:rPr lang="en-US" altLang="en-US" sz="260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Retinal’s isomerization → shifts of</a:t>
            </a:r>
            <a:r>
              <a:rPr lang="en-US" altLang="en-US" sz="2600">
                <a:solidFill>
                  <a:srgbClr val="FF0066"/>
                </a:solidFill>
                <a:latin typeface="Times New Roman" panose="02020603050405020304" pitchFamily="18" charset="0"/>
                <a:cs typeface="Times New Roman (Hebrew)" panose="02020603050405020304" pitchFamily="18" charset="0"/>
                <a:sym typeface="Symbol" panose="05050102010706020507" pitchFamily="18" charset="2"/>
              </a:rPr>
              <a:t> </a:t>
            </a:r>
            <a:r>
              <a:rPr lang="en-US" altLang="en-US" sz="2600" b="1">
                <a:solidFill>
                  <a:srgbClr val="FF0066"/>
                </a:solidFill>
                <a:latin typeface="Times New Roman" panose="02020603050405020304" pitchFamily="18" charset="0"/>
                <a:cs typeface="Times New Roman (Hebrew)" panose="02020603050405020304" pitchFamily="18" charset="0"/>
                <a:sym typeface="Symbol" panose="05050102010706020507" pitchFamily="18" charset="2"/>
              </a:rPr>
              <a:t>F-208</a:t>
            </a:r>
            <a:r>
              <a:rPr lang="en-US" altLang="en-US" sz="2600">
                <a:solidFill>
                  <a:srgbClr val="FF0066"/>
                </a:solidFill>
                <a:latin typeface="Times New Roman" panose="02020603050405020304" pitchFamily="18" charset="0"/>
                <a:cs typeface="Times New Roman (Hebrew)" panose="02020603050405020304" pitchFamily="18" charset="0"/>
                <a:sym typeface="Symbol" panose="05050102010706020507" pitchFamily="18" charset="2"/>
              </a:rPr>
              <a:t> </a:t>
            </a:r>
            <a:r>
              <a:rPr lang="en-US" altLang="en-US" sz="260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and </a:t>
            </a:r>
            <a:r>
              <a:rPr lang="en-US" altLang="en-US" sz="2600" b="1">
                <a:solidFill>
                  <a:srgbClr val="FF0066"/>
                </a:solidFill>
                <a:latin typeface="Times New Roman" panose="02020603050405020304" pitchFamily="18" charset="0"/>
                <a:cs typeface="Times New Roman (Hebrew)" panose="02020603050405020304" pitchFamily="18" charset="0"/>
                <a:sym typeface="Symbol" panose="05050102010706020507" pitchFamily="18" charset="2"/>
              </a:rPr>
              <a:t>W-265</a:t>
            </a:r>
            <a:endParaRPr lang="en-US" altLang="en-US" sz="260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endParaRPr>
          </a:p>
          <a:p>
            <a:pPr lvl="1" algn="l" rtl="0" eaLnBrk="1" hangingPunct="1">
              <a:spcBef>
                <a:spcPct val="50000"/>
              </a:spcBef>
              <a:buFont typeface="Wingdings" panose="05000000000000000000" pitchFamily="2" charset="2"/>
              <a:buChar char="Ø"/>
            </a:pPr>
            <a:r>
              <a:rPr lang="en-US" altLang="en-US" sz="260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Disruption of the </a:t>
            </a:r>
            <a:r>
              <a:rPr lang="en-US" altLang="en-US" sz="2600" b="1">
                <a:solidFill>
                  <a:srgbClr val="FF0066"/>
                </a:solidFill>
                <a:latin typeface="Times New Roman" panose="02020603050405020304" pitchFamily="18" charset="0"/>
                <a:cs typeface="Times New Roman (Hebrew)" panose="02020603050405020304" pitchFamily="18" charset="0"/>
                <a:sym typeface="Symbol" panose="05050102010706020507" pitchFamily="18" charset="2"/>
              </a:rPr>
              <a:t>E113-K296 salt bridge</a:t>
            </a:r>
            <a:r>
              <a:rPr lang="en-US" altLang="en-US" sz="2600" b="1">
                <a:solidFill>
                  <a:srgbClr val="339933"/>
                </a:solidFill>
                <a:latin typeface="Times New Roman" panose="02020603050405020304" pitchFamily="18" charset="0"/>
                <a:cs typeface="Times New Roman (Hebrew)" panose="02020603050405020304" pitchFamily="18" charset="0"/>
                <a:sym typeface="Symbol" panose="05050102010706020507" pitchFamily="18" charset="2"/>
              </a:rPr>
              <a:t> </a:t>
            </a:r>
            <a:endParaRPr lang="en-US" altLang="en-US" sz="2600" b="1">
              <a:solidFill>
                <a:srgbClr val="FF0066"/>
              </a:solidFill>
              <a:latin typeface="Times New Roman" panose="02020603050405020304" pitchFamily="18" charset="0"/>
              <a:cs typeface="Times New Roman (Hebrew)" panose="02020603050405020304" pitchFamily="18" charset="0"/>
              <a:sym typeface="Symbol" panose="05050102010706020507" pitchFamily="18" charset="2"/>
            </a:endParaRPr>
          </a:p>
        </p:txBody>
      </p:sp>
      <p:sp>
        <p:nvSpPr>
          <p:cNvPr id="4" name="Left Arrow 3"/>
          <p:cNvSpPr/>
          <p:nvPr/>
        </p:nvSpPr>
        <p:spPr>
          <a:xfrm>
            <a:off x="482138" y="4239491"/>
            <a:ext cx="1263535" cy="532014"/>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p:cNvSpPr txBox="1"/>
          <p:nvPr/>
        </p:nvSpPr>
        <p:spPr>
          <a:xfrm>
            <a:off x="1806761" y="4272741"/>
            <a:ext cx="2762295" cy="461665"/>
          </a:xfrm>
          <a:prstGeom prst="rect">
            <a:avLst/>
          </a:prstGeom>
          <a:noFill/>
        </p:spPr>
        <p:txBody>
          <a:bodyPr wrap="none" rtlCol="0">
            <a:spAutoFit/>
          </a:bodyPr>
          <a:lstStyle/>
          <a:p>
            <a:r>
              <a:rPr lang="en-US" dirty="0" smtClean="0"/>
              <a:t>See magnified figure</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9" name="Text Box 9"/>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GPCR activation: rhodopsin</a:t>
            </a:r>
          </a:p>
        </p:txBody>
      </p:sp>
      <p:pic>
        <p:nvPicPr>
          <p:cNvPr id="2" name="Picture 1"/>
          <p:cNvPicPr>
            <a:picLocks noChangeAspect="1"/>
          </p:cNvPicPr>
          <p:nvPr/>
        </p:nvPicPr>
        <p:blipFill rotWithShape="1">
          <a:blip r:embed="rId3"/>
          <a:srcRect t="2909" r="2593"/>
          <a:stretch/>
        </p:blipFill>
        <p:spPr>
          <a:xfrm>
            <a:off x="1782616" y="822325"/>
            <a:ext cx="5565833" cy="5507012"/>
          </a:xfrm>
          <a:prstGeom prst="rect">
            <a:avLst/>
          </a:prstGeom>
        </p:spPr>
      </p:pic>
    </p:spTree>
    <p:extLst>
      <p:ext uri="{BB962C8B-B14F-4D97-AF65-F5344CB8AC3E}">
        <p14:creationId xmlns:p14="http://schemas.microsoft.com/office/powerpoint/2010/main" val="1708944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9" name="Text Box 9"/>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GPCR activation: rhodopsin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0377" y="1853738"/>
            <a:ext cx="6206836" cy="4655127"/>
          </a:xfrm>
          <a:prstGeom prst="rect">
            <a:avLst/>
          </a:prstGeom>
        </p:spPr>
      </p:pic>
      <p:sp>
        <p:nvSpPr>
          <p:cNvPr id="6" name="Text Box 5"/>
          <p:cNvSpPr txBox="1">
            <a:spLocks noChangeArrowheads="1"/>
          </p:cNvSpPr>
          <p:nvPr/>
        </p:nvSpPr>
        <p:spPr bwMode="auto">
          <a:xfrm>
            <a:off x="136281" y="1189038"/>
            <a:ext cx="46722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dirty="0" smtClean="0">
                <a:latin typeface="Arial" panose="020B0604020202020204" pitchFamily="34" charset="0"/>
                <a:cs typeface="Arial" panose="020B0604020202020204" pitchFamily="34" charset="0"/>
              </a:rPr>
              <a:t>A dynamic view (GIF animation):</a:t>
            </a: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12843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ext Box 166"/>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Types of membrane-bound receptors</a:t>
            </a:r>
          </a:p>
        </p:txBody>
      </p:sp>
      <p:sp>
        <p:nvSpPr>
          <p:cNvPr id="208899" name="Text Box 167"/>
          <p:cNvSpPr txBox="1">
            <a:spLocks noChangeArrowheads="1"/>
          </p:cNvSpPr>
          <p:nvPr/>
        </p:nvSpPr>
        <p:spPr bwMode="auto">
          <a:xfrm>
            <a:off x="203200" y="1258888"/>
            <a:ext cx="8613775"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buFontTx/>
              <a:buNone/>
            </a:pPr>
            <a:r>
              <a:rPr lang="en-US" altLang="en-US" sz="2400" b="1">
                <a:solidFill>
                  <a:srgbClr val="339933"/>
                </a:solidFill>
                <a:cs typeface="Times New Roman (Hebrew)" panose="02020603050405020304" pitchFamily="18" charset="0"/>
                <a:sym typeface="Symbol" panose="05050102010706020507" pitchFamily="18" charset="2"/>
              </a:rPr>
              <a:t>1.	Ion channels</a:t>
            </a:r>
          </a:p>
          <a:p>
            <a:pPr algn="l" rtl="0" eaLnBrk="1" hangingPunct="1">
              <a:spcBef>
                <a:spcPct val="50000"/>
              </a:spcBef>
              <a:buFontTx/>
              <a:buNone/>
            </a:pPr>
            <a:r>
              <a:rPr lang="en-US" altLang="en-US" sz="2400" b="1">
                <a:solidFill>
                  <a:srgbClr val="339933"/>
                </a:solidFill>
                <a:cs typeface="Times New Roman (Hebrew)" panose="02020603050405020304" pitchFamily="18" charset="0"/>
                <a:sym typeface="Symbol" panose="05050102010706020507" pitchFamily="18" charset="2"/>
              </a:rPr>
              <a:t>2.	Tyrosine kinases</a:t>
            </a:r>
          </a:p>
          <a:p>
            <a:pPr algn="l" rtl="0" eaLnBrk="1" hangingPunct="1">
              <a:spcBef>
                <a:spcPct val="50000"/>
              </a:spcBef>
              <a:buFontTx/>
              <a:buNone/>
            </a:pPr>
            <a:r>
              <a:rPr lang="en-US" altLang="en-US" sz="2400" b="1">
                <a:solidFill>
                  <a:srgbClr val="339933"/>
                </a:solidFill>
                <a:cs typeface="Times New Roman (Hebrew)" panose="02020603050405020304" pitchFamily="18" charset="0"/>
                <a:sym typeface="Symbol" panose="05050102010706020507" pitchFamily="18" charset="2"/>
              </a:rPr>
              <a:t>3.	Serine/threonine kinases</a:t>
            </a:r>
          </a:p>
          <a:p>
            <a:pPr algn="l" rtl="0" eaLnBrk="1" hangingPunct="1">
              <a:spcBef>
                <a:spcPct val="50000"/>
              </a:spcBef>
              <a:buFontTx/>
              <a:buNone/>
            </a:pPr>
            <a:r>
              <a:rPr lang="en-US" altLang="en-US" sz="2400" b="1">
                <a:solidFill>
                  <a:srgbClr val="339933"/>
                </a:solidFill>
                <a:cs typeface="Times New Roman (Hebrew)" panose="02020603050405020304" pitchFamily="18" charset="0"/>
                <a:sym typeface="Symbol" panose="05050102010706020507" pitchFamily="18" charset="2"/>
              </a:rPr>
              <a:t>4.	Guanylate cyclases</a:t>
            </a:r>
          </a:p>
          <a:p>
            <a:pPr algn="l" rtl="0" eaLnBrk="1" hangingPunct="1">
              <a:spcBef>
                <a:spcPct val="50000"/>
              </a:spcBef>
              <a:buFontTx/>
              <a:buNone/>
            </a:pPr>
            <a:r>
              <a:rPr lang="en-US" altLang="en-US" sz="2400" b="1">
                <a:solidFill>
                  <a:srgbClr val="339933"/>
                </a:solidFill>
                <a:cs typeface="Times New Roman (Hebrew)" panose="02020603050405020304" pitchFamily="18" charset="0"/>
                <a:sym typeface="Symbol" panose="05050102010706020507" pitchFamily="18" charset="2"/>
              </a:rPr>
              <a:t>5.	Cytokine receptors (defined by ligand type)</a:t>
            </a:r>
          </a:p>
          <a:p>
            <a:pPr algn="l" rtl="0" eaLnBrk="1" hangingPunct="1">
              <a:spcBef>
                <a:spcPct val="50000"/>
              </a:spcBef>
              <a:buFontTx/>
              <a:buNone/>
            </a:pPr>
            <a:r>
              <a:rPr lang="en-US" altLang="en-US" sz="2400" b="1">
                <a:solidFill>
                  <a:srgbClr val="339933"/>
                </a:solidFill>
                <a:cs typeface="Times New Roman (Hebrew)" panose="02020603050405020304" pitchFamily="18" charset="0"/>
                <a:sym typeface="Symbol" panose="05050102010706020507" pitchFamily="18" charset="2"/>
              </a:rPr>
              <a:t>6.	</a:t>
            </a:r>
            <a:r>
              <a:rPr lang="en-US" altLang="en-US" sz="2400" b="1">
                <a:solidFill>
                  <a:srgbClr val="FF0066"/>
                </a:solidFill>
                <a:cs typeface="Times New Roman (Hebrew)" panose="02020603050405020304" pitchFamily="18" charset="0"/>
                <a:sym typeface="Symbol" panose="05050102010706020507" pitchFamily="18" charset="2"/>
              </a:rPr>
              <a:t>G protein-coupled receptors (GPCRs)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64247" y="1918888"/>
            <a:ext cx="4215505" cy="4642830"/>
          </a:xfrm>
          <a:prstGeom prst="rect">
            <a:avLst/>
          </a:prstGeom>
        </p:spPr>
      </p:pic>
      <p:sp>
        <p:nvSpPr>
          <p:cNvPr id="282626" name="Text Box 18"/>
          <p:cNvSpPr txBox="1">
            <a:spLocks noChangeArrowheads="1"/>
          </p:cNvSpPr>
          <p:nvPr/>
        </p:nvSpPr>
        <p:spPr bwMode="auto">
          <a:xfrm>
            <a:off x="128588" y="976313"/>
            <a:ext cx="9015412"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These are translated to larger changes in the ICD:</a:t>
            </a:r>
          </a:p>
          <a:p>
            <a:pPr lvl="1" algn="l" rtl="0" eaLnBrk="1" hangingPunct="1">
              <a:spcBef>
                <a:spcPct val="50000"/>
              </a:spcBef>
              <a:buFont typeface="Wingdings" panose="05000000000000000000" pitchFamily="2" charset="2"/>
              <a:buChar char="Ø"/>
            </a:pPr>
            <a:r>
              <a:rPr lang="en-US" altLang="en-US" sz="260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TM 3 and 6 shift away from center → room for transducing</a:t>
            </a:r>
          </a:p>
        </p:txBody>
      </p:sp>
      <p:sp>
        <p:nvSpPr>
          <p:cNvPr id="282628" name="Text Box 9"/>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GPCR activation: rhodopsin</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Text Box 9"/>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GPCR activation: rhodopsin</a:t>
            </a:r>
          </a:p>
        </p:txBody>
      </p:sp>
      <p:sp>
        <p:nvSpPr>
          <p:cNvPr id="284676" name="Text Box 18"/>
          <p:cNvSpPr txBox="1">
            <a:spLocks noChangeArrowheads="1"/>
          </p:cNvSpPr>
          <p:nvPr/>
        </p:nvSpPr>
        <p:spPr bwMode="auto">
          <a:xfrm>
            <a:off x="128588" y="976313"/>
            <a:ext cx="9015412"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dirty="0">
                <a:solidFill>
                  <a:srgbClr val="339933"/>
                </a:solidFill>
                <a:cs typeface="Times New Roman (Hebrew)" panose="02020603050405020304" pitchFamily="18" charset="0"/>
                <a:sym typeface="Symbol" panose="05050102010706020507" pitchFamily="18" charset="2"/>
              </a:rPr>
              <a:t>These are translated to larger changes in the ICD:</a:t>
            </a:r>
          </a:p>
          <a:p>
            <a:pPr lvl="1" algn="l" rtl="0" eaLnBrk="1" hangingPunct="1">
              <a:spcBef>
                <a:spcPct val="50000"/>
              </a:spcBef>
              <a:buFont typeface="Wingdings" panose="05000000000000000000" pitchFamily="2" charset="2"/>
              <a:buChar char="Ø"/>
            </a:pPr>
            <a:r>
              <a:rPr lang="en-US" altLang="en-US" sz="2600" dirty="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TM 3 and 6 shift away from center → disruption of </a:t>
            </a:r>
            <a:r>
              <a:rPr lang="en-US" altLang="en-US" sz="2600" dirty="0" smtClean="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Glu-247–Arg-135 </a:t>
            </a:r>
            <a:r>
              <a:rPr lang="en-US" altLang="en-US" sz="2600" dirty="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'ionic lock' (</a:t>
            </a:r>
            <a:r>
              <a:rPr lang="en-US" altLang="en-US" sz="2600" i="1" dirty="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D/ERY</a:t>
            </a:r>
            <a:r>
              <a:rPr lang="en-US" altLang="en-US" sz="2600" dirty="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 motif) </a:t>
            </a:r>
            <a:r>
              <a:rPr lang="en-US" altLang="en-US" sz="2600" dirty="0" smtClean="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 Arg-135 stabilized by Tyr-223 </a:t>
            </a:r>
            <a:endParaRPr lang="en-US" altLang="en-US" sz="2600" dirty="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endParaRPr>
          </a:p>
        </p:txBody>
      </p:sp>
      <p:grpSp>
        <p:nvGrpSpPr>
          <p:cNvPr id="4" name="Group 3"/>
          <p:cNvGrpSpPr/>
          <p:nvPr/>
        </p:nvGrpSpPr>
        <p:grpSpPr>
          <a:xfrm>
            <a:off x="2396576" y="2395800"/>
            <a:ext cx="3970973" cy="4130664"/>
            <a:chOff x="2396576" y="2495551"/>
            <a:chExt cx="3970973" cy="4130664"/>
          </a:xfrm>
        </p:grpSpPr>
        <p:pic>
          <p:nvPicPr>
            <p:cNvPr id="2" name="Picture 1"/>
            <p:cNvPicPr>
              <a:picLocks noChangeAspect="1"/>
            </p:cNvPicPr>
            <p:nvPr/>
          </p:nvPicPr>
          <p:blipFill>
            <a:blip r:embed="rId3"/>
            <a:stretch>
              <a:fillRect/>
            </a:stretch>
          </p:blipFill>
          <p:spPr>
            <a:xfrm>
              <a:off x="2396576" y="2495551"/>
              <a:ext cx="3970973" cy="4130664"/>
            </a:xfrm>
            <a:prstGeom prst="rect">
              <a:avLst/>
            </a:prstGeom>
          </p:spPr>
        </p:pic>
        <p:sp>
          <p:nvSpPr>
            <p:cNvPr id="3" name="Rectangle 2"/>
            <p:cNvSpPr/>
            <p:nvPr/>
          </p:nvSpPr>
          <p:spPr>
            <a:xfrm>
              <a:off x="2396576" y="6101542"/>
              <a:ext cx="745635" cy="524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Text Box 9"/>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GPCR activation: rhodopsin</a:t>
            </a:r>
          </a:p>
        </p:txBody>
      </p:sp>
      <p:sp>
        <p:nvSpPr>
          <p:cNvPr id="8" name="Text Box 5"/>
          <p:cNvSpPr txBox="1">
            <a:spLocks noChangeArrowheads="1"/>
          </p:cNvSpPr>
          <p:nvPr/>
        </p:nvSpPr>
        <p:spPr bwMode="auto">
          <a:xfrm>
            <a:off x="136281" y="1189038"/>
            <a:ext cx="46722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dirty="0" smtClean="0">
                <a:latin typeface="Arial" panose="020B0604020202020204" pitchFamily="34" charset="0"/>
                <a:cs typeface="Arial" panose="020B0604020202020204" pitchFamily="34" charset="0"/>
              </a:rPr>
              <a:t>A dynamic view (GIF animation):</a:t>
            </a:r>
            <a:endParaRPr lang="en-US" altLang="en-US" sz="24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726" y="1834538"/>
            <a:ext cx="8261004" cy="4646815"/>
          </a:xfrm>
          <a:prstGeom prst="rect">
            <a:avLst/>
          </a:prstGeom>
        </p:spPr>
      </p:pic>
    </p:spTree>
    <p:extLst>
      <p:ext uri="{BB962C8B-B14F-4D97-AF65-F5344CB8AC3E}">
        <p14:creationId xmlns:p14="http://schemas.microsoft.com/office/powerpoint/2010/main" val="20396066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42072" y="1939118"/>
            <a:ext cx="4391978" cy="4589254"/>
          </a:xfrm>
          <a:prstGeom prst="rect">
            <a:avLst/>
          </a:prstGeom>
        </p:spPr>
      </p:pic>
      <p:sp>
        <p:nvSpPr>
          <p:cNvPr id="286722" name="Text Box 9"/>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GPCR activation: rhodopsin</a:t>
            </a:r>
          </a:p>
        </p:txBody>
      </p:sp>
      <p:sp>
        <p:nvSpPr>
          <p:cNvPr id="286724" name="Text Box 18"/>
          <p:cNvSpPr txBox="1">
            <a:spLocks noChangeArrowheads="1"/>
          </p:cNvSpPr>
          <p:nvPr/>
        </p:nvSpPr>
        <p:spPr bwMode="auto">
          <a:xfrm>
            <a:off x="128588" y="976313"/>
            <a:ext cx="9015412"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These are translated to larger changes in the ICD:</a:t>
            </a:r>
          </a:p>
          <a:p>
            <a:pPr lvl="1" algn="l" rtl="0" eaLnBrk="1" hangingPunct="1">
              <a:spcBef>
                <a:spcPct val="50000"/>
              </a:spcBef>
              <a:buFont typeface="Wingdings" panose="05000000000000000000" pitchFamily="2" charset="2"/>
              <a:buChar char="Ø"/>
            </a:pPr>
            <a:r>
              <a:rPr lang="en-US" altLang="en-US" sz="260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Tyr-306 (</a:t>
            </a:r>
            <a:r>
              <a:rPr lang="en-US" altLang="en-US" sz="2600" i="1">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NPxxY</a:t>
            </a:r>
            <a:r>
              <a:rPr lang="en-US" altLang="en-US" sz="260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 motif) shift → stabilizes the active conformation</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01794" y="1645918"/>
            <a:ext cx="4340412" cy="4896196"/>
          </a:xfrm>
          <a:prstGeom prst="rect">
            <a:avLst/>
          </a:prstGeom>
        </p:spPr>
      </p:pic>
      <p:sp>
        <p:nvSpPr>
          <p:cNvPr id="288770" name="Text Box 16"/>
          <p:cNvSpPr txBox="1">
            <a:spLocks noChangeArrowheads="1"/>
          </p:cNvSpPr>
          <p:nvPr/>
        </p:nvSpPr>
        <p:spPr bwMode="auto">
          <a:xfrm>
            <a:off x="128588" y="858838"/>
            <a:ext cx="901541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Transducin</a:t>
            </a:r>
            <a:r>
              <a:rPr lang="en-US" altLang="en-US" sz="2600" b="1">
                <a:solidFill>
                  <a:srgbClr val="FF0066"/>
                </a:solidFill>
                <a:cs typeface="Times New Roman (Hebrew)" panose="02020603050405020304" pitchFamily="18" charset="0"/>
                <a:sym typeface="Symbol" panose="05050102010706020507" pitchFamily="18" charset="2"/>
              </a:rPr>
              <a:t> stabilizes</a:t>
            </a:r>
            <a:r>
              <a:rPr lang="en-US" altLang="en-US" sz="2600" b="1">
                <a:solidFill>
                  <a:srgbClr val="339933"/>
                </a:solidFill>
                <a:cs typeface="Times New Roman (Hebrew)" panose="02020603050405020304" pitchFamily="18" charset="0"/>
                <a:sym typeface="Symbol" panose="05050102010706020507" pitchFamily="18" charset="2"/>
              </a:rPr>
              <a:t> </a:t>
            </a:r>
            <a:r>
              <a:rPr lang="en-US" altLang="en-US" sz="2600" b="1">
                <a:solidFill>
                  <a:srgbClr val="FF0066"/>
                </a:solidFill>
                <a:cs typeface="Times New Roman (Hebrew)" panose="02020603050405020304" pitchFamily="18" charset="0"/>
                <a:sym typeface="Symbol" panose="05050102010706020507" pitchFamily="18" charset="2"/>
              </a:rPr>
              <a:t>the active conformation of rhodopsin </a:t>
            </a:r>
            <a:r>
              <a:rPr lang="en-US" altLang="en-US" sz="2600" b="1">
                <a:solidFill>
                  <a:srgbClr val="339933"/>
                </a:solidFill>
                <a:cs typeface="Times New Roman (Hebrew)" panose="02020603050405020304" pitchFamily="18" charset="0"/>
                <a:sym typeface="Symbol" panose="05050102010706020507" pitchFamily="18" charset="2"/>
              </a:rPr>
              <a:t>via multiple interactions</a:t>
            </a:r>
          </a:p>
        </p:txBody>
      </p:sp>
      <p:sp>
        <p:nvSpPr>
          <p:cNvPr id="288772" name="Text Box 9"/>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GPCR activation: rhodopsin</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714854" y="1834184"/>
            <a:ext cx="5018455" cy="4707931"/>
          </a:xfrm>
          <a:prstGeom prst="rect">
            <a:avLst/>
          </a:prstGeom>
        </p:spPr>
      </p:pic>
      <p:sp>
        <p:nvSpPr>
          <p:cNvPr id="290818" name="Text Box 16"/>
          <p:cNvSpPr txBox="1">
            <a:spLocks noChangeArrowheads="1"/>
          </p:cNvSpPr>
          <p:nvPr/>
        </p:nvSpPr>
        <p:spPr bwMode="auto">
          <a:xfrm>
            <a:off x="128588" y="1062038"/>
            <a:ext cx="9015412"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l-GR" altLang="en-US" sz="2600" b="1">
                <a:solidFill>
                  <a:srgbClr val="FF0066"/>
                </a:solidFill>
                <a:cs typeface="Times New Roman (Hebrew)" panose="02020603050405020304" pitchFamily="18" charset="0"/>
                <a:sym typeface="Symbol" panose="05050102010706020507" pitchFamily="18" charset="2"/>
              </a:rPr>
              <a:t>β</a:t>
            </a:r>
            <a:r>
              <a:rPr lang="en-US" altLang="en-US" sz="2600" b="1" baseline="-25000">
                <a:solidFill>
                  <a:srgbClr val="FF0066"/>
                </a:solidFill>
                <a:cs typeface="Times New Roman (Hebrew)" panose="02020603050405020304" pitchFamily="18" charset="0"/>
                <a:sym typeface="Symbol" panose="05050102010706020507" pitchFamily="18" charset="2"/>
              </a:rPr>
              <a:t>2</a:t>
            </a:r>
            <a:r>
              <a:rPr lang="en-US" altLang="en-US" sz="2600" b="1">
                <a:solidFill>
                  <a:srgbClr val="FF0066"/>
                </a:solidFill>
                <a:cs typeface="Times New Roman (Hebrew)" panose="02020603050405020304" pitchFamily="18" charset="0"/>
                <a:sym typeface="Symbol" panose="05050102010706020507" pitchFamily="18" charset="2"/>
              </a:rPr>
              <a:t>-adrenergic receptor </a:t>
            </a:r>
            <a:r>
              <a:rPr lang="en-US" altLang="en-US" sz="2600" b="1">
                <a:solidFill>
                  <a:srgbClr val="339933"/>
                </a:solidFill>
                <a:cs typeface="Times New Roman (Hebrew)" panose="02020603050405020304" pitchFamily="18" charset="0"/>
                <a:sym typeface="Symbol" panose="05050102010706020507" pitchFamily="18" charset="2"/>
              </a:rPr>
              <a:t>structure – with bound </a:t>
            </a:r>
            <a:r>
              <a:rPr lang="en-US" altLang="en-US" sz="2600" b="1">
                <a:solidFill>
                  <a:srgbClr val="FF0066"/>
                </a:solidFill>
                <a:cs typeface="Times New Roman (Hebrew)" panose="02020603050405020304" pitchFamily="18" charset="0"/>
                <a:sym typeface="Symbol" panose="05050102010706020507" pitchFamily="18" charset="2"/>
              </a:rPr>
              <a:t>agonist</a:t>
            </a:r>
            <a:r>
              <a:rPr lang="en-US" altLang="en-US" sz="2600" b="1">
                <a:solidFill>
                  <a:srgbClr val="339933"/>
                </a:solidFill>
                <a:cs typeface="Times New Roman (Hebrew)" panose="02020603050405020304" pitchFamily="18" charset="0"/>
                <a:sym typeface="Symbol" panose="05050102010706020507" pitchFamily="18" charset="2"/>
              </a:rPr>
              <a:t> and </a:t>
            </a:r>
            <a:r>
              <a:rPr lang="en-US" altLang="en-US" sz="2600" b="1">
                <a:solidFill>
                  <a:srgbClr val="FF0066"/>
                </a:solidFill>
                <a:cs typeface="Times New Roman (Hebrew)" panose="02020603050405020304" pitchFamily="18" charset="0"/>
                <a:sym typeface="Symbol" panose="05050102010706020507" pitchFamily="18" charset="2"/>
              </a:rPr>
              <a:t>entire G-protein</a:t>
            </a:r>
          </a:p>
        </p:txBody>
      </p:sp>
      <p:sp>
        <p:nvSpPr>
          <p:cNvPr id="290819" name="Text Box 9"/>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GPCR activation: the agonist effect</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p:cNvPicPr>
            <a:picLocks noChangeAspect="1" noChangeArrowheads="1"/>
          </p:cNvPicPr>
          <p:nvPr/>
        </p:nvPicPr>
        <p:blipFill>
          <a:blip r:embed="rId3">
            <a:extLst>
              <a:ext uri="{28A0092B-C50C-407E-A947-70E740481C1C}">
                <a14:useLocalDpi xmlns:a14="http://schemas.microsoft.com/office/drawing/2010/main" val="0"/>
              </a:ext>
            </a:extLst>
          </a:blip>
          <a:srcRect l="34525" t="39067" r="33348" b="36786"/>
          <a:stretch>
            <a:fillRect/>
          </a:stretch>
        </p:blipFill>
        <p:spPr bwMode="auto">
          <a:xfrm>
            <a:off x="5457825" y="2238375"/>
            <a:ext cx="3427413"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19" name="Picture 3"/>
          <p:cNvPicPr>
            <a:picLocks noChangeAspect="1" noChangeArrowheads="1"/>
          </p:cNvPicPr>
          <p:nvPr/>
        </p:nvPicPr>
        <p:blipFill>
          <a:blip r:embed="rId4">
            <a:extLst>
              <a:ext uri="{28A0092B-C50C-407E-A947-70E740481C1C}">
                <a14:useLocalDpi xmlns:a14="http://schemas.microsoft.com/office/drawing/2010/main" val="0"/>
              </a:ext>
            </a:extLst>
          </a:blip>
          <a:srcRect l="36429" t="38095" r="35001" b="38095"/>
          <a:stretch>
            <a:fillRect/>
          </a:stretch>
        </p:blipFill>
        <p:spPr bwMode="auto">
          <a:xfrm>
            <a:off x="352425" y="2182813"/>
            <a:ext cx="3048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20" name="Line 4"/>
          <p:cNvSpPr>
            <a:spLocks noChangeShapeType="1"/>
          </p:cNvSpPr>
          <p:nvPr/>
        </p:nvSpPr>
        <p:spPr bwMode="auto">
          <a:xfrm>
            <a:off x="3298825" y="3257550"/>
            <a:ext cx="2016125" cy="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9621" name="Oval 5"/>
          <p:cNvSpPr>
            <a:spLocks noChangeArrowheads="1"/>
          </p:cNvSpPr>
          <p:nvPr/>
        </p:nvSpPr>
        <p:spPr bwMode="auto">
          <a:xfrm>
            <a:off x="8266113" y="3636963"/>
            <a:ext cx="638175" cy="630237"/>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he-IL" altLang="en-US" sz="2400">
              <a:solidFill>
                <a:srgbClr val="000000"/>
              </a:solidFill>
              <a:latin typeface="Times New Roman" panose="02020603050405020304" pitchFamily="18" charset="0"/>
              <a:cs typeface="Times New Roman" panose="02020603050405020304" pitchFamily="18" charset="0"/>
            </a:endParaRPr>
          </a:p>
        </p:txBody>
      </p:sp>
      <p:sp>
        <p:nvSpPr>
          <p:cNvPr id="239622" name="Text Box 6"/>
          <p:cNvSpPr txBox="1">
            <a:spLocks noChangeArrowheads="1"/>
          </p:cNvSpPr>
          <p:nvPr/>
        </p:nvSpPr>
        <p:spPr bwMode="auto">
          <a:xfrm>
            <a:off x="361950" y="4495800"/>
            <a:ext cx="28813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sz="2000" b="1">
                <a:solidFill>
                  <a:srgbClr val="000000"/>
                </a:solidFill>
                <a:cs typeface="Times New Roman (Hebrew)" panose="02020603050405020304" pitchFamily="18" charset="0"/>
              </a:rPr>
              <a:t>Noradrenaline</a:t>
            </a:r>
          </a:p>
        </p:txBody>
      </p:sp>
      <p:sp>
        <p:nvSpPr>
          <p:cNvPr id="239623" name="Text Box 7"/>
          <p:cNvSpPr txBox="1">
            <a:spLocks noChangeArrowheads="1"/>
          </p:cNvSpPr>
          <p:nvPr/>
        </p:nvSpPr>
        <p:spPr bwMode="auto">
          <a:xfrm>
            <a:off x="5759450" y="4508500"/>
            <a:ext cx="28813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sz="2000" b="1">
                <a:solidFill>
                  <a:srgbClr val="000000"/>
                </a:solidFill>
                <a:cs typeface="Times New Roman (Hebrew)" panose="02020603050405020304" pitchFamily="18" charset="0"/>
              </a:rPr>
              <a:t>Adrenaline</a:t>
            </a:r>
          </a:p>
        </p:txBody>
      </p:sp>
      <p:sp>
        <p:nvSpPr>
          <p:cNvPr id="239624" name="Text Box 9"/>
          <p:cNvSpPr txBox="1">
            <a:spLocks noChangeArrowheads="1"/>
          </p:cNvSpPr>
          <p:nvPr/>
        </p:nvSpPr>
        <p:spPr bwMode="auto">
          <a:xfrm>
            <a:off x="109538" y="242888"/>
            <a:ext cx="89249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Adrenergic receptors respond to adrenaline and noradrenaline</a:t>
            </a:r>
          </a:p>
        </p:txBody>
      </p:sp>
    </p:spTree>
    <p:extLst>
      <p:ext uri="{BB962C8B-B14F-4D97-AF65-F5344CB8AC3E}">
        <p14:creationId xmlns:p14="http://schemas.microsoft.com/office/powerpoint/2010/main" val="22648277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381" y="1201738"/>
            <a:ext cx="7107238" cy="533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7" name="Text Box 4"/>
          <p:cNvSpPr txBox="1">
            <a:spLocks noChangeArrowheads="1"/>
          </p:cNvSpPr>
          <p:nvPr/>
        </p:nvSpPr>
        <p:spPr bwMode="auto">
          <a:xfrm>
            <a:off x="109538" y="134938"/>
            <a:ext cx="89249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Adrenergic receptors mediate 'fight or flight' neurotransmission</a:t>
            </a:r>
          </a:p>
        </p:txBody>
      </p:sp>
    </p:spTree>
    <p:extLst>
      <p:ext uri="{BB962C8B-B14F-4D97-AF65-F5344CB8AC3E}">
        <p14:creationId xmlns:p14="http://schemas.microsoft.com/office/powerpoint/2010/main" val="18498266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ext Box 3"/>
          <p:cNvSpPr txBox="1">
            <a:spLocks noChangeArrowheads="1"/>
          </p:cNvSpPr>
          <p:nvPr/>
        </p:nvSpPr>
        <p:spPr bwMode="auto">
          <a:xfrm>
            <a:off x="109538" y="242888"/>
            <a:ext cx="89249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Adrenergic receptors activation has different physiological outcomes</a:t>
            </a:r>
          </a:p>
        </p:txBody>
      </p:sp>
      <p:sp>
        <p:nvSpPr>
          <p:cNvPr id="243715" name="Text Box 4"/>
          <p:cNvSpPr txBox="1">
            <a:spLocks noChangeArrowheads="1"/>
          </p:cNvSpPr>
          <p:nvPr/>
        </p:nvSpPr>
        <p:spPr bwMode="auto">
          <a:xfrm>
            <a:off x="249238" y="1720850"/>
            <a:ext cx="8613775"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buFontTx/>
              <a:buNone/>
            </a:pPr>
            <a:r>
              <a:rPr lang="en-US" altLang="en-US" sz="2400" b="1">
                <a:solidFill>
                  <a:srgbClr val="339933"/>
                </a:solidFill>
                <a:cs typeface="Times New Roman (Hebrew)" panose="02020603050405020304" pitchFamily="18" charset="0"/>
                <a:sym typeface="Symbol" panose="05050102010706020507" pitchFamily="18" charset="2"/>
              </a:rPr>
              <a:t>1.	</a:t>
            </a:r>
            <a:r>
              <a:rPr lang="en-US" altLang="en-US" sz="2400" b="1">
                <a:solidFill>
                  <a:srgbClr val="FF0066"/>
                </a:solidFill>
                <a:cs typeface="Times New Roman (Hebrew)" panose="02020603050405020304" pitchFamily="18" charset="0"/>
                <a:sym typeface="Symbol" panose="05050102010706020507" pitchFamily="18" charset="2"/>
              </a:rPr>
              <a:t>Increased heart rate</a:t>
            </a:r>
            <a:r>
              <a:rPr lang="en-US" altLang="en-US" sz="2400" b="1">
                <a:solidFill>
                  <a:srgbClr val="339933"/>
                </a:solidFill>
                <a:cs typeface="Times New Roman (Hebrew)" panose="02020603050405020304" pitchFamily="18" charset="0"/>
                <a:sym typeface="Symbol" panose="05050102010706020507" pitchFamily="18" charset="2"/>
              </a:rPr>
              <a:t> and stroke volume</a:t>
            </a:r>
          </a:p>
          <a:p>
            <a:pPr algn="l" rtl="0" eaLnBrk="1" hangingPunct="1">
              <a:spcBef>
                <a:spcPct val="50000"/>
              </a:spcBef>
              <a:buFontTx/>
              <a:buNone/>
            </a:pPr>
            <a:r>
              <a:rPr lang="en-US" altLang="en-US" sz="2400" b="1">
                <a:solidFill>
                  <a:srgbClr val="339933"/>
                </a:solidFill>
                <a:cs typeface="Times New Roman (Hebrew)" panose="02020603050405020304" pitchFamily="18" charset="0"/>
                <a:sym typeface="Symbol" panose="05050102010706020507" pitchFamily="18" charset="2"/>
              </a:rPr>
              <a:t>2.	</a:t>
            </a:r>
            <a:r>
              <a:rPr lang="en-US" altLang="en-US" sz="2400" b="1">
                <a:solidFill>
                  <a:srgbClr val="FF0066"/>
                </a:solidFill>
                <a:cs typeface="Times New Roman (Hebrew)" panose="02020603050405020304" pitchFamily="18" charset="0"/>
                <a:sym typeface="Symbol" panose="05050102010706020507" pitchFamily="18" charset="2"/>
              </a:rPr>
              <a:t>Diversion of blood</a:t>
            </a:r>
            <a:r>
              <a:rPr lang="en-US" altLang="en-US" sz="2400" b="1">
                <a:solidFill>
                  <a:srgbClr val="339933"/>
                </a:solidFill>
                <a:cs typeface="Times New Roman (Hebrew)" panose="02020603050405020304" pitchFamily="18" charset="0"/>
                <a:sym typeface="Symbol" panose="05050102010706020507" pitchFamily="18" charset="2"/>
              </a:rPr>
              <a:t> from the skin and GI tract to the heart, lungs, brain, and skeletal muscles</a:t>
            </a:r>
          </a:p>
          <a:p>
            <a:pPr algn="l" rtl="0" eaLnBrk="1" hangingPunct="1">
              <a:spcBef>
                <a:spcPct val="50000"/>
              </a:spcBef>
              <a:buFontTx/>
              <a:buNone/>
            </a:pPr>
            <a:r>
              <a:rPr lang="en-US" altLang="en-US" sz="2400" b="1">
                <a:solidFill>
                  <a:srgbClr val="339933"/>
                </a:solidFill>
                <a:cs typeface="Times New Roman (Hebrew)" panose="02020603050405020304" pitchFamily="18" charset="0"/>
                <a:sym typeface="Symbol" panose="05050102010706020507" pitchFamily="18" charset="2"/>
              </a:rPr>
              <a:t>3.	</a:t>
            </a:r>
            <a:r>
              <a:rPr lang="en-US" altLang="en-US" sz="2400" b="1">
                <a:solidFill>
                  <a:srgbClr val="FF0066"/>
                </a:solidFill>
                <a:cs typeface="Times New Roman (Hebrew)" panose="02020603050405020304" pitchFamily="18" charset="0"/>
                <a:sym typeface="Symbol" panose="05050102010706020507" pitchFamily="18" charset="2"/>
              </a:rPr>
              <a:t>Increased blood pressure</a:t>
            </a:r>
          </a:p>
          <a:p>
            <a:pPr algn="l" rtl="0" eaLnBrk="1" hangingPunct="1">
              <a:spcBef>
                <a:spcPct val="50000"/>
              </a:spcBef>
              <a:buFontTx/>
              <a:buNone/>
            </a:pPr>
            <a:r>
              <a:rPr lang="en-US" altLang="en-US" sz="2400" b="1">
                <a:solidFill>
                  <a:srgbClr val="339933"/>
                </a:solidFill>
                <a:cs typeface="Times New Roman (Hebrew)" panose="02020603050405020304" pitchFamily="18" charset="0"/>
                <a:sym typeface="Symbol" panose="05050102010706020507" pitchFamily="18" charset="2"/>
              </a:rPr>
              <a:t>4.	</a:t>
            </a:r>
            <a:r>
              <a:rPr lang="en-US" altLang="en-US" sz="2400" b="1">
                <a:solidFill>
                  <a:srgbClr val="FF0066"/>
                </a:solidFill>
                <a:cs typeface="Times New Roman (Hebrew)" panose="02020603050405020304" pitchFamily="18" charset="0"/>
                <a:sym typeface="Symbol" panose="05050102010706020507" pitchFamily="18" charset="2"/>
              </a:rPr>
              <a:t>Pupil dilation</a:t>
            </a:r>
          </a:p>
          <a:p>
            <a:pPr algn="l" rtl="0" eaLnBrk="1" hangingPunct="1">
              <a:spcBef>
                <a:spcPct val="50000"/>
              </a:spcBef>
              <a:buFontTx/>
              <a:buNone/>
            </a:pPr>
            <a:r>
              <a:rPr lang="en-US" altLang="en-US" sz="2400" b="1">
                <a:solidFill>
                  <a:srgbClr val="339933"/>
                </a:solidFill>
                <a:cs typeface="Times New Roman (Hebrew)" panose="02020603050405020304" pitchFamily="18" charset="0"/>
                <a:sym typeface="Symbol" panose="05050102010706020507" pitchFamily="18" charset="2"/>
              </a:rPr>
              <a:t>5.	</a:t>
            </a:r>
            <a:r>
              <a:rPr lang="en-US" altLang="en-US" sz="2400" b="1">
                <a:solidFill>
                  <a:srgbClr val="FF0066"/>
                </a:solidFill>
                <a:cs typeface="Times New Roman (Hebrew)" panose="02020603050405020304" pitchFamily="18" charset="0"/>
                <a:sym typeface="Symbol" panose="05050102010706020507" pitchFamily="18" charset="2"/>
              </a:rPr>
              <a:t>Windpipe dilation</a:t>
            </a:r>
          </a:p>
          <a:p>
            <a:pPr algn="l" rtl="0" eaLnBrk="1" hangingPunct="1">
              <a:spcBef>
                <a:spcPct val="50000"/>
              </a:spcBef>
              <a:buFontTx/>
              <a:buNone/>
            </a:pPr>
            <a:r>
              <a:rPr lang="en-US" altLang="en-US" sz="2400" b="1">
                <a:solidFill>
                  <a:srgbClr val="339933"/>
                </a:solidFill>
                <a:cs typeface="Times New Roman (Hebrew)" panose="02020603050405020304" pitchFamily="18" charset="0"/>
                <a:sym typeface="Symbol" panose="05050102010706020507" pitchFamily="18" charset="2"/>
              </a:rPr>
              <a:t>6.	Relaxation of GI smooth muscle</a:t>
            </a:r>
          </a:p>
        </p:txBody>
      </p:sp>
    </p:spTree>
    <p:extLst>
      <p:ext uri="{BB962C8B-B14F-4D97-AF65-F5344CB8AC3E}">
        <p14:creationId xmlns:p14="http://schemas.microsoft.com/office/powerpoint/2010/main" val="11312874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Text Box 2"/>
          <p:cNvSpPr txBox="1">
            <a:spLocks noChangeArrowheads="1"/>
          </p:cNvSpPr>
          <p:nvPr/>
        </p:nvSpPr>
        <p:spPr bwMode="auto">
          <a:xfrm>
            <a:off x="109538" y="242888"/>
            <a:ext cx="89249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Adrenergic receptors activation has different physiological outcomes</a:t>
            </a:r>
          </a:p>
        </p:txBody>
      </p:sp>
      <p:sp>
        <p:nvSpPr>
          <p:cNvPr id="244739" name="Text Box 3"/>
          <p:cNvSpPr txBox="1">
            <a:spLocks noChangeArrowheads="1"/>
          </p:cNvSpPr>
          <p:nvPr/>
        </p:nvSpPr>
        <p:spPr bwMode="auto">
          <a:xfrm>
            <a:off x="249238" y="1963738"/>
            <a:ext cx="8613775"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buFontTx/>
              <a:buNone/>
            </a:pPr>
            <a:r>
              <a:rPr lang="en-US" altLang="en-US" sz="2400" b="1">
                <a:solidFill>
                  <a:srgbClr val="339933"/>
                </a:solidFill>
                <a:cs typeface="Times New Roman (Hebrew)" panose="02020603050405020304" pitchFamily="18" charset="0"/>
                <a:sym typeface="Symbol" panose="05050102010706020507" pitchFamily="18" charset="2"/>
              </a:rPr>
              <a:t>7.	</a:t>
            </a:r>
            <a:r>
              <a:rPr lang="en-US" altLang="en-US" sz="2400" b="1">
                <a:solidFill>
                  <a:srgbClr val="FF0066"/>
                </a:solidFill>
                <a:cs typeface="Times New Roman (Hebrew)" panose="02020603050405020304" pitchFamily="18" charset="0"/>
                <a:sym typeface="Symbol" panose="05050102010706020507" pitchFamily="18" charset="2"/>
              </a:rPr>
              <a:t>Increased blood clotting rate</a:t>
            </a:r>
            <a:r>
              <a:rPr lang="en-US" altLang="en-US" sz="2400" b="1">
                <a:solidFill>
                  <a:srgbClr val="339933"/>
                </a:solidFill>
                <a:cs typeface="Times New Roman (Hebrew)" panose="02020603050405020304" pitchFamily="18" charset="0"/>
                <a:sym typeface="Symbol" panose="05050102010706020507" pitchFamily="18" charset="2"/>
              </a:rPr>
              <a:t> → less danger of haemorrhages following injury</a:t>
            </a:r>
          </a:p>
          <a:p>
            <a:pPr algn="l" rtl="0" eaLnBrk="1" hangingPunct="1">
              <a:spcBef>
                <a:spcPct val="50000"/>
              </a:spcBef>
              <a:buFontTx/>
              <a:buNone/>
            </a:pPr>
            <a:r>
              <a:rPr lang="en-US" altLang="en-US" sz="2400" b="1">
                <a:solidFill>
                  <a:srgbClr val="339933"/>
                </a:solidFill>
                <a:cs typeface="Times New Roman (Hebrew)" panose="02020603050405020304" pitchFamily="18" charset="0"/>
                <a:sym typeface="Symbol" panose="05050102010706020507" pitchFamily="18" charset="2"/>
              </a:rPr>
              <a:t>8.	</a:t>
            </a:r>
            <a:r>
              <a:rPr lang="en-US" altLang="en-US" sz="2400" b="1">
                <a:solidFill>
                  <a:srgbClr val="FF0066"/>
                </a:solidFill>
                <a:cs typeface="Times New Roman (Hebrew)" panose="02020603050405020304" pitchFamily="18" charset="0"/>
                <a:sym typeface="Symbol" panose="05050102010706020507" pitchFamily="18" charset="2"/>
              </a:rPr>
              <a:t>Increased sweating</a:t>
            </a:r>
            <a:r>
              <a:rPr lang="en-US" altLang="en-US" sz="2400" b="1">
                <a:solidFill>
                  <a:srgbClr val="339933"/>
                </a:solidFill>
                <a:cs typeface="Times New Roman (Hebrew)" panose="02020603050405020304" pitchFamily="18" charset="0"/>
                <a:sym typeface="Symbol" panose="05050102010706020507" pitchFamily="18" charset="2"/>
              </a:rPr>
              <a:t> → cooling down of overly worked body</a:t>
            </a:r>
          </a:p>
          <a:p>
            <a:pPr algn="l" rtl="0" eaLnBrk="1" hangingPunct="1">
              <a:spcBef>
                <a:spcPct val="50000"/>
              </a:spcBef>
              <a:buFontTx/>
              <a:buNone/>
            </a:pPr>
            <a:r>
              <a:rPr lang="en-US" altLang="en-US" sz="2400" b="1">
                <a:solidFill>
                  <a:srgbClr val="339933"/>
                </a:solidFill>
                <a:cs typeface="Times New Roman (Hebrew)" panose="02020603050405020304" pitchFamily="18" charset="0"/>
                <a:sym typeface="Symbol" panose="05050102010706020507" pitchFamily="18" charset="2"/>
              </a:rPr>
              <a:t>9.	</a:t>
            </a:r>
            <a:r>
              <a:rPr lang="en-US" altLang="en-US" sz="2400" b="1">
                <a:solidFill>
                  <a:srgbClr val="FF0066"/>
                </a:solidFill>
                <a:cs typeface="Times New Roman (Hebrew)" panose="02020603050405020304" pitchFamily="18" charset="0"/>
                <a:sym typeface="Symbol" panose="05050102010706020507" pitchFamily="18" charset="2"/>
              </a:rPr>
              <a:t>Increased metabolic rate</a:t>
            </a:r>
            <a:r>
              <a:rPr lang="en-US" altLang="en-US" sz="2400" b="1">
                <a:solidFill>
                  <a:srgbClr val="339933"/>
                </a:solidFill>
                <a:cs typeface="Times New Roman (Hebrew)" panose="02020603050405020304" pitchFamily="18" charset="0"/>
                <a:sym typeface="Symbol" panose="05050102010706020507" pitchFamily="18" charset="2"/>
              </a:rPr>
              <a:t>, resulting from the breakdown of both liver lipid storages and muscle glycogen storages</a:t>
            </a:r>
          </a:p>
        </p:txBody>
      </p:sp>
    </p:spTree>
    <p:extLst>
      <p:ext uri="{BB962C8B-B14F-4D97-AF65-F5344CB8AC3E}">
        <p14:creationId xmlns:p14="http://schemas.microsoft.com/office/powerpoint/2010/main" val="33143680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ext Box 166"/>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GPCRs: background</a:t>
            </a:r>
          </a:p>
        </p:txBody>
      </p:sp>
      <p:sp>
        <p:nvSpPr>
          <p:cNvPr id="210947" name="Text Box 167"/>
          <p:cNvSpPr txBox="1">
            <a:spLocks noChangeArrowheads="1"/>
          </p:cNvSpPr>
          <p:nvPr/>
        </p:nvSpPr>
        <p:spPr bwMode="auto">
          <a:xfrm>
            <a:off x="109538" y="1079500"/>
            <a:ext cx="8613775"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By far the </a:t>
            </a:r>
            <a:r>
              <a:rPr lang="en-US" altLang="en-US" sz="2600" b="1">
                <a:solidFill>
                  <a:srgbClr val="FF0066"/>
                </a:solidFill>
                <a:cs typeface="Times New Roman (Hebrew)" panose="02020603050405020304" pitchFamily="18" charset="0"/>
                <a:sym typeface="Symbol" panose="05050102010706020507" pitchFamily="18" charset="2"/>
              </a:rPr>
              <a:t>largest and most common </a:t>
            </a:r>
            <a:r>
              <a:rPr lang="en-US" altLang="en-US" sz="2600" b="1">
                <a:solidFill>
                  <a:srgbClr val="339933"/>
                </a:solidFill>
                <a:cs typeface="Times New Roman (Hebrew)" panose="02020603050405020304" pitchFamily="18" charset="0"/>
                <a:sym typeface="Symbol" panose="05050102010706020507" pitchFamily="18" charset="2"/>
              </a:rPr>
              <a:t>family of membrane receptors: 1-5% of the vertebrate genome, </a:t>
            </a:r>
            <a:r>
              <a:rPr lang="en-US" altLang="en-US" sz="2600" b="1">
                <a:solidFill>
                  <a:srgbClr val="FF0066"/>
                </a:solidFill>
                <a:cs typeface="Times New Roman (Hebrew)" panose="02020603050405020304" pitchFamily="18" charset="0"/>
                <a:sym typeface="Symbol" panose="05050102010706020507" pitchFamily="18" charset="2"/>
              </a:rPr>
              <a:t>&gt; 800 genes in humans</a:t>
            </a:r>
          </a:p>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Appear in </a:t>
            </a:r>
            <a:r>
              <a:rPr lang="en-US" altLang="en-US" sz="2600" b="1">
                <a:solidFill>
                  <a:srgbClr val="FF0066"/>
                </a:solidFill>
                <a:cs typeface="Times New Roman (Hebrew)" panose="02020603050405020304" pitchFamily="18" charset="0"/>
                <a:sym typeface="Symbol" panose="05050102010706020507" pitchFamily="18" charset="2"/>
              </a:rPr>
              <a:t>most life forms </a:t>
            </a:r>
            <a:r>
              <a:rPr lang="en-US" altLang="en-US" sz="2600" b="1">
                <a:solidFill>
                  <a:srgbClr val="339933"/>
                </a:solidFill>
                <a:cs typeface="Times New Roman (Hebrew)" panose="02020603050405020304" pitchFamily="18" charset="0"/>
                <a:sym typeface="Symbol" panose="05050102010706020507" pitchFamily="18" charset="2"/>
              </a:rPr>
              <a:t>(plants – unclear)</a:t>
            </a:r>
          </a:p>
          <a:p>
            <a:pPr algn="l" rtl="0" eaLnBrk="1" hangingPunct="1">
              <a:spcBef>
                <a:spcPct val="50000"/>
              </a:spcBef>
            </a:pPr>
            <a:r>
              <a:rPr lang="en-US" altLang="en-US" sz="2600" b="1">
                <a:solidFill>
                  <a:srgbClr val="FF0066"/>
                </a:solidFill>
                <a:cs typeface="Times New Roman (Hebrew)" panose="02020603050405020304" pitchFamily="18" charset="0"/>
                <a:sym typeface="Symbol" panose="05050102010706020507" pitchFamily="18" charset="2"/>
              </a:rPr>
              <a:t>Diverse ligands</a:t>
            </a:r>
            <a:r>
              <a:rPr lang="en-US" altLang="en-US" sz="2600" b="1">
                <a:solidFill>
                  <a:srgbClr val="339933"/>
                </a:solidFill>
                <a:cs typeface="Times New Roman (Hebrew)" panose="02020603050405020304" pitchFamily="18" charset="0"/>
                <a:sym typeface="Symbol" panose="05050102010706020507" pitchFamily="18" charset="2"/>
              </a:rPr>
              <a:t>: proteins, peptides, small organic molecules, elemental ions, and even photons of light</a:t>
            </a:r>
          </a:p>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Participate in </a:t>
            </a:r>
            <a:r>
              <a:rPr lang="en-US" altLang="en-US" sz="2600" b="1">
                <a:solidFill>
                  <a:srgbClr val="FF0066"/>
                </a:solidFill>
                <a:cs typeface="Times New Roman (Hebrew)" panose="02020603050405020304" pitchFamily="18" charset="0"/>
                <a:sym typeface="Symbol" panose="05050102010706020507" pitchFamily="18" charset="2"/>
              </a:rPr>
              <a:t>numerous physiological processes </a:t>
            </a:r>
            <a:r>
              <a:rPr lang="en-US" altLang="en-US" sz="2600" b="1">
                <a:solidFill>
                  <a:srgbClr val="339933"/>
                </a:solidFill>
                <a:cs typeface="Times New Roman (Hebrew)" panose="02020603050405020304" pitchFamily="18" charset="0"/>
                <a:sym typeface="Symbol" panose="05050102010706020507" pitchFamily="18" charset="2"/>
              </a:rPr>
              <a:t>and involved in </a:t>
            </a:r>
            <a:r>
              <a:rPr lang="en-US" altLang="en-US" sz="2600" b="1">
                <a:solidFill>
                  <a:srgbClr val="FF0066"/>
                </a:solidFill>
                <a:cs typeface="Times New Roman (Hebrew)" panose="02020603050405020304" pitchFamily="18" charset="0"/>
                <a:sym typeface="Symbol" panose="05050102010706020507" pitchFamily="18" charset="2"/>
              </a:rPr>
              <a:t>numerous diseases </a:t>
            </a:r>
            <a:r>
              <a:rPr lang="en-US" altLang="en-US" sz="2600" b="1">
                <a:solidFill>
                  <a:srgbClr val="339933"/>
                </a:solidFill>
                <a:cs typeface="Times New Roman (Hebrew)" panose="02020603050405020304" pitchFamily="18" charset="0"/>
                <a:sym typeface="Symbol" panose="05050102010706020507" pitchFamily="18" charset="2"/>
              </a:rPr>
              <a:t>(targeted by </a:t>
            </a:r>
            <a:r>
              <a:rPr lang="en-US" altLang="en-US" sz="2600" b="1">
                <a:solidFill>
                  <a:srgbClr val="FF0066"/>
                </a:solidFill>
                <a:cs typeface="Times New Roman (Hebrew)" panose="02020603050405020304" pitchFamily="18" charset="0"/>
                <a:sym typeface="Symbol" panose="05050102010706020507" pitchFamily="18" charset="2"/>
              </a:rPr>
              <a:t>30-50% </a:t>
            </a:r>
            <a:r>
              <a:rPr lang="en-US" altLang="en-US" sz="2600" b="1">
                <a:solidFill>
                  <a:srgbClr val="339933"/>
                </a:solidFill>
                <a:cs typeface="Times New Roman (Hebrew)" panose="02020603050405020304" pitchFamily="18" charset="0"/>
                <a:sym typeface="Symbol" panose="05050102010706020507" pitchFamily="18" charset="2"/>
              </a:rPr>
              <a:t>of the clinically prescribed </a:t>
            </a:r>
            <a:r>
              <a:rPr lang="en-US" altLang="en-US" sz="2600" b="1">
                <a:solidFill>
                  <a:srgbClr val="FF0066"/>
                </a:solidFill>
                <a:cs typeface="Times New Roman (Hebrew)" panose="02020603050405020304" pitchFamily="18" charset="0"/>
                <a:sym typeface="Symbol" panose="05050102010706020507" pitchFamily="18" charset="2"/>
              </a:rPr>
              <a:t>drugs</a:t>
            </a:r>
            <a:r>
              <a:rPr lang="en-US" altLang="en-US" sz="2600" b="1">
                <a:solidFill>
                  <a:srgbClr val="339933"/>
                </a:solidFill>
                <a:cs typeface="Times New Roman (Hebrew)" panose="02020603050405020304" pitchFamily="18" charset="0"/>
                <a:sym typeface="Symbol" panose="05050102010706020507" pitchFamily="18" charset="2"/>
              </a:rPr>
              <a:t>)</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3" name="Text Box 3"/>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There are 5 subtypes of adrenergic receptors</a:t>
            </a:r>
          </a:p>
        </p:txBody>
      </p:sp>
      <p:pic>
        <p:nvPicPr>
          <p:cNvPr id="2" name="Picture 1"/>
          <p:cNvPicPr>
            <a:picLocks noChangeAspect="1"/>
          </p:cNvPicPr>
          <p:nvPr/>
        </p:nvPicPr>
        <p:blipFill>
          <a:blip r:embed="rId3"/>
          <a:stretch>
            <a:fillRect/>
          </a:stretch>
        </p:blipFill>
        <p:spPr>
          <a:xfrm>
            <a:off x="563016" y="1064810"/>
            <a:ext cx="8017967" cy="5419120"/>
          </a:xfrm>
          <a:prstGeom prst="rect">
            <a:avLst/>
          </a:prstGeom>
        </p:spPr>
      </p:pic>
    </p:spTree>
    <p:extLst>
      <p:ext uri="{BB962C8B-B14F-4D97-AF65-F5344CB8AC3E}">
        <p14:creationId xmlns:p14="http://schemas.microsoft.com/office/powerpoint/2010/main" val="2837366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Text Box 2"/>
          <p:cNvSpPr txBox="1">
            <a:spLocks noChangeArrowheads="1"/>
          </p:cNvSpPr>
          <p:nvPr/>
        </p:nvSpPr>
        <p:spPr bwMode="auto">
          <a:xfrm>
            <a:off x="109538" y="242888"/>
            <a:ext cx="89249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The adrenergic system is targeted by different pharmaceutical drugs</a:t>
            </a:r>
          </a:p>
        </p:txBody>
      </p:sp>
      <p:sp>
        <p:nvSpPr>
          <p:cNvPr id="247811" name="Text Box 3"/>
          <p:cNvSpPr txBox="1">
            <a:spLocks noChangeArrowheads="1"/>
          </p:cNvSpPr>
          <p:nvPr/>
        </p:nvSpPr>
        <p:spPr bwMode="auto">
          <a:xfrm>
            <a:off x="134938" y="1565275"/>
            <a:ext cx="8894762" cy="392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lnSpc>
                <a:spcPct val="170000"/>
              </a:lnSpc>
              <a:spcBef>
                <a:spcPct val="50000"/>
              </a:spcBef>
            </a:pPr>
            <a:r>
              <a:rPr lang="en-US" altLang="en-US" sz="2400" b="1">
                <a:solidFill>
                  <a:srgbClr val="FF0066"/>
                </a:solidFill>
                <a:cs typeface="Times New Roman (Hebrew)" panose="02020603050405020304" pitchFamily="18" charset="0"/>
                <a:sym typeface="Symbol" panose="05050102010706020507" pitchFamily="18" charset="2"/>
              </a:rPr>
              <a:t>β</a:t>
            </a:r>
            <a:r>
              <a:rPr lang="en-US" altLang="en-US" sz="2400" b="1" baseline="-25000">
                <a:solidFill>
                  <a:srgbClr val="FF0066"/>
                </a:solidFill>
                <a:cs typeface="Times New Roman (Hebrew)" panose="02020603050405020304" pitchFamily="18" charset="0"/>
                <a:sym typeface="Symbol" panose="05050102010706020507" pitchFamily="18" charset="2"/>
              </a:rPr>
              <a:t>2</a:t>
            </a:r>
            <a:r>
              <a:rPr lang="en-US" altLang="en-US" sz="2400" b="1">
                <a:solidFill>
                  <a:srgbClr val="FF0066"/>
                </a:solidFill>
                <a:cs typeface="Times New Roman (Hebrew)" panose="02020603050405020304" pitchFamily="18" charset="0"/>
                <a:sym typeface="Symbol" panose="05050102010706020507" pitchFamily="18" charset="2"/>
              </a:rPr>
              <a:t> agonists</a:t>
            </a:r>
            <a:r>
              <a:rPr lang="en-US" altLang="en-US" sz="2400" b="1">
                <a:solidFill>
                  <a:srgbClr val="339933"/>
                </a:solidFill>
                <a:cs typeface="Times New Roman (Hebrew)" panose="02020603050405020304" pitchFamily="18" charset="0"/>
                <a:sym typeface="Symbol" panose="05050102010706020507" pitchFamily="18" charset="2"/>
              </a:rPr>
              <a:t> (asthma)</a:t>
            </a:r>
          </a:p>
          <a:p>
            <a:pPr algn="l" rtl="0" eaLnBrk="1" hangingPunct="1">
              <a:lnSpc>
                <a:spcPct val="170000"/>
              </a:lnSpc>
              <a:spcBef>
                <a:spcPct val="50000"/>
              </a:spcBef>
            </a:pPr>
            <a:r>
              <a:rPr lang="en-US" altLang="en-US" sz="2400" b="1">
                <a:solidFill>
                  <a:srgbClr val="FF0066"/>
                </a:solidFill>
                <a:cs typeface="Times New Roman (Hebrew)" panose="02020603050405020304" pitchFamily="18" charset="0"/>
                <a:sym typeface="Symbol" panose="05050102010706020507" pitchFamily="18" charset="2"/>
              </a:rPr>
              <a:t>α</a:t>
            </a:r>
            <a:r>
              <a:rPr lang="en-US" altLang="en-US" sz="2400" b="1" baseline="-25000">
                <a:solidFill>
                  <a:srgbClr val="FF0066"/>
                </a:solidFill>
                <a:cs typeface="Times New Roman (Hebrew)" panose="02020603050405020304" pitchFamily="18" charset="0"/>
                <a:sym typeface="Symbol" panose="05050102010706020507" pitchFamily="18" charset="2"/>
              </a:rPr>
              <a:t>2</a:t>
            </a:r>
            <a:r>
              <a:rPr lang="en-US" altLang="en-US" sz="2400" b="1">
                <a:solidFill>
                  <a:srgbClr val="FF0066"/>
                </a:solidFill>
                <a:cs typeface="Times New Roman (Hebrew)" panose="02020603050405020304" pitchFamily="18" charset="0"/>
                <a:sym typeface="Symbol" panose="05050102010706020507" pitchFamily="18" charset="2"/>
              </a:rPr>
              <a:t> agonists</a:t>
            </a:r>
            <a:r>
              <a:rPr lang="en-US" altLang="en-US" sz="2400" b="1">
                <a:solidFill>
                  <a:srgbClr val="339933"/>
                </a:solidFill>
                <a:cs typeface="Times New Roman (Hebrew)" panose="02020603050405020304" pitchFamily="18" charset="0"/>
                <a:sym typeface="Symbol" panose="05050102010706020507" pitchFamily="18" charset="2"/>
              </a:rPr>
              <a:t> (hypertension)</a:t>
            </a:r>
          </a:p>
          <a:p>
            <a:pPr algn="l" rtl="0" eaLnBrk="1" hangingPunct="1">
              <a:lnSpc>
                <a:spcPct val="170000"/>
              </a:lnSpc>
              <a:spcBef>
                <a:spcPct val="50000"/>
              </a:spcBef>
            </a:pPr>
            <a:r>
              <a:rPr lang="en-US" altLang="en-US" sz="2400" b="1">
                <a:solidFill>
                  <a:srgbClr val="FF0066"/>
                </a:solidFill>
                <a:cs typeface="Times New Roman (Hebrew)" panose="02020603050405020304" pitchFamily="18" charset="0"/>
                <a:sym typeface="Symbol" panose="05050102010706020507" pitchFamily="18" charset="2"/>
              </a:rPr>
              <a:t>β</a:t>
            </a:r>
            <a:r>
              <a:rPr lang="en-US" altLang="en-US" sz="2400" b="1" baseline="-25000">
                <a:solidFill>
                  <a:srgbClr val="FF0066"/>
                </a:solidFill>
                <a:cs typeface="Times New Roman (Hebrew)" panose="02020603050405020304" pitchFamily="18" charset="0"/>
                <a:sym typeface="Symbol" panose="05050102010706020507" pitchFamily="18" charset="2"/>
              </a:rPr>
              <a:t>1</a:t>
            </a:r>
            <a:r>
              <a:rPr lang="en-US" altLang="en-US" sz="2400" b="1">
                <a:solidFill>
                  <a:srgbClr val="FF0066"/>
                </a:solidFill>
                <a:cs typeface="Times New Roman (Hebrew)" panose="02020603050405020304" pitchFamily="18" charset="0"/>
                <a:sym typeface="Symbol" panose="05050102010706020507" pitchFamily="18" charset="2"/>
              </a:rPr>
              <a:t> blockers</a:t>
            </a:r>
            <a:r>
              <a:rPr lang="en-US" altLang="en-US" sz="2400" b="1">
                <a:solidFill>
                  <a:srgbClr val="339933"/>
                </a:solidFill>
                <a:cs typeface="Times New Roman (Hebrew)" panose="02020603050405020304" pitchFamily="18" charset="0"/>
                <a:sym typeface="Symbol" panose="05050102010706020507" pitchFamily="18" charset="2"/>
              </a:rPr>
              <a:t> (angina pectoris, hypertension, arrhythmias)</a:t>
            </a:r>
          </a:p>
          <a:p>
            <a:pPr algn="l" rtl="0" eaLnBrk="1" hangingPunct="1">
              <a:lnSpc>
                <a:spcPct val="170000"/>
              </a:lnSpc>
              <a:spcBef>
                <a:spcPct val="50000"/>
              </a:spcBef>
            </a:pPr>
            <a:r>
              <a:rPr lang="en-US" altLang="en-US" sz="2400" b="1">
                <a:solidFill>
                  <a:srgbClr val="FF0066"/>
                </a:solidFill>
                <a:cs typeface="Times New Roman (Hebrew)" panose="02020603050405020304" pitchFamily="18" charset="0"/>
                <a:sym typeface="Symbol" panose="05050102010706020507" pitchFamily="18" charset="2"/>
              </a:rPr>
              <a:t>Reuptake inhibitors</a:t>
            </a:r>
            <a:r>
              <a:rPr lang="en-US" altLang="en-US" sz="2400" b="1">
                <a:solidFill>
                  <a:srgbClr val="339933"/>
                </a:solidFill>
                <a:cs typeface="Times New Roman (Hebrew)" panose="02020603050405020304" pitchFamily="18" charset="0"/>
                <a:sym typeface="Symbol" panose="05050102010706020507" pitchFamily="18" charset="2"/>
              </a:rPr>
              <a:t> (depression) </a:t>
            </a:r>
          </a:p>
          <a:p>
            <a:pPr algn="l" rtl="0" eaLnBrk="1" hangingPunct="1">
              <a:lnSpc>
                <a:spcPct val="170000"/>
              </a:lnSpc>
              <a:spcBef>
                <a:spcPct val="50000"/>
              </a:spcBef>
            </a:pPr>
            <a:r>
              <a:rPr lang="en-US" altLang="en-US" sz="2400" b="1">
                <a:solidFill>
                  <a:srgbClr val="FF0066"/>
                </a:solidFill>
                <a:cs typeface="Times New Roman (Hebrew)" panose="02020603050405020304" pitchFamily="18" charset="0"/>
                <a:sym typeface="Symbol" panose="05050102010706020507" pitchFamily="18" charset="2"/>
              </a:rPr>
              <a:t>MAO inhibitors</a:t>
            </a:r>
            <a:r>
              <a:rPr lang="en-US" altLang="en-US" sz="2400" b="1">
                <a:solidFill>
                  <a:srgbClr val="339933"/>
                </a:solidFill>
                <a:cs typeface="Times New Roman (Hebrew)" panose="02020603050405020304" pitchFamily="18" charset="0"/>
                <a:sym typeface="Symbol" panose="05050102010706020507" pitchFamily="18" charset="2"/>
              </a:rPr>
              <a:t> (depression)</a:t>
            </a:r>
          </a:p>
        </p:txBody>
      </p:sp>
    </p:spTree>
    <p:extLst>
      <p:ext uri="{BB962C8B-B14F-4D97-AF65-F5344CB8AC3E}">
        <p14:creationId xmlns:p14="http://schemas.microsoft.com/office/powerpoint/2010/main" val="184697008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Text Box 16"/>
          <p:cNvSpPr txBox="1">
            <a:spLocks noChangeArrowheads="1"/>
          </p:cNvSpPr>
          <p:nvPr/>
        </p:nvSpPr>
        <p:spPr bwMode="auto">
          <a:xfrm>
            <a:off x="128588" y="1062038"/>
            <a:ext cx="9015412"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As in rhodopsin - small structural changes in the ECD and larger changes in the ICD</a:t>
            </a:r>
          </a:p>
        </p:txBody>
      </p:sp>
      <p:sp>
        <p:nvSpPr>
          <p:cNvPr id="292867" name="Text Box 9"/>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GPCR activation: the agonist effect</a:t>
            </a:r>
          </a:p>
        </p:txBody>
      </p:sp>
      <p:pic>
        <p:nvPicPr>
          <p:cNvPr id="2" name="Picture 1"/>
          <p:cNvPicPr>
            <a:picLocks noChangeAspect="1"/>
          </p:cNvPicPr>
          <p:nvPr/>
        </p:nvPicPr>
        <p:blipFill>
          <a:blip r:embed="rId3"/>
          <a:stretch>
            <a:fillRect/>
          </a:stretch>
        </p:blipFill>
        <p:spPr>
          <a:xfrm>
            <a:off x="2338820" y="1955800"/>
            <a:ext cx="4143133" cy="4553628"/>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Text Box 9"/>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GPCR activation: the agonist effect</a:t>
            </a:r>
          </a:p>
        </p:txBody>
      </p:sp>
      <p:sp>
        <p:nvSpPr>
          <p:cNvPr id="294916" name="Text Box 16"/>
          <p:cNvSpPr txBox="1">
            <a:spLocks noChangeArrowheads="1"/>
          </p:cNvSpPr>
          <p:nvPr/>
        </p:nvSpPr>
        <p:spPr bwMode="auto">
          <a:xfrm>
            <a:off x="128588" y="1062038"/>
            <a:ext cx="9015412" cy="149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Agonist-TM5 hydrogen bonds:</a:t>
            </a:r>
          </a:p>
          <a:p>
            <a:pPr lvl="1" algn="l" rtl="0" eaLnBrk="1" hangingPunct="1">
              <a:spcBef>
                <a:spcPct val="50000"/>
              </a:spcBef>
              <a:buFont typeface="Wingdings" panose="05000000000000000000" pitchFamily="2" charset="2"/>
              <a:buChar char="Ø"/>
            </a:pPr>
            <a:r>
              <a:rPr lang="en-US" altLang="en-US" sz="260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TM5 is pulled inwardly → rearrangement of nonpolar interactions downstream</a:t>
            </a:r>
          </a:p>
        </p:txBody>
      </p:sp>
      <p:pic>
        <p:nvPicPr>
          <p:cNvPr id="2" name="Picture 1"/>
          <p:cNvPicPr>
            <a:picLocks noChangeAspect="1"/>
          </p:cNvPicPr>
          <p:nvPr/>
        </p:nvPicPr>
        <p:blipFill>
          <a:blip r:embed="rId3"/>
          <a:stretch>
            <a:fillRect/>
          </a:stretch>
        </p:blipFill>
        <p:spPr>
          <a:xfrm>
            <a:off x="4485491" y="2076625"/>
            <a:ext cx="4429125" cy="4714875"/>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947938" y="1788763"/>
            <a:ext cx="5153025" cy="4972050"/>
          </a:xfrm>
          <a:prstGeom prst="rect">
            <a:avLst/>
          </a:prstGeom>
        </p:spPr>
      </p:pic>
      <p:sp>
        <p:nvSpPr>
          <p:cNvPr id="296962" name="Text Box 9"/>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GPCR activation: the agonist effect</a:t>
            </a:r>
          </a:p>
        </p:txBody>
      </p:sp>
      <p:sp>
        <p:nvSpPr>
          <p:cNvPr id="296963" name="Text Box 16"/>
          <p:cNvSpPr txBox="1">
            <a:spLocks noChangeArrowheads="1"/>
          </p:cNvSpPr>
          <p:nvPr/>
        </p:nvSpPr>
        <p:spPr bwMode="auto">
          <a:xfrm>
            <a:off x="128588" y="1655763"/>
            <a:ext cx="407987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1" algn="l" rtl="0" eaLnBrk="1" hangingPunct="1">
              <a:spcBef>
                <a:spcPct val="50000"/>
              </a:spcBef>
              <a:buFont typeface="Wingdings" panose="05000000000000000000" pitchFamily="2" charset="2"/>
              <a:buChar char="Ø"/>
            </a:pPr>
            <a:r>
              <a:rPr lang="en-US" altLang="en-US" sz="260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 TM6 is pushed outwardly → insertion of G</a:t>
            </a:r>
            <a:r>
              <a:rPr lang="el-GR" altLang="en-US" sz="2600" baseline="-2500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α</a:t>
            </a:r>
            <a:r>
              <a:rPr lang="en-US" altLang="en-US" sz="260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 helix to TMD</a:t>
            </a:r>
          </a:p>
        </p:txBody>
      </p:sp>
      <p:sp>
        <p:nvSpPr>
          <p:cNvPr id="296965" name="Text Box 16"/>
          <p:cNvSpPr txBox="1">
            <a:spLocks noChangeArrowheads="1"/>
          </p:cNvSpPr>
          <p:nvPr/>
        </p:nvSpPr>
        <p:spPr bwMode="auto">
          <a:xfrm>
            <a:off x="128588" y="1062038"/>
            <a:ext cx="9015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Agonist-TM5 hydrogen bonds:</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Text Box 9"/>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GPCR activation: the agonist effect</a:t>
            </a:r>
          </a:p>
        </p:txBody>
      </p:sp>
      <p:sp>
        <p:nvSpPr>
          <p:cNvPr id="299013" name="Text Box 16"/>
          <p:cNvSpPr txBox="1">
            <a:spLocks noChangeArrowheads="1"/>
          </p:cNvSpPr>
          <p:nvPr/>
        </p:nvSpPr>
        <p:spPr bwMode="auto">
          <a:xfrm>
            <a:off x="128588" y="1062038"/>
            <a:ext cx="9015412"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Similar conformational changes in all active GPCRs:</a:t>
            </a:r>
          </a:p>
          <a:p>
            <a:pPr lvl="1" algn="l" rtl="0" eaLnBrk="1" hangingPunct="1">
              <a:spcBef>
                <a:spcPct val="50000"/>
              </a:spcBef>
              <a:buFont typeface="Wingdings" panose="05000000000000000000" pitchFamily="2" charset="2"/>
              <a:buChar char="Ø"/>
            </a:pPr>
            <a:r>
              <a:rPr lang="en-US" altLang="en-US" sz="260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Large TM6 shift, smaller shifts of TMs 3, 5, and 7</a:t>
            </a:r>
          </a:p>
          <a:p>
            <a:pPr lvl="1" algn="l" rtl="0" eaLnBrk="1" hangingPunct="1">
              <a:spcBef>
                <a:spcPct val="50000"/>
              </a:spcBef>
              <a:buFont typeface="Wingdings" panose="05000000000000000000" pitchFamily="2" charset="2"/>
              <a:buChar char="Ø"/>
            </a:pPr>
            <a:r>
              <a:rPr lang="en-US" altLang="en-US" sz="260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TM shifts create room for G-protein</a:t>
            </a:r>
          </a:p>
        </p:txBody>
      </p:sp>
      <p:pic>
        <p:nvPicPr>
          <p:cNvPr id="9" name="Picture 3"/>
          <p:cNvPicPr>
            <a:picLocks noChangeAspect="1"/>
          </p:cNvPicPr>
          <p:nvPr/>
        </p:nvPicPr>
        <p:blipFill>
          <a:blip r:embed="rId3">
            <a:extLst>
              <a:ext uri="{28A0092B-C50C-407E-A947-70E740481C1C}">
                <a14:useLocalDpi xmlns:a14="http://schemas.microsoft.com/office/drawing/2010/main" val="0"/>
              </a:ext>
            </a:extLst>
          </a:blip>
          <a:srcRect l="26312" t="39699" r="32951" b="25810"/>
          <a:stretch>
            <a:fillRect/>
          </a:stretch>
        </p:blipFill>
        <p:spPr bwMode="auto">
          <a:xfrm>
            <a:off x="439738" y="3471863"/>
            <a:ext cx="5300662" cy="252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p:cNvPicPr>
            <a:picLocks noChangeAspect="1"/>
          </p:cNvPicPr>
          <p:nvPr/>
        </p:nvPicPr>
        <p:blipFill>
          <a:blip r:embed="rId4">
            <a:extLst>
              <a:ext uri="{28A0092B-C50C-407E-A947-70E740481C1C}">
                <a14:useLocalDpi xmlns:a14="http://schemas.microsoft.com/office/drawing/2010/main" val="0"/>
              </a:ext>
            </a:extLst>
          </a:blip>
          <a:srcRect l="47656" t="36227" r="32431" b="27431"/>
          <a:stretch>
            <a:fillRect/>
          </a:stretch>
        </p:blipFill>
        <p:spPr bwMode="auto">
          <a:xfrm>
            <a:off x="6164263" y="3335338"/>
            <a:ext cx="2590800" cy="265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Text Box 9"/>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GPCR activation: the agonist effect</a:t>
            </a:r>
          </a:p>
        </p:txBody>
      </p:sp>
      <p:sp>
        <p:nvSpPr>
          <p:cNvPr id="301059" name="Text Box 16"/>
          <p:cNvSpPr txBox="1">
            <a:spLocks noChangeArrowheads="1"/>
          </p:cNvSpPr>
          <p:nvPr/>
        </p:nvSpPr>
        <p:spPr bwMode="auto">
          <a:xfrm>
            <a:off x="128588" y="1655763"/>
            <a:ext cx="87788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1" algn="l" rtl="0" eaLnBrk="1" hangingPunct="1">
              <a:spcBef>
                <a:spcPct val="50000"/>
              </a:spcBef>
              <a:buFont typeface="Wingdings" panose="05000000000000000000" pitchFamily="2" charset="2"/>
              <a:buChar char="Ø"/>
            </a:pPr>
            <a:r>
              <a:rPr lang="en-US" altLang="en-US" sz="26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GPCR binding → hinge motion in G</a:t>
            </a:r>
            <a:r>
              <a:rPr lang="el-GR" altLang="en-US" sz="2600" baseline="-250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α</a:t>
            </a:r>
            <a:r>
              <a:rPr lang="en-US" altLang="en-US" sz="26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 exchange of GDP with GTP </a:t>
            </a:r>
          </a:p>
        </p:txBody>
      </p:sp>
      <p:sp>
        <p:nvSpPr>
          <p:cNvPr id="301060" name="Text Box 16"/>
          <p:cNvSpPr txBox="1">
            <a:spLocks noChangeArrowheads="1"/>
          </p:cNvSpPr>
          <p:nvPr/>
        </p:nvSpPr>
        <p:spPr bwMode="auto">
          <a:xfrm>
            <a:off x="128588" y="1062038"/>
            <a:ext cx="9015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G-protein activation :</a:t>
            </a:r>
          </a:p>
        </p:txBody>
      </p:sp>
      <p:grpSp>
        <p:nvGrpSpPr>
          <p:cNvPr id="2" name="Group 1"/>
          <p:cNvGrpSpPr/>
          <p:nvPr/>
        </p:nvGrpSpPr>
        <p:grpSpPr>
          <a:xfrm>
            <a:off x="744538" y="2486801"/>
            <a:ext cx="7264400" cy="3930625"/>
            <a:chOff x="744538" y="2486801"/>
            <a:chExt cx="7264400" cy="3930625"/>
          </a:xfrm>
        </p:grpSpPr>
        <p:pic>
          <p:nvPicPr>
            <p:cNvPr id="301061" name="Picture 133" descr="nature10361-f1"/>
            <p:cNvPicPr>
              <a:picLocks noChangeAspect="1" noChangeArrowheads="1"/>
            </p:cNvPicPr>
            <p:nvPr/>
          </p:nvPicPr>
          <p:blipFill rotWithShape="1">
            <a:blip r:embed="rId3">
              <a:extLst>
                <a:ext uri="{28A0092B-C50C-407E-A947-70E740481C1C}">
                  <a14:useLocalDpi xmlns:a14="http://schemas.microsoft.com/office/drawing/2010/main" val="0"/>
                </a:ext>
              </a:extLst>
            </a:blip>
            <a:srcRect l="1727" r="41272" b="9594"/>
            <a:stretch/>
          </p:blipFill>
          <p:spPr bwMode="auto">
            <a:xfrm>
              <a:off x="744538" y="2486801"/>
              <a:ext cx="7264400" cy="3681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062" name="Text Box 4"/>
            <p:cNvSpPr txBox="1">
              <a:spLocks noChangeArrowheads="1"/>
            </p:cNvSpPr>
            <p:nvPr/>
          </p:nvSpPr>
          <p:spPr bwMode="auto">
            <a:xfrm>
              <a:off x="3156066" y="6229555"/>
              <a:ext cx="3676996" cy="18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r" defTabSz="828675" rtl="1">
                <a:spcBef>
                  <a:spcPct val="20000"/>
                </a:spcBef>
                <a:buChar char="•"/>
                <a:tabLst>
                  <a:tab pos="657225" algn="l"/>
                  <a:tab pos="1312863" algn="l"/>
                  <a:tab pos="1970088" algn="l"/>
                  <a:tab pos="2627313" algn="l"/>
                  <a:tab pos="3282950" algn="l"/>
                  <a:tab pos="3940175" algn="l"/>
                  <a:tab pos="4595813" algn="l"/>
                  <a:tab pos="5253038" algn="l"/>
                  <a:tab pos="5910263" algn="l"/>
                </a:tabLst>
                <a:defRPr sz="3200">
                  <a:solidFill>
                    <a:schemeClr val="tx1"/>
                  </a:solidFill>
                  <a:latin typeface="Arial" panose="020B0604020202020204" pitchFamily="34" charset="0"/>
                  <a:cs typeface="Arial" panose="020B0604020202020204" pitchFamily="34" charset="0"/>
                </a:defRPr>
              </a:lvl1pPr>
              <a:lvl2pPr marL="742950" indent="-285750" algn="r" defTabSz="828675" rtl="1">
                <a:spcBef>
                  <a:spcPct val="20000"/>
                </a:spcBef>
                <a:buChar char="–"/>
                <a:tabLst>
                  <a:tab pos="657225" algn="l"/>
                  <a:tab pos="1312863" algn="l"/>
                  <a:tab pos="1970088" algn="l"/>
                  <a:tab pos="2627313" algn="l"/>
                  <a:tab pos="3282950" algn="l"/>
                  <a:tab pos="3940175" algn="l"/>
                  <a:tab pos="4595813" algn="l"/>
                  <a:tab pos="5253038" algn="l"/>
                  <a:tab pos="5910263" algn="l"/>
                </a:tabLst>
                <a:defRPr sz="2800">
                  <a:solidFill>
                    <a:schemeClr val="tx1"/>
                  </a:solidFill>
                  <a:latin typeface="Arial" panose="020B0604020202020204" pitchFamily="34" charset="0"/>
                  <a:cs typeface="Arial" panose="020B0604020202020204" pitchFamily="34" charset="0"/>
                </a:defRPr>
              </a:lvl2pPr>
              <a:lvl3pPr marL="1143000" indent="-228600" algn="r" defTabSz="828675" rtl="1">
                <a:spcBef>
                  <a:spcPct val="20000"/>
                </a:spcBef>
                <a:buChar char="•"/>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Arial" panose="020B0604020202020204" pitchFamily="34" charset="0"/>
                  <a:cs typeface="Arial" panose="020B0604020202020204" pitchFamily="34" charset="0"/>
                </a:defRPr>
              </a:lvl3pPr>
              <a:lvl4pPr marL="1600200" indent="-228600" algn="r" defTabSz="828675" rtl="1">
                <a:spcBef>
                  <a:spcPct val="20000"/>
                </a:spcBef>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Arial" panose="020B0604020202020204" pitchFamily="34" charset="0"/>
                  <a:cs typeface="Arial" panose="020B0604020202020204" pitchFamily="34" charset="0"/>
                </a:defRPr>
              </a:lvl4pPr>
              <a:lvl5pPr marL="2057400" indent="-228600" algn="r" defTabSz="828675" rtl="1">
                <a:spcBef>
                  <a:spcPct val="20000"/>
                </a:spcBef>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Arial" panose="020B0604020202020204" pitchFamily="34" charset="0"/>
                  <a:cs typeface="Arial" panose="020B0604020202020204" pitchFamily="34" charset="0"/>
                </a:defRPr>
              </a:lvl5pPr>
              <a:lvl6pPr marL="2514600" indent="-228600" algn="r" defTabSz="828675" rtl="1"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Arial" panose="020B0604020202020204" pitchFamily="34" charset="0"/>
                  <a:cs typeface="Arial" panose="020B0604020202020204" pitchFamily="34" charset="0"/>
                </a:defRPr>
              </a:lvl6pPr>
              <a:lvl7pPr marL="2971800" indent="-228600" algn="r" defTabSz="828675" rtl="1"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Arial" panose="020B0604020202020204" pitchFamily="34" charset="0"/>
                  <a:cs typeface="Arial" panose="020B0604020202020204" pitchFamily="34" charset="0"/>
                </a:defRPr>
              </a:lvl7pPr>
              <a:lvl8pPr marL="3429000" indent="-228600" algn="r" defTabSz="828675" rtl="1"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Arial" panose="020B0604020202020204" pitchFamily="34" charset="0"/>
                  <a:cs typeface="Arial" panose="020B0604020202020204" pitchFamily="34" charset="0"/>
                </a:defRPr>
              </a:lvl8pPr>
              <a:lvl9pPr marL="3886200" indent="-228600" algn="r" defTabSz="828675" rtl="1"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Arial" panose="020B0604020202020204" pitchFamily="34" charset="0"/>
                  <a:cs typeface="Arial" panose="020B0604020202020204" pitchFamily="34" charset="0"/>
                </a:defRPr>
              </a:lvl9pPr>
            </a:lstStyle>
            <a:p>
              <a:pPr algn="ctr" rtl="0">
                <a:spcBef>
                  <a:spcPct val="0"/>
                </a:spcBef>
                <a:buFontTx/>
                <a:buNone/>
              </a:pPr>
              <a:r>
                <a:rPr lang="en-GB" altLang="en-US" sz="1200" dirty="0">
                  <a:solidFill>
                    <a:srgbClr val="000000"/>
                  </a:solidFill>
                  <a:cs typeface="Times New Roman" panose="02020603050405020304" pitchFamily="18" charset="0"/>
                </a:rPr>
                <a:t>(</a:t>
              </a:r>
              <a:r>
                <a:rPr lang="en-GB" altLang="en-US" sz="1200" i="1" dirty="0">
                  <a:solidFill>
                    <a:srgbClr val="000000"/>
                  </a:solidFill>
                  <a:cs typeface="Times New Roman" panose="02020603050405020304" pitchFamily="18" charset="0"/>
                </a:rPr>
                <a:t>Nature</a:t>
              </a:r>
              <a:r>
                <a:rPr lang="en-GB" altLang="en-US" sz="1200" dirty="0">
                  <a:solidFill>
                    <a:srgbClr val="000000"/>
                  </a:solidFill>
                  <a:cs typeface="Times New Roman" panose="02020603050405020304" pitchFamily="18" charset="0"/>
                </a:rPr>
                <a:t> </a:t>
              </a:r>
              <a:r>
                <a:rPr lang="en-GB" altLang="en-US" sz="1200" b="1" dirty="0">
                  <a:solidFill>
                    <a:srgbClr val="000000"/>
                  </a:solidFill>
                  <a:cs typeface="Times New Roman" panose="02020603050405020304" pitchFamily="18" charset="0"/>
                </a:rPr>
                <a:t>000</a:t>
              </a:r>
              <a:r>
                <a:rPr lang="en-GB" altLang="en-US" sz="1200" dirty="0">
                  <a:solidFill>
                    <a:srgbClr val="000000"/>
                  </a:solidFill>
                  <a:cs typeface="Times New Roman" panose="02020603050405020304" pitchFamily="18" charset="0"/>
                </a:rPr>
                <a:t>, 1-7 (2011) doi:10.1038/nature10361)</a:t>
              </a:r>
            </a:p>
          </p:txBody>
        </p:sp>
      </p:gr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Text Box 9"/>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GPCR activation: the agonist effect</a:t>
            </a:r>
          </a:p>
        </p:txBody>
      </p:sp>
      <p:sp>
        <p:nvSpPr>
          <p:cNvPr id="303107" name="Text Box 16"/>
          <p:cNvSpPr txBox="1">
            <a:spLocks noChangeArrowheads="1"/>
          </p:cNvSpPr>
          <p:nvPr/>
        </p:nvSpPr>
        <p:spPr bwMode="auto">
          <a:xfrm>
            <a:off x="128588" y="1655763"/>
            <a:ext cx="87788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1" algn="l" rtl="0" eaLnBrk="1" hangingPunct="1">
              <a:spcBef>
                <a:spcPct val="50000"/>
              </a:spcBef>
              <a:buFont typeface="Wingdings" panose="05000000000000000000" pitchFamily="2" charset="2"/>
              <a:buChar char="Ø"/>
            </a:pPr>
            <a:r>
              <a:rPr lang="en-US" altLang="en-US" sz="26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GPCR binding → hinge motion in G</a:t>
            </a:r>
            <a:r>
              <a:rPr lang="el-GR" altLang="en-US" sz="2600" baseline="-250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α</a:t>
            </a:r>
            <a:r>
              <a:rPr lang="en-US" altLang="en-US" sz="260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 exchange of GDP with GTP </a:t>
            </a:r>
          </a:p>
        </p:txBody>
      </p:sp>
      <p:sp>
        <p:nvSpPr>
          <p:cNvPr id="303108" name="Text Box 16"/>
          <p:cNvSpPr txBox="1">
            <a:spLocks noChangeArrowheads="1"/>
          </p:cNvSpPr>
          <p:nvPr/>
        </p:nvSpPr>
        <p:spPr bwMode="auto">
          <a:xfrm>
            <a:off x="128588" y="1062038"/>
            <a:ext cx="9015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Agonist-TM5 hydrogen bonds:</a:t>
            </a:r>
          </a:p>
        </p:txBody>
      </p:sp>
      <p:grpSp>
        <p:nvGrpSpPr>
          <p:cNvPr id="303109" name="Group 6"/>
          <p:cNvGrpSpPr>
            <a:grpSpLocks/>
          </p:cNvGrpSpPr>
          <p:nvPr/>
        </p:nvGrpSpPr>
        <p:grpSpPr bwMode="auto">
          <a:xfrm>
            <a:off x="2625725" y="2205038"/>
            <a:ext cx="3759200" cy="4335462"/>
            <a:chOff x="2135140" y="350501"/>
            <a:chExt cx="4873720" cy="6156997"/>
          </a:xfrm>
        </p:grpSpPr>
        <p:pic>
          <p:nvPicPr>
            <p:cNvPr id="303111"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5140" y="350501"/>
              <a:ext cx="4873720" cy="615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3112" name="Rectangle 8"/>
            <p:cNvSpPr>
              <a:spLocks noChangeArrowheads="1"/>
            </p:cNvSpPr>
            <p:nvPr/>
          </p:nvSpPr>
          <p:spPr bwMode="auto">
            <a:xfrm>
              <a:off x="2189408" y="373487"/>
              <a:ext cx="373488" cy="32197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Hebrew)" panose="02020603050405020304" pitchFamily="18" charset="0"/>
              </a:endParaRPr>
            </a:p>
          </p:txBody>
        </p:sp>
      </p:grpSp>
      <p:sp>
        <p:nvSpPr>
          <p:cNvPr id="303110" name="Rectangle 1"/>
          <p:cNvSpPr>
            <a:spLocks noChangeArrowheads="1"/>
          </p:cNvSpPr>
          <p:nvPr/>
        </p:nvSpPr>
        <p:spPr bwMode="auto">
          <a:xfrm>
            <a:off x="0" y="5837194"/>
            <a:ext cx="3338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a:spcBef>
                <a:spcPct val="0"/>
              </a:spcBef>
              <a:buFontTx/>
              <a:buNone/>
            </a:pPr>
            <a:r>
              <a:rPr lang="it-IT" altLang="en-US" sz="1800" dirty="0">
                <a:solidFill>
                  <a:srgbClr val="000000"/>
                </a:solidFill>
                <a:latin typeface="Helvetica" panose="020B0604020202020204" pitchFamily="34" charset="0"/>
                <a:cs typeface="Times New Roman (Hebrew)" panose="02020603050405020304" pitchFamily="18" charset="0"/>
              </a:rPr>
              <a:t>(</a:t>
            </a:r>
            <a:r>
              <a:rPr lang="it-IT" altLang="en-US" sz="1800" i="1" dirty="0">
                <a:solidFill>
                  <a:srgbClr val="000000"/>
                </a:solidFill>
                <a:latin typeface="Helvetica" panose="020B0604020202020204" pitchFamily="34" charset="0"/>
                <a:cs typeface="Times New Roman (Hebrew)" panose="02020603050405020304" pitchFamily="18" charset="0"/>
              </a:rPr>
              <a:t>Mol. Cells </a:t>
            </a:r>
            <a:r>
              <a:rPr lang="it-IT" altLang="en-US" sz="1800" dirty="0">
                <a:solidFill>
                  <a:srgbClr val="000000"/>
                </a:solidFill>
                <a:latin typeface="Helvetica" panose="020B0604020202020204" pitchFamily="34" charset="0"/>
                <a:cs typeface="Times New Roman (Hebrew)" panose="02020603050405020304" pitchFamily="18" charset="0"/>
              </a:rPr>
              <a:t>(2015) 38:105-111</a:t>
            </a:r>
            <a:r>
              <a:rPr lang="it-IT" altLang="en-US" sz="1800" dirty="0">
                <a:latin typeface="Times New Roman" panose="02020603050405020304" pitchFamily="18" charset="0"/>
                <a:cs typeface="Times New Roman (Hebrew)" panose="02020603050405020304" pitchFamily="18" charset="0"/>
              </a:rPr>
              <a:t>)</a:t>
            </a:r>
            <a:endParaRPr lang="en-US" altLang="en-US" sz="1800" dirty="0">
              <a:latin typeface="Times New Roman" panose="02020603050405020304" pitchFamily="18" charset="0"/>
              <a:cs typeface="Times New Roman (Hebrew)" panose="02020603050405020304" pitchFamily="18"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163675" y="2292846"/>
            <a:ext cx="3980325" cy="3815166"/>
          </a:xfrm>
          <a:prstGeom prst="rect">
            <a:avLst/>
          </a:prstGeom>
        </p:spPr>
      </p:pic>
      <p:sp>
        <p:nvSpPr>
          <p:cNvPr id="305154" name="Text Box 9"/>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GPCR activation: the agonist effect</a:t>
            </a:r>
          </a:p>
        </p:txBody>
      </p:sp>
      <p:sp>
        <p:nvSpPr>
          <p:cNvPr id="305155" name="Text Box 16"/>
          <p:cNvSpPr txBox="1">
            <a:spLocks noChangeArrowheads="1"/>
          </p:cNvSpPr>
          <p:nvPr/>
        </p:nvSpPr>
        <p:spPr bwMode="auto">
          <a:xfrm>
            <a:off x="128588" y="929038"/>
            <a:ext cx="5510212" cy="569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dirty="0">
                <a:solidFill>
                  <a:srgbClr val="339933"/>
                </a:solidFill>
                <a:cs typeface="Times New Roman (Hebrew)" panose="02020603050405020304" pitchFamily="18" charset="0"/>
                <a:sym typeface="Symbol" panose="05050102010706020507" pitchFamily="18" charset="2"/>
              </a:rPr>
              <a:t>The M</a:t>
            </a:r>
            <a:r>
              <a:rPr lang="en-US" altLang="en-US" sz="2600" b="1" baseline="-25000" dirty="0">
                <a:solidFill>
                  <a:srgbClr val="339933"/>
                </a:solidFill>
                <a:cs typeface="Times New Roman (Hebrew)" panose="02020603050405020304" pitchFamily="18" charset="0"/>
                <a:sym typeface="Symbol" panose="05050102010706020507" pitchFamily="18" charset="2"/>
              </a:rPr>
              <a:t>2</a:t>
            </a:r>
            <a:r>
              <a:rPr lang="en-US" altLang="en-US" sz="2600" b="1" dirty="0">
                <a:solidFill>
                  <a:srgbClr val="339933"/>
                </a:solidFill>
                <a:cs typeface="Times New Roman (Hebrew)" panose="02020603050405020304" pitchFamily="18" charset="0"/>
                <a:sym typeface="Symbol" panose="05050102010706020507" pitchFamily="18" charset="2"/>
              </a:rPr>
              <a:t> receptor</a:t>
            </a:r>
          </a:p>
          <a:p>
            <a:pPr lvl="1" algn="l" rtl="0" eaLnBrk="1" hangingPunct="1">
              <a:spcBef>
                <a:spcPct val="50000"/>
              </a:spcBef>
              <a:buFont typeface="Wingdings" panose="05000000000000000000" pitchFamily="2" charset="2"/>
              <a:buChar char="Ø"/>
            </a:pPr>
            <a:r>
              <a:rPr lang="en-US" altLang="en-US" sz="2600" dirty="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Mediates cholinergic transmission</a:t>
            </a:r>
          </a:p>
          <a:p>
            <a:pPr lvl="1" algn="l" rtl="0" eaLnBrk="1" hangingPunct="1">
              <a:spcBef>
                <a:spcPct val="50000"/>
              </a:spcBef>
              <a:buFont typeface="Wingdings" panose="05000000000000000000" pitchFamily="2" charset="2"/>
              <a:buChar char="Ø"/>
            </a:pPr>
            <a:r>
              <a:rPr lang="en-US" altLang="en-US" sz="2600" dirty="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Contains 5 subtypes</a:t>
            </a:r>
          </a:p>
          <a:p>
            <a:pPr lvl="1" algn="l" rtl="0" eaLnBrk="1" hangingPunct="1">
              <a:spcBef>
                <a:spcPct val="50000"/>
              </a:spcBef>
              <a:buFont typeface="Wingdings" panose="05000000000000000000" pitchFamily="2" charset="2"/>
              <a:buChar char="Ø"/>
            </a:pPr>
            <a:r>
              <a:rPr lang="en-US" altLang="en-US" sz="2600" dirty="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Targeted by drugs for treating Alzheimer’s disease, Parkinson’s disease, and schizophrenia</a:t>
            </a:r>
          </a:p>
          <a:p>
            <a:pPr lvl="1" algn="l" rtl="0" eaLnBrk="1" hangingPunct="1">
              <a:spcBef>
                <a:spcPct val="50000"/>
              </a:spcBef>
              <a:buFont typeface="Wingdings" panose="05000000000000000000" pitchFamily="2" charset="2"/>
              <a:buChar char="Ø"/>
            </a:pPr>
            <a:r>
              <a:rPr lang="en-US" altLang="en-US" sz="2600" dirty="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Known inactive structures - M</a:t>
            </a:r>
            <a:r>
              <a:rPr lang="en-US" altLang="en-US" sz="2600" baseline="-25000" dirty="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2</a:t>
            </a:r>
            <a:r>
              <a:rPr lang="en-US" altLang="en-US" sz="2600" dirty="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 and M</a:t>
            </a:r>
            <a:r>
              <a:rPr lang="en-US" altLang="en-US" sz="2600" baseline="-25000" dirty="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3</a:t>
            </a:r>
            <a:r>
              <a:rPr lang="en-US" altLang="en-US" sz="2600" dirty="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 (2012)</a:t>
            </a:r>
          </a:p>
          <a:p>
            <a:pPr lvl="1" algn="l" rtl="0" eaLnBrk="1" hangingPunct="1">
              <a:spcBef>
                <a:spcPct val="50000"/>
              </a:spcBef>
              <a:buFont typeface="Wingdings" panose="05000000000000000000" pitchFamily="2" charset="2"/>
              <a:buChar char="Ø"/>
            </a:pPr>
            <a:r>
              <a:rPr lang="en-US" altLang="en-US" sz="2600" dirty="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Known (fully) active structure - M</a:t>
            </a:r>
            <a:r>
              <a:rPr lang="en-US" altLang="en-US" sz="2600" baseline="-25000" dirty="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2</a:t>
            </a:r>
            <a:r>
              <a:rPr lang="en-US" altLang="en-US" sz="2600" dirty="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 (2013)</a:t>
            </a:r>
          </a:p>
          <a:p>
            <a:pPr lvl="1" algn="l" rtl="0" eaLnBrk="1" hangingPunct="1">
              <a:spcBef>
                <a:spcPct val="50000"/>
              </a:spcBef>
              <a:buFont typeface="Wingdings" panose="05000000000000000000" pitchFamily="2" charset="2"/>
              <a:buChar char="Ø"/>
            </a:pPr>
            <a:r>
              <a:rPr lang="en-US" altLang="en-US" sz="2600" dirty="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Largest changes: TMs 5,6,7</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50736" y="2359797"/>
            <a:ext cx="5642527" cy="4115818"/>
          </a:xfrm>
          <a:prstGeom prst="rect">
            <a:avLst/>
          </a:prstGeom>
        </p:spPr>
      </p:pic>
      <p:sp>
        <p:nvSpPr>
          <p:cNvPr id="307202" name="Text Box 9"/>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GPCR activation: the agonist effect</a:t>
            </a:r>
          </a:p>
        </p:txBody>
      </p:sp>
      <p:sp>
        <p:nvSpPr>
          <p:cNvPr id="307204" name="Text Box 16"/>
          <p:cNvSpPr txBox="1">
            <a:spLocks noChangeArrowheads="1"/>
          </p:cNvSpPr>
          <p:nvPr/>
        </p:nvSpPr>
        <p:spPr bwMode="auto">
          <a:xfrm>
            <a:off x="128588" y="1062038"/>
            <a:ext cx="8905875" cy="149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The M</a:t>
            </a:r>
            <a:r>
              <a:rPr lang="en-US" altLang="en-US" sz="2600" b="1" baseline="-25000">
                <a:solidFill>
                  <a:srgbClr val="339933"/>
                </a:solidFill>
                <a:cs typeface="Times New Roman (Hebrew)" panose="02020603050405020304" pitchFamily="18" charset="0"/>
                <a:sym typeface="Symbol" panose="05050102010706020507" pitchFamily="18" charset="2"/>
              </a:rPr>
              <a:t>2</a:t>
            </a:r>
            <a:r>
              <a:rPr lang="en-US" altLang="en-US" sz="2600" b="1">
                <a:solidFill>
                  <a:srgbClr val="339933"/>
                </a:solidFill>
                <a:cs typeface="Times New Roman (Hebrew)" panose="02020603050405020304" pitchFamily="18" charset="0"/>
                <a:sym typeface="Symbol" panose="05050102010706020507" pitchFamily="18" charset="2"/>
              </a:rPr>
              <a:t> receptor</a:t>
            </a:r>
          </a:p>
          <a:p>
            <a:pPr lvl="1" algn="l" rtl="0" eaLnBrk="1" hangingPunct="1">
              <a:spcBef>
                <a:spcPct val="50000"/>
              </a:spcBef>
              <a:buFont typeface="Wingdings" panose="05000000000000000000" pitchFamily="2" charset="2"/>
              <a:buChar char="Ø"/>
            </a:pPr>
            <a:r>
              <a:rPr lang="en-US" altLang="en-US" sz="260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Activation leads to </a:t>
            </a:r>
            <a:r>
              <a:rPr lang="en-US" altLang="en-US" sz="2600" b="1">
                <a:solidFill>
                  <a:srgbClr val="FF0066"/>
                </a:solidFill>
                <a:latin typeface="Times New Roman" panose="02020603050405020304" pitchFamily="18" charset="0"/>
                <a:cs typeface="Times New Roman (Hebrew)" panose="02020603050405020304" pitchFamily="18" charset="0"/>
                <a:sym typeface="Symbol" panose="05050102010706020507" pitchFamily="18" charset="2"/>
              </a:rPr>
              <a:t>complete burial of the agonist </a:t>
            </a:r>
            <a:r>
              <a:rPr lang="en-US" altLang="en-US" sz="260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inside the pocket (‘aromatic lid’)</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Text Box 1027"/>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GPCR signaling involves G-proteins</a:t>
            </a:r>
          </a:p>
        </p:txBody>
      </p:sp>
      <p:grpSp>
        <p:nvGrpSpPr>
          <p:cNvPr id="212995" name="Group 3"/>
          <p:cNvGrpSpPr>
            <a:grpSpLocks/>
          </p:cNvGrpSpPr>
          <p:nvPr/>
        </p:nvGrpSpPr>
        <p:grpSpPr bwMode="auto">
          <a:xfrm>
            <a:off x="939800" y="1176338"/>
            <a:ext cx="7264400" cy="5281612"/>
            <a:chOff x="837128" y="486359"/>
            <a:chExt cx="7263372" cy="5281926"/>
          </a:xfrm>
        </p:grpSpPr>
        <p:pic>
          <p:nvPicPr>
            <p:cNvPr id="212996" name="Picture 302"/>
            <p:cNvPicPr>
              <a:picLocks noChangeAspect="1" noChangeArrowheads="1"/>
            </p:cNvPicPr>
            <p:nvPr/>
          </p:nvPicPr>
          <p:blipFill>
            <a:blip r:embed="rId3">
              <a:clrChange>
                <a:clrFrom>
                  <a:srgbClr val="FFFAEB"/>
                </a:clrFrom>
                <a:clrTo>
                  <a:srgbClr val="FFFAEB">
                    <a:alpha val="0"/>
                  </a:srgbClr>
                </a:clrTo>
              </a:clrChange>
              <a:extLst>
                <a:ext uri="{28A0092B-C50C-407E-A947-70E740481C1C}">
                  <a14:useLocalDpi xmlns:a14="http://schemas.microsoft.com/office/drawing/2010/main" val="0"/>
                </a:ext>
              </a:extLst>
            </a:blip>
            <a:srcRect l="10628" t="2971" r="10542" b="55327"/>
            <a:stretch>
              <a:fillRect/>
            </a:stretch>
          </p:blipFill>
          <p:spPr bwMode="auto">
            <a:xfrm>
              <a:off x="888487" y="486359"/>
              <a:ext cx="7212012" cy="2862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2997" name="Rectangle 5"/>
            <p:cNvSpPr>
              <a:spLocks noChangeArrowheads="1"/>
            </p:cNvSpPr>
            <p:nvPr/>
          </p:nvSpPr>
          <p:spPr bwMode="auto">
            <a:xfrm>
              <a:off x="5434885" y="2382594"/>
              <a:ext cx="1365161" cy="9516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solidFill>
                  <a:srgbClr val="000000"/>
                </a:solidFill>
                <a:latin typeface="Times New Roman" panose="02020603050405020304" pitchFamily="18" charset="0"/>
                <a:cs typeface="Times New Roman (Hebrew)" panose="02020603050405020304" pitchFamily="18" charset="0"/>
              </a:endParaRPr>
            </a:p>
          </p:txBody>
        </p:sp>
        <p:pic>
          <p:nvPicPr>
            <p:cNvPr id="212998" name="Picture 302"/>
            <p:cNvPicPr>
              <a:picLocks noChangeAspect="1" noChangeArrowheads="1"/>
            </p:cNvPicPr>
            <p:nvPr/>
          </p:nvPicPr>
          <p:blipFill>
            <a:blip r:embed="rId3">
              <a:clrChange>
                <a:clrFrom>
                  <a:srgbClr val="FFFAEB"/>
                </a:clrFrom>
                <a:clrTo>
                  <a:srgbClr val="FFFAEB">
                    <a:alpha val="0"/>
                  </a:srgbClr>
                </a:clrTo>
              </a:clrChange>
              <a:extLst>
                <a:ext uri="{28A0092B-C50C-407E-A947-70E740481C1C}">
                  <a14:useLocalDpi xmlns:a14="http://schemas.microsoft.com/office/drawing/2010/main" val="0"/>
                </a:ext>
              </a:extLst>
            </a:blip>
            <a:srcRect l="61026" t="44110" r="10542" b="7886"/>
            <a:stretch>
              <a:fillRect/>
            </a:stretch>
          </p:blipFill>
          <p:spPr bwMode="auto">
            <a:xfrm>
              <a:off x="5499280" y="2395472"/>
              <a:ext cx="2601220" cy="3294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2999" name="Rectangle 7"/>
            <p:cNvSpPr>
              <a:spLocks noChangeArrowheads="1"/>
            </p:cNvSpPr>
            <p:nvPr/>
          </p:nvSpPr>
          <p:spPr bwMode="auto">
            <a:xfrm rot="5400000">
              <a:off x="3822597" y="4013501"/>
              <a:ext cx="3255944" cy="9742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solidFill>
                  <a:srgbClr val="000000"/>
                </a:solidFill>
                <a:latin typeface="Times New Roman" panose="02020603050405020304" pitchFamily="18" charset="0"/>
                <a:cs typeface="Times New Roman (Hebrew)" panose="02020603050405020304" pitchFamily="18" charset="0"/>
              </a:endParaRPr>
            </a:p>
          </p:txBody>
        </p:sp>
        <p:sp>
          <p:nvSpPr>
            <p:cNvPr id="213000" name="Rectangle 8"/>
            <p:cNvSpPr>
              <a:spLocks noChangeArrowheads="1"/>
            </p:cNvSpPr>
            <p:nvPr/>
          </p:nvSpPr>
          <p:spPr bwMode="auto">
            <a:xfrm>
              <a:off x="5434885" y="5678394"/>
              <a:ext cx="2665614" cy="89891"/>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solidFill>
                  <a:srgbClr val="000000"/>
                </a:solidFill>
                <a:latin typeface="Times New Roman" panose="02020603050405020304" pitchFamily="18" charset="0"/>
                <a:cs typeface="Times New Roman (Hebrew)" panose="02020603050405020304" pitchFamily="18" charset="0"/>
              </a:endParaRPr>
            </a:p>
          </p:txBody>
        </p:sp>
        <p:pic>
          <p:nvPicPr>
            <p:cNvPr id="213001" name="Picture 302"/>
            <p:cNvPicPr>
              <a:picLocks noChangeAspect="1" noChangeArrowheads="1"/>
            </p:cNvPicPr>
            <p:nvPr/>
          </p:nvPicPr>
          <p:blipFill>
            <a:blip r:embed="rId3">
              <a:clrChange>
                <a:clrFrom>
                  <a:srgbClr val="FFFAEB"/>
                </a:clrFrom>
                <a:clrTo>
                  <a:srgbClr val="FFFAEB">
                    <a:alpha val="0"/>
                  </a:srgbClr>
                </a:clrTo>
              </a:clrChange>
              <a:extLst>
                <a:ext uri="{28A0092B-C50C-407E-A947-70E740481C1C}">
                  <a14:useLocalDpi xmlns:a14="http://schemas.microsoft.com/office/drawing/2010/main" val="0"/>
                </a:ext>
              </a:extLst>
            </a:blip>
            <a:srcRect l="10068" t="44110" r="38834" b="7886"/>
            <a:stretch>
              <a:fillRect/>
            </a:stretch>
          </p:blipFill>
          <p:spPr bwMode="auto">
            <a:xfrm>
              <a:off x="837128" y="2395471"/>
              <a:ext cx="4675031" cy="3294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3002" name="Rectangle 10"/>
            <p:cNvSpPr>
              <a:spLocks noChangeArrowheads="1"/>
            </p:cNvSpPr>
            <p:nvPr/>
          </p:nvSpPr>
          <p:spPr bwMode="auto">
            <a:xfrm>
              <a:off x="4636395" y="2653051"/>
              <a:ext cx="752585" cy="205386"/>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solidFill>
                  <a:srgbClr val="000000"/>
                </a:solidFill>
                <a:latin typeface="Times New Roman" panose="02020603050405020304" pitchFamily="18" charset="0"/>
                <a:cs typeface="Times New Roman (Hebrew)" panose="02020603050405020304" pitchFamily="18" charset="0"/>
              </a:endParaRPr>
            </a:p>
          </p:txBody>
        </p:sp>
        <p:cxnSp>
          <p:nvCxnSpPr>
            <p:cNvPr id="213003" name="Straight Arrow Connector 11"/>
            <p:cNvCxnSpPr>
              <a:cxnSpLocks noChangeShapeType="1"/>
            </p:cNvCxnSpPr>
            <p:nvPr/>
          </p:nvCxnSpPr>
          <p:spPr bwMode="auto">
            <a:xfrm>
              <a:off x="4675032" y="2755744"/>
              <a:ext cx="528033" cy="0"/>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004" name="Straight Arrow Connector 12"/>
            <p:cNvCxnSpPr>
              <a:cxnSpLocks noChangeShapeType="1"/>
            </p:cNvCxnSpPr>
            <p:nvPr/>
          </p:nvCxnSpPr>
          <p:spPr bwMode="auto">
            <a:xfrm>
              <a:off x="5239560" y="2753596"/>
              <a:ext cx="528033" cy="0"/>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0" name="Picture 5"/>
          <p:cNvPicPr>
            <a:picLocks noChangeAspect="1"/>
          </p:cNvPicPr>
          <p:nvPr/>
        </p:nvPicPr>
        <p:blipFill>
          <a:blip r:embed="rId3">
            <a:extLst>
              <a:ext uri="{28A0092B-C50C-407E-A947-70E740481C1C}">
                <a14:useLocalDpi xmlns:a14="http://schemas.microsoft.com/office/drawing/2010/main" val="0"/>
              </a:ext>
            </a:extLst>
          </a:blip>
          <a:srcRect l="47656" t="36227" r="32431" b="34479"/>
          <a:stretch>
            <a:fillRect/>
          </a:stretch>
        </p:blipFill>
        <p:spPr bwMode="auto">
          <a:xfrm>
            <a:off x="2508279" y="3914732"/>
            <a:ext cx="3166737" cy="2618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51" name="Text Box 9"/>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GPCR activation: the agonist effect</a:t>
            </a:r>
          </a:p>
        </p:txBody>
      </p:sp>
      <p:sp>
        <p:nvSpPr>
          <p:cNvPr id="309252" name="Text Box 16"/>
          <p:cNvSpPr txBox="1">
            <a:spLocks noChangeArrowheads="1"/>
          </p:cNvSpPr>
          <p:nvPr/>
        </p:nvSpPr>
        <p:spPr bwMode="auto">
          <a:xfrm>
            <a:off x="128588" y="1062038"/>
            <a:ext cx="5035550"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The M</a:t>
            </a:r>
            <a:r>
              <a:rPr lang="en-US" altLang="en-US" sz="2600" b="1" baseline="-25000">
                <a:solidFill>
                  <a:srgbClr val="339933"/>
                </a:solidFill>
                <a:cs typeface="Times New Roman (Hebrew)" panose="02020603050405020304" pitchFamily="18" charset="0"/>
                <a:sym typeface="Symbol" panose="05050102010706020507" pitchFamily="18" charset="2"/>
              </a:rPr>
              <a:t>2</a:t>
            </a:r>
            <a:r>
              <a:rPr lang="en-US" altLang="en-US" sz="2600" b="1">
                <a:solidFill>
                  <a:srgbClr val="339933"/>
                </a:solidFill>
                <a:cs typeface="Times New Roman (Hebrew)" panose="02020603050405020304" pitchFamily="18" charset="0"/>
                <a:sym typeface="Symbol" panose="05050102010706020507" pitchFamily="18" charset="2"/>
              </a:rPr>
              <a:t> receptor</a:t>
            </a:r>
          </a:p>
          <a:p>
            <a:pPr lvl="1" algn="l" rtl="0" eaLnBrk="1" hangingPunct="1">
              <a:spcBef>
                <a:spcPct val="50000"/>
              </a:spcBef>
              <a:buFont typeface="Wingdings" panose="05000000000000000000" pitchFamily="2" charset="2"/>
              <a:buChar char="Ø"/>
            </a:pPr>
            <a:r>
              <a:rPr lang="en-US" altLang="en-US" sz="260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Both agonist and antagonist interact with </a:t>
            </a:r>
            <a:r>
              <a:rPr lang="en-US" altLang="en-US" sz="2600" b="1">
                <a:solidFill>
                  <a:srgbClr val="FF0066"/>
                </a:solidFill>
                <a:latin typeface="Times New Roman" panose="02020603050405020304" pitchFamily="18" charset="0"/>
                <a:cs typeface="Times New Roman (Hebrew)" panose="02020603050405020304" pitchFamily="18" charset="0"/>
                <a:sym typeface="Symbol" panose="05050102010706020507" pitchFamily="18" charset="2"/>
              </a:rPr>
              <a:t>Asn-404</a:t>
            </a:r>
          </a:p>
          <a:p>
            <a:pPr lvl="1" algn="l" rtl="0" eaLnBrk="1" hangingPunct="1">
              <a:spcBef>
                <a:spcPct val="50000"/>
              </a:spcBef>
              <a:buFont typeface="Wingdings" panose="05000000000000000000" pitchFamily="2" charset="2"/>
              <a:buChar char="Ø"/>
            </a:pPr>
            <a:r>
              <a:rPr lang="en-US" altLang="en-US" sz="260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Agonist is smaller → closer to TM3 → pulls TM6 closer to TM3 in TMD and </a:t>
            </a:r>
            <a:r>
              <a:rPr lang="en-US" altLang="en-US" sz="2600" b="1">
                <a:solidFill>
                  <a:srgbClr val="FF0066"/>
                </a:solidFill>
                <a:latin typeface="Times New Roman" panose="02020603050405020304" pitchFamily="18" charset="0"/>
                <a:cs typeface="Times New Roman (Hebrew)" panose="02020603050405020304" pitchFamily="18" charset="0"/>
                <a:sym typeface="Symbol" panose="05050102010706020507" pitchFamily="18" charset="2"/>
              </a:rPr>
              <a:t>away from it in the ICD</a:t>
            </a:r>
          </a:p>
        </p:txBody>
      </p:sp>
      <p:pic>
        <p:nvPicPr>
          <p:cNvPr id="309253" name="Picture 2"/>
          <p:cNvPicPr>
            <a:picLocks noChangeAspect="1"/>
          </p:cNvPicPr>
          <p:nvPr/>
        </p:nvPicPr>
        <p:blipFill>
          <a:blip r:embed="rId4">
            <a:extLst>
              <a:ext uri="{28A0092B-C50C-407E-A947-70E740481C1C}">
                <a14:useLocalDpi xmlns:a14="http://schemas.microsoft.com/office/drawing/2010/main" val="0"/>
              </a:ext>
            </a:extLst>
          </a:blip>
          <a:srcRect l="32561" t="25578" r="39459" b="10995"/>
          <a:stretch>
            <a:fillRect/>
          </a:stretch>
        </p:blipFill>
        <p:spPr bwMode="auto">
          <a:xfrm>
            <a:off x="5394325" y="1554163"/>
            <a:ext cx="3640138" cy="464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05025" y="2188313"/>
            <a:ext cx="4728037" cy="4353810"/>
          </a:xfrm>
          <a:prstGeom prst="rect">
            <a:avLst/>
          </a:prstGeom>
        </p:spPr>
      </p:pic>
      <p:sp>
        <p:nvSpPr>
          <p:cNvPr id="311298" name="Text Box 9"/>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GPCR activation: the agonist effect</a:t>
            </a:r>
          </a:p>
        </p:txBody>
      </p:sp>
      <p:sp>
        <p:nvSpPr>
          <p:cNvPr id="311300" name="Text Box 16"/>
          <p:cNvSpPr txBox="1">
            <a:spLocks noChangeArrowheads="1"/>
          </p:cNvSpPr>
          <p:nvPr/>
        </p:nvSpPr>
        <p:spPr bwMode="auto">
          <a:xfrm>
            <a:off x="128588" y="1062038"/>
            <a:ext cx="9015412" cy="149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dirty="0">
                <a:solidFill>
                  <a:srgbClr val="339933"/>
                </a:solidFill>
                <a:cs typeface="Times New Roman (Hebrew)" panose="02020603050405020304" pitchFamily="18" charset="0"/>
                <a:sym typeface="Symbol" panose="05050102010706020507" pitchFamily="18" charset="2"/>
              </a:rPr>
              <a:t>The M</a:t>
            </a:r>
            <a:r>
              <a:rPr lang="en-US" altLang="en-US" sz="2600" b="1" baseline="-25000" dirty="0">
                <a:solidFill>
                  <a:srgbClr val="339933"/>
                </a:solidFill>
                <a:cs typeface="Times New Roman (Hebrew)" panose="02020603050405020304" pitchFamily="18" charset="0"/>
                <a:sym typeface="Symbol" panose="05050102010706020507" pitchFamily="18" charset="2"/>
              </a:rPr>
              <a:t>2</a:t>
            </a:r>
            <a:r>
              <a:rPr lang="en-US" altLang="en-US" sz="2600" b="1" dirty="0">
                <a:solidFill>
                  <a:srgbClr val="339933"/>
                </a:solidFill>
                <a:cs typeface="Times New Roman (Hebrew)" panose="02020603050405020304" pitchFamily="18" charset="0"/>
                <a:sym typeface="Symbol" panose="05050102010706020507" pitchFamily="18" charset="2"/>
              </a:rPr>
              <a:t> receptor</a:t>
            </a:r>
          </a:p>
          <a:p>
            <a:pPr lvl="1" algn="l" rtl="0" eaLnBrk="1" hangingPunct="1">
              <a:spcBef>
                <a:spcPct val="50000"/>
              </a:spcBef>
              <a:buFont typeface="Wingdings" panose="05000000000000000000" pitchFamily="2" charset="2"/>
              <a:buChar char="Ø"/>
            </a:pPr>
            <a:r>
              <a:rPr lang="en-US" altLang="en-US" sz="2600" dirty="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Allosteric activator acts by </a:t>
            </a:r>
            <a:r>
              <a:rPr lang="en-US" altLang="en-US" sz="2600" b="1" dirty="0">
                <a:solidFill>
                  <a:srgbClr val="FF0066"/>
                </a:solidFill>
                <a:latin typeface="Times New Roman" panose="02020603050405020304" pitchFamily="18" charset="0"/>
                <a:cs typeface="Times New Roman (Hebrew)" panose="02020603050405020304" pitchFamily="18" charset="0"/>
                <a:sym typeface="Symbol" panose="05050102010706020507" pitchFamily="18" charset="2"/>
              </a:rPr>
              <a:t>stabilizing an active conformation</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Text Box 9"/>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GPCR activation: summary</a:t>
            </a:r>
          </a:p>
        </p:txBody>
      </p:sp>
      <p:sp>
        <p:nvSpPr>
          <p:cNvPr id="313347" name="Text Box 16"/>
          <p:cNvSpPr txBox="1">
            <a:spLocks noChangeArrowheads="1"/>
          </p:cNvSpPr>
          <p:nvPr/>
        </p:nvSpPr>
        <p:spPr bwMode="auto">
          <a:xfrm>
            <a:off x="128588" y="858838"/>
            <a:ext cx="9015412" cy="569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lnSpc>
                <a:spcPct val="150000"/>
              </a:lnSpc>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Small changes in ECD and TMD are </a:t>
            </a:r>
            <a:r>
              <a:rPr lang="en-US" altLang="en-US" sz="2600" b="1">
                <a:solidFill>
                  <a:srgbClr val="FF0066"/>
                </a:solidFill>
                <a:cs typeface="Times New Roman (Hebrew)" panose="02020603050405020304" pitchFamily="18" charset="0"/>
                <a:sym typeface="Symbol" panose="05050102010706020507" pitchFamily="18" charset="2"/>
              </a:rPr>
              <a:t>transmitted and amplified </a:t>
            </a:r>
            <a:r>
              <a:rPr lang="en-US" altLang="en-US" sz="2600" b="1">
                <a:solidFill>
                  <a:srgbClr val="339933"/>
                </a:solidFill>
                <a:cs typeface="Times New Roman (Hebrew)" panose="02020603050405020304" pitchFamily="18" charset="0"/>
                <a:sym typeface="Symbol" panose="05050102010706020507" pitchFamily="18" charset="2"/>
              </a:rPr>
              <a:t>to the ICD by a variety of </a:t>
            </a:r>
            <a:r>
              <a:rPr lang="en-US" altLang="en-US" sz="2600" b="1">
                <a:solidFill>
                  <a:srgbClr val="FF0066"/>
                </a:solidFill>
                <a:cs typeface="Times New Roman (Hebrew)" panose="02020603050405020304" pitchFamily="18" charset="0"/>
                <a:sym typeface="Symbol" panose="05050102010706020507" pitchFamily="18" charset="2"/>
              </a:rPr>
              <a:t>molecular triggers </a:t>
            </a:r>
            <a:r>
              <a:rPr lang="en-US" altLang="en-US" sz="2600" b="1">
                <a:solidFill>
                  <a:srgbClr val="339933"/>
                </a:solidFill>
                <a:cs typeface="Times New Roman (Hebrew)" panose="02020603050405020304" pitchFamily="18" charset="0"/>
                <a:sym typeface="Symbol" panose="05050102010706020507" pitchFamily="18" charset="2"/>
              </a:rPr>
              <a:t>(ionic locks, transmission switches) </a:t>
            </a:r>
          </a:p>
          <a:p>
            <a:pPr algn="l" rtl="0" eaLnBrk="1" hangingPunct="1">
              <a:lnSpc>
                <a:spcPct val="150000"/>
              </a:lnSpc>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The triggers are often part of </a:t>
            </a:r>
            <a:r>
              <a:rPr lang="en-US" altLang="en-US" sz="2600" b="1">
                <a:solidFill>
                  <a:srgbClr val="FF0066"/>
                </a:solidFill>
                <a:cs typeface="Times New Roman (Hebrew)" panose="02020603050405020304" pitchFamily="18" charset="0"/>
                <a:sym typeface="Symbol" panose="05050102010706020507" pitchFamily="18" charset="2"/>
              </a:rPr>
              <a:t>highly conserved motifs</a:t>
            </a:r>
            <a:r>
              <a:rPr lang="en-US" altLang="en-US" sz="2600" b="1">
                <a:solidFill>
                  <a:srgbClr val="339933"/>
                </a:solidFill>
                <a:cs typeface="Times New Roman (Hebrew)" panose="02020603050405020304" pitchFamily="18" charset="0"/>
                <a:sym typeface="Symbol" panose="05050102010706020507" pitchFamily="18" charset="2"/>
              </a:rPr>
              <a:t> </a:t>
            </a:r>
            <a:r>
              <a:rPr lang="en-US" altLang="en-US" sz="2500" b="1">
                <a:solidFill>
                  <a:srgbClr val="339933"/>
                </a:solidFill>
                <a:cs typeface="Times New Roman (Hebrew)" panose="02020603050405020304" pitchFamily="18" charset="0"/>
                <a:sym typeface="Symbol" panose="05050102010706020507" pitchFamily="18" charset="2"/>
              </a:rPr>
              <a:t>(</a:t>
            </a:r>
            <a:r>
              <a:rPr lang="en-US" altLang="en-US" sz="2500" b="1" i="1">
                <a:solidFill>
                  <a:srgbClr val="339933"/>
                </a:solidFill>
                <a:cs typeface="Times New Roman (Hebrew)" panose="02020603050405020304" pitchFamily="18" charset="0"/>
                <a:sym typeface="Symbol" panose="05050102010706020507" pitchFamily="18" charset="2"/>
              </a:rPr>
              <a:t>D/ERY</a:t>
            </a:r>
            <a:r>
              <a:rPr lang="en-US" altLang="en-US" sz="2500" b="1">
                <a:solidFill>
                  <a:srgbClr val="339933"/>
                </a:solidFill>
                <a:cs typeface="Times New Roman (Hebrew)" panose="02020603050405020304" pitchFamily="18" charset="0"/>
                <a:sym typeface="Symbol" panose="05050102010706020507" pitchFamily="18" charset="2"/>
              </a:rPr>
              <a:t>, </a:t>
            </a:r>
            <a:r>
              <a:rPr lang="en-US" altLang="en-US" sz="2500" b="1" i="1">
                <a:solidFill>
                  <a:srgbClr val="339933"/>
                </a:solidFill>
                <a:cs typeface="Times New Roman (Hebrew)" panose="02020603050405020304" pitchFamily="18" charset="0"/>
                <a:sym typeface="Symbol" panose="05050102010706020507" pitchFamily="18" charset="2"/>
              </a:rPr>
              <a:t>NPxxY</a:t>
            </a:r>
            <a:r>
              <a:rPr lang="en-US" altLang="en-US" sz="2500" b="1">
                <a:solidFill>
                  <a:srgbClr val="339933"/>
                </a:solidFill>
                <a:cs typeface="Times New Roman (Hebrew)" panose="02020603050405020304" pitchFamily="18" charset="0"/>
                <a:sym typeface="Symbol" panose="05050102010706020507" pitchFamily="18" charset="2"/>
              </a:rPr>
              <a:t>)</a:t>
            </a:r>
          </a:p>
          <a:p>
            <a:pPr algn="l" rtl="0" eaLnBrk="1" hangingPunct="1">
              <a:lnSpc>
                <a:spcPct val="150000"/>
              </a:lnSpc>
              <a:spcBef>
                <a:spcPct val="50000"/>
              </a:spcBef>
            </a:pPr>
            <a:r>
              <a:rPr lang="en-US" altLang="en-US" sz="2600" b="1">
                <a:solidFill>
                  <a:srgbClr val="FF0066"/>
                </a:solidFill>
                <a:cs typeface="Times New Roman (Hebrew)" panose="02020603050405020304" pitchFamily="18" charset="0"/>
                <a:sym typeface="Symbol" panose="05050102010706020507" pitchFamily="18" charset="2"/>
              </a:rPr>
              <a:t>Large ICD helices shifts </a:t>
            </a:r>
            <a:r>
              <a:rPr lang="en-US" altLang="en-US" sz="2500" b="1">
                <a:solidFill>
                  <a:srgbClr val="339933"/>
                </a:solidFill>
                <a:cs typeface="Times New Roman (Hebrew)" panose="02020603050405020304" pitchFamily="18" charset="0"/>
                <a:sym typeface="Symbol" panose="05050102010706020507" pitchFamily="18" charset="2"/>
              </a:rPr>
              <a:t>(mainly TM6, also TMs 3,5,7)</a:t>
            </a:r>
            <a:r>
              <a:rPr lang="en-US" altLang="en-US" sz="2600" b="1">
                <a:solidFill>
                  <a:srgbClr val="339933"/>
                </a:solidFill>
                <a:cs typeface="Times New Roman (Hebrew)" panose="02020603050405020304" pitchFamily="18" charset="0"/>
                <a:sym typeface="Symbol" panose="05050102010706020507" pitchFamily="18" charset="2"/>
              </a:rPr>
              <a:t>:</a:t>
            </a:r>
          </a:p>
          <a:p>
            <a:pPr lvl="1" algn="l" rtl="0" eaLnBrk="1" hangingPunct="1">
              <a:lnSpc>
                <a:spcPct val="150000"/>
              </a:lnSpc>
              <a:spcBef>
                <a:spcPct val="50000"/>
              </a:spcBef>
              <a:buFont typeface="Wingdings" panose="05000000000000000000" pitchFamily="2" charset="2"/>
              <a:buChar char="Ø"/>
            </a:pPr>
            <a:r>
              <a:rPr lang="en-US" altLang="en-US" sz="260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Create a G-protein binding site</a:t>
            </a:r>
          </a:p>
          <a:p>
            <a:pPr lvl="1" algn="l" rtl="0" eaLnBrk="1" hangingPunct="1">
              <a:lnSpc>
                <a:spcPct val="150000"/>
              </a:lnSpc>
              <a:spcBef>
                <a:spcPct val="50000"/>
              </a:spcBef>
              <a:buFont typeface="Wingdings" panose="05000000000000000000" pitchFamily="2" charset="2"/>
              <a:buChar char="Ø"/>
            </a:pPr>
            <a:r>
              <a:rPr lang="en-US" altLang="en-US" sz="260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Promote nucleotide exchange in G</a:t>
            </a:r>
            <a:r>
              <a:rPr lang="el-GR" altLang="en-US" sz="2600" baseline="-2500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α</a:t>
            </a:r>
            <a:endParaRPr lang="en-US" altLang="en-US" sz="260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Text Box 9"/>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GPCR desensitization</a:t>
            </a:r>
          </a:p>
        </p:txBody>
      </p:sp>
      <p:sp>
        <p:nvSpPr>
          <p:cNvPr id="315395" name="Text Box 16"/>
          <p:cNvSpPr txBox="1">
            <a:spLocks noChangeArrowheads="1"/>
          </p:cNvSpPr>
          <p:nvPr/>
        </p:nvSpPr>
        <p:spPr bwMode="auto">
          <a:xfrm>
            <a:off x="128588" y="858838"/>
            <a:ext cx="9015412"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buFont typeface="Times New Roman" panose="02020603050405020304" pitchFamily="18" charset="0"/>
              <a:buAutoNum type="arabicPeriod"/>
            </a:pPr>
            <a:r>
              <a:rPr lang="en-US" altLang="en-US" sz="2600" b="1">
                <a:solidFill>
                  <a:srgbClr val="339933"/>
                </a:solidFill>
                <a:cs typeface="Times New Roman (Hebrew)" panose="02020603050405020304" pitchFamily="18" charset="0"/>
                <a:sym typeface="Symbol" panose="05050102010706020507" pitchFamily="18" charset="2"/>
              </a:rPr>
              <a:t>Ser/Thr phosphorylation by GRKs, on:</a:t>
            </a:r>
          </a:p>
          <a:p>
            <a:pPr lvl="1" algn="l" rtl="0" eaLnBrk="1" hangingPunct="1">
              <a:spcBef>
                <a:spcPct val="50000"/>
              </a:spcBef>
              <a:buFont typeface="Arial" panose="020B0604020202020204" pitchFamily="34" charset="0"/>
              <a:buChar char="•"/>
            </a:pPr>
            <a:r>
              <a:rPr lang="en-US" altLang="en-US" sz="260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ICL3</a:t>
            </a:r>
          </a:p>
          <a:p>
            <a:pPr lvl="1" algn="l" rtl="0" eaLnBrk="1" hangingPunct="1">
              <a:spcBef>
                <a:spcPct val="50000"/>
              </a:spcBef>
              <a:buFont typeface="Arial" panose="020B0604020202020204" pitchFamily="34" charset="0"/>
              <a:buChar char="•"/>
            </a:pPr>
            <a:r>
              <a:rPr lang="en-US" altLang="en-US" sz="260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C’ of GPCR</a:t>
            </a:r>
          </a:p>
        </p:txBody>
      </p:sp>
      <p:grpSp>
        <p:nvGrpSpPr>
          <p:cNvPr id="3" name="Group 2"/>
          <p:cNvGrpSpPr/>
          <p:nvPr/>
        </p:nvGrpSpPr>
        <p:grpSpPr>
          <a:xfrm>
            <a:off x="1392671" y="2502820"/>
            <a:ext cx="6886805" cy="3997733"/>
            <a:chOff x="1392671" y="2502820"/>
            <a:chExt cx="6886805" cy="3997733"/>
          </a:xfrm>
        </p:grpSpPr>
        <p:pic>
          <p:nvPicPr>
            <p:cNvPr id="315396" name="Picture 1"/>
            <p:cNvPicPr>
              <a:picLocks noChangeAspect="1"/>
            </p:cNvPicPr>
            <p:nvPr/>
          </p:nvPicPr>
          <p:blipFill rotWithShape="1">
            <a:blip r:embed="rId3">
              <a:extLst>
                <a:ext uri="{28A0092B-C50C-407E-A947-70E740481C1C}">
                  <a14:useLocalDpi xmlns:a14="http://schemas.microsoft.com/office/drawing/2010/main" val="0"/>
                </a:ext>
              </a:extLst>
            </a:blip>
            <a:srcRect t="49261" r="24654" b="3625"/>
            <a:stretch/>
          </p:blipFill>
          <p:spPr bwMode="auto">
            <a:xfrm>
              <a:off x="1392671" y="2502820"/>
              <a:ext cx="6742128" cy="399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963593" y="2552700"/>
              <a:ext cx="315883" cy="772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Text Box 9"/>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GPCR desensitization</a:t>
            </a:r>
          </a:p>
        </p:txBody>
      </p:sp>
      <p:sp>
        <p:nvSpPr>
          <p:cNvPr id="317443" name="Text Box 16"/>
          <p:cNvSpPr txBox="1">
            <a:spLocks noChangeArrowheads="1"/>
          </p:cNvSpPr>
          <p:nvPr/>
        </p:nvSpPr>
        <p:spPr bwMode="auto">
          <a:xfrm>
            <a:off x="128588" y="858838"/>
            <a:ext cx="9015412"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buFont typeface="Times New Roman" panose="02020603050405020304" pitchFamily="18" charset="0"/>
              <a:buAutoNum type="arabicPeriod" startAt="2"/>
            </a:pPr>
            <a:r>
              <a:rPr lang="en-US" altLang="en-US" sz="2600" b="1">
                <a:solidFill>
                  <a:srgbClr val="339933"/>
                </a:solidFill>
                <a:cs typeface="Times New Roman (Hebrew)" panose="02020603050405020304" pitchFamily="18" charset="0"/>
                <a:sym typeface="Symbol" panose="05050102010706020507" pitchFamily="18" charset="2"/>
              </a:rPr>
              <a:t>Arrestin binding:</a:t>
            </a:r>
          </a:p>
          <a:p>
            <a:pPr lvl="1" algn="l" rtl="0" eaLnBrk="1" hangingPunct="1">
              <a:spcBef>
                <a:spcPct val="50000"/>
              </a:spcBef>
              <a:buFont typeface="Arial" panose="020B0604020202020204" pitchFamily="34" charset="0"/>
              <a:buChar char="•"/>
            </a:pPr>
            <a:r>
              <a:rPr lang="en-US" altLang="en-US" sz="260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Prevents GPCR-G-protein binding</a:t>
            </a:r>
          </a:p>
          <a:p>
            <a:pPr lvl="1" algn="l" rtl="0" eaLnBrk="1" hangingPunct="1">
              <a:spcBef>
                <a:spcPct val="50000"/>
              </a:spcBef>
              <a:buFont typeface="Arial" panose="020B0604020202020204" pitchFamily="34" charset="0"/>
              <a:buChar char="•"/>
            </a:pPr>
            <a:r>
              <a:rPr lang="en-US" altLang="en-US" sz="260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Promotes GPCRs internalization and recycling</a:t>
            </a:r>
          </a:p>
        </p:txBody>
      </p:sp>
      <p:pic>
        <p:nvPicPr>
          <p:cNvPr id="317444" name="Picture 1"/>
          <p:cNvPicPr>
            <a:picLocks noChangeAspect="1"/>
          </p:cNvPicPr>
          <p:nvPr/>
        </p:nvPicPr>
        <p:blipFill>
          <a:blip r:embed="rId3">
            <a:extLst>
              <a:ext uri="{28A0092B-C50C-407E-A947-70E740481C1C}">
                <a14:useLocalDpi xmlns:a14="http://schemas.microsoft.com/office/drawing/2010/main" val="0"/>
              </a:ext>
            </a:extLst>
          </a:blip>
          <a:srcRect t="20135" r="57921" b="31006"/>
          <a:stretch>
            <a:fillRect/>
          </a:stretch>
        </p:blipFill>
        <p:spPr bwMode="auto">
          <a:xfrm>
            <a:off x="4572000" y="2531044"/>
            <a:ext cx="3929727" cy="4326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93582" y="2286694"/>
            <a:ext cx="4154081" cy="4305300"/>
          </a:xfrm>
          <a:prstGeom prst="rect">
            <a:avLst/>
          </a:prstGeom>
        </p:spPr>
      </p:pic>
      <p:sp>
        <p:nvSpPr>
          <p:cNvPr id="319490" name="Text Box 9"/>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GPCR desensitization</a:t>
            </a:r>
          </a:p>
        </p:txBody>
      </p:sp>
      <p:sp>
        <p:nvSpPr>
          <p:cNvPr id="319491" name="Text Box 16"/>
          <p:cNvSpPr txBox="1">
            <a:spLocks noChangeArrowheads="1"/>
          </p:cNvSpPr>
          <p:nvPr/>
        </p:nvSpPr>
        <p:spPr bwMode="auto">
          <a:xfrm>
            <a:off x="128588" y="858838"/>
            <a:ext cx="9015412"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Arrestin binding</a:t>
            </a:r>
          </a:p>
          <a:p>
            <a:pPr lvl="1" algn="l" rtl="0" eaLnBrk="1" hangingPunct="1">
              <a:spcBef>
                <a:spcPct val="50000"/>
              </a:spcBef>
              <a:buFont typeface="Wingdings" panose="05000000000000000000" pitchFamily="2" charset="2"/>
              <a:buChar char="Ø"/>
            </a:pPr>
            <a:r>
              <a:rPr lang="en-US" altLang="en-US" sz="260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Visual arrestin interacts also with the membrane</a:t>
            </a:r>
          </a:p>
          <a:p>
            <a:pPr lvl="1" algn="l" rtl="0" eaLnBrk="1" hangingPunct="1">
              <a:spcBef>
                <a:spcPct val="50000"/>
              </a:spcBef>
              <a:buFont typeface="Wingdings" panose="05000000000000000000" pitchFamily="2" charset="2"/>
              <a:buChar char="Ø"/>
            </a:pPr>
            <a:r>
              <a:rPr lang="en-US" altLang="en-US" sz="260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This stabilizes the complex</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Text Box 9"/>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GPCR desensitization</a:t>
            </a:r>
          </a:p>
        </p:txBody>
      </p:sp>
      <p:sp>
        <p:nvSpPr>
          <p:cNvPr id="321540" name="Text Box 16"/>
          <p:cNvSpPr txBox="1">
            <a:spLocks noChangeArrowheads="1"/>
          </p:cNvSpPr>
          <p:nvPr/>
        </p:nvSpPr>
        <p:spPr bwMode="auto">
          <a:xfrm>
            <a:off x="128588" y="858838"/>
            <a:ext cx="9015412"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Arrestin binding</a:t>
            </a:r>
          </a:p>
          <a:p>
            <a:pPr lvl="1" algn="l" rtl="0" eaLnBrk="1" hangingPunct="1">
              <a:spcBef>
                <a:spcPct val="50000"/>
              </a:spcBef>
              <a:buFont typeface="Wingdings" panose="05000000000000000000" pitchFamily="2" charset="2"/>
              <a:buChar char="Ø"/>
            </a:pPr>
            <a:r>
              <a:rPr lang="en-US" altLang="en-US" sz="260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Arrestin and transducin bind rhodopsin similarly (helical segment, interacting with TM and H8)</a:t>
            </a:r>
          </a:p>
          <a:p>
            <a:pPr lvl="1" algn="l" rtl="0" eaLnBrk="1" hangingPunct="1">
              <a:spcBef>
                <a:spcPct val="50000"/>
              </a:spcBef>
              <a:buFont typeface="Wingdings" panose="05000000000000000000" pitchFamily="2" charset="2"/>
              <a:buChar char="Ø"/>
            </a:pPr>
            <a:r>
              <a:rPr lang="en-US" altLang="en-US" sz="260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Arrestin also binds to rhodopsin’s ICL2</a:t>
            </a:r>
          </a:p>
        </p:txBody>
      </p:sp>
      <p:pic>
        <p:nvPicPr>
          <p:cNvPr id="2" name="Picture 1"/>
          <p:cNvPicPr>
            <a:picLocks noChangeAspect="1"/>
          </p:cNvPicPr>
          <p:nvPr/>
        </p:nvPicPr>
        <p:blipFill>
          <a:blip r:embed="rId3"/>
          <a:stretch>
            <a:fillRect/>
          </a:stretch>
        </p:blipFill>
        <p:spPr>
          <a:xfrm>
            <a:off x="1629403" y="2819750"/>
            <a:ext cx="5885194" cy="3743723"/>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Text Box 9"/>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GPCR desensitization</a:t>
            </a:r>
          </a:p>
        </p:txBody>
      </p:sp>
      <p:sp>
        <p:nvSpPr>
          <p:cNvPr id="323587" name="Text Box 16"/>
          <p:cNvSpPr txBox="1">
            <a:spLocks noChangeArrowheads="1"/>
          </p:cNvSpPr>
          <p:nvPr/>
        </p:nvSpPr>
        <p:spPr bwMode="auto">
          <a:xfrm>
            <a:off x="128588" y="858838"/>
            <a:ext cx="9015412" cy="149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Arrestin binding</a:t>
            </a:r>
          </a:p>
          <a:p>
            <a:pPr lvl="1" algn="l" rtl="0" eaLnBrk="1" hangingPunct="1">
              <a:spcBef>
                <a:spcPct val="50000"/>
              </a:spcBef>
              <a:buFont typeface="Wingdings" panose="05000000000000000000" pitchFamily="2" charset="2"/>
              <a:buChar char="Ø"/>
            </a:pPr>
            <a:r>
              <a:rPr lang="en-US" altLang="en-US" sz="2600">
                <a:solidFill>
                  <a:srgbClr val="000000"/>
                </a:solidFill>
                <a:latin typeface="Times New Roman" panose="02020603050405020304" pitchFamily="18" charset="0"/>
                <a:cs typeface="Times New Roman (Hebrew)" panose="02020603050405020304" pitchFamily="18" charset="0"/>
                <a:sym typeface="Symbol" panose="05050102010706020507" pitchFamily="18" charset="2"/>
              </a:rPr>
              <a:t>Binding involves conformational changes in arrestin to accommodate rhodopsin’s ICL2</a:t>
            </a:r>
          </a:p>
        </p:txBody>
      </p:sp>
      <p:pic>
        <p:nvPicPr>
          <p:cNvPr id="2" name="Picture 1"/>
          <p:cNvPicPr>
            <a:picLocks noChangeAspect="1"/>
          </p:cNvPicPr>
          <p:nvPr/>
        </p:nvPicPr>
        <p:blipFill>
          <a:blip r:embed="rId3"/>
          <a:stretch>
            <a:fillRect/>
          </a:stretch>
        </p:blipFill>
        <p:spPr>
          <a:xfrm>
            <a:off x="771979" y="2389188"/>
            <a:ext cx="7324617" cy="4152311"/>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Text Box 5"/>
          <p:cNvSpPr txBox="1">
            <a:spLocks noChangeArrowheads="1"/>
          </p:cNvSpPr>
          <p:nvPr/>
        </p:nvSpPr>
        <p:spPr bwMode="auto">
          <a:xfrm>
            <a:off x="109538" y="242888"/>
            <a:ext cx="8924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Class B GPCRs</a:t>
            </a:r>
          </a:p>
        </p:txBody>
      </p:sp>
      <p:sp>
        <p:nvSpPr>
          <p:cNvPr id="325635" name="Text Box 6"/>
          <p:cNvSpPr txBox="1">
            <a:spLocks noChangeArrowheads="1"/>
          </p:cNvSpPr>
          <p:nvPr/>
        </p:nvSpPr>
        <p:spPr bwMode="auto">
          <a:xfrm>
            <a:off x="109538" y="1139825"/>
            <a:ext cx="861377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Bind large </a:t>
            </a:r>
            <a:r>
              <a:rPr lang="en-US" altLang="en-US" sz="2600" b="1">
                <a:solidFill>
                  <a:srgbClr val="FF0066"/>
                </a:solidFill>
                <a:cs typeface="Times New Roman (Hebrew)" panose="02020603050405020304" pitchFamily="18" charset="0"/>
                <a:sym typeface="Symbol" panose="05050102010706020507" pitchFamily="18" charset="2"/>
              </a:rPr>
              <a:t>peptide hormones</a:t>
            </a:r>
          </a:p>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Targeted by drugs for treating diabetes, stress response, cardiovascular regulation, etc. </a:t>
            </a:r>
          </a:p>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Known structure: </a:t>
            </a:r>
            <a:r>
              <a:rPr lang="en-US" altLang="en-US" sz="2600" b="1">
                <a:solidFill>
                  <a:srgbClr val="FF0066"/>
                </a:solidFill>
                <a:cs typeface="Times New Roman (Hebrew)" panose="02020603050405020304" pitchFamily="18" charset="0"/>
                <a:sym typeface="Symbol" panose="05050102010706020507" pitchFamily="18" charset="2"/>
              </a:rPr>
              <a:t>the corticotropin-releasing factor (CRF) and glucagon receptors </a:t>
            </a:r>
            <a:r>
              <a:rPr lang="en-US" altLang="en-US" sz="2600" b="1">
                <a:solidFill>
                  <a:srgbClr val="339933"/>
                </a:solidFill>
                <a:cs typeface="Times New Roman (Hebrew)" panose="02020603050405020304" pitchFamily="18" charset="0"/>
                <a:sym typeface="Symbol" panose="05050102010706020507" pitchFamily="18" charset="2"/>
              </a:rPr>
              <a:t>(inactive)</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Text Box 5"/>
          <p:cNvSpPr txBox="1">
            <a:spLocks noChangeArrowheads="1"/>
          </p:cNvSpPr>
          <p:nvPr/>
        </p:nvSpPr>
        <p:spPr bwMode="auto">
          <a:xfrm>
            <a:off x="109538" y="242888"/>
            <a:ext cx="8924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Class B GPCRs</a:t>
            </a:r>
          </a:p>
        </p:txBody>
      </p:sp>
      <p:sp>
        <p:nvSpPr>
          <p:cNvPr id="327683" name="Text Box 6"/>
          <p:cNvSpPr txBox="1">
            <a:spLocks noChangeArrowheads="1"/>
          </p:cNvSpPr>
          <p:nvPr/>
        </p:nvSpPr>
        <p:spPr bwMode="auto">
          <a:xfrm>
            <a:off x="109538" y="862013"/>
            <a:ext cx="9034462"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Parts of the ECD and the peptide ligand are </a:t>
            </a:r>
            <a:r>
              <a:rPr lang="en-US" altLang="en-US" sz="2600" b="1">
                <a:solidFill>
                  <a:srgbClr val="FF0066"/>
                </a:solidFill>
                <a:cs typeface="Times New Roman (Hebrew)" panose="02020603050405020304" pitchFamily="18" charset="0"/>
                <a:sym typeface="Symbol" panose="05050102010706020507" pitchFamily="18" charset="2"/>
              </a:rPr>
              <a:t>missing</a:t>
            </a:r>
          </a:p>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Thus, the structures are </a:t>
            </a:r>
            <a:r>
              <a:rPr lang="en-US" altLang="en-US" sz="2600" b="1">
                <a:solidFill>
                  <a:srgbClr val="FF0066"/>
                </a:solidFill>
                <a:cs typeface="Times New Roman (Hebrew)" panose="02020603050405020304" pitchFamily="18" charset="0"/>
                <a:sym typeface="Symbol" panose="05050102010706020507" pitchFamily="18" charset="2"/>
              </a:rPr>
              <a:t>not very informative</a:t>
            </a:r>
          </a:p>
        </p:txBody>
      </p:sp>
      <p:pic>
        <p:nvPicPr>
          <p:cNvPr id="327684" name="Picture 2"/>
          <p:cNvPicPr>
            <a:picLocks noChangeAspect="1"/>
          </p:cNvPicPr>
          <p:nvPr/>
        </p:nvPicPr>
        <p:blipFill>
          <a:blip r:embed="rId3">
            <a:extLst>
              <a:ext uri="{28A0092B-C50C-407E-A947-70E740481C1C}">
                <a14:useLocalDpi xmlns:a14="http://schemas.microsoft.com/office/drawing/2010/main" val="0"/>
              </a:ext>
            </a:extLst>
          </a:blip>
          <a:srcRect l="23579" t="11359" r="15926" b="4938"/>
          <a:stretch>
            <a:fillRect/>
          </a:stretch>
        </p:blipFill>
        <p:spPr bwMode="auto">
          <a:xfrm>
            <a:off x="994840" y="2112738"/>
            <a:ext cx="3014662" cy="417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685" name="Picture 1"/>
          <p:cNvPicPr>
            <a:picLocks noChangeAspect="1"/>
          </p:cNvPicPr>
          <p:nvPr/>
        </p:nvPicPr>
        <p:blipFill>
          <a:blip r:embed="rId4">
            <a:extLst>
              <a:ext uri="{28A0092B-C50C-407E-A947-70E740481C1C}">
                <a14:useLocalDpi xmlns:a14="http://schemas.microsoft.com/office/drawing/2010/main" val="0"/>
              </a:ext>
            </a:extLst>
          </a:blip>
          <a:srcRect l="32222" t="12222" r="11111" b="15556"/>
          <a:stretch>
            <a:fillRect/>
          </a:stretch>
        </p:blipFill>
        <p:spPr bwMode="auto">
          <a:xfrm>
            <a:off x="5601765" y="2050825"/>
            <a:ext cx="3321050"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686" name="Text Box 5"/>
          <p:cNvSpPr txBox="1">
            <a:spLocks noChangeArrowheads="1"/>
          </p:cNvSpPr>
          <p:nvPr/>
        </p:nvSpPr>
        <p:spPr bwMode="auto">
          <a:xfrm>
            <a:off x="5601765" y="6130700"/>
            <a:ext cx="28956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a:spcBef>
                <a:spcPct val="50000"/>
              </a:spcBef>
              <a:buFontTx/>
              <a:buNone/>
            </a:pPr>
            <a:r>
              <a:rPr lang="en-US" altLang="en-US" sz="2400" dirty="0">
                <a:solidFill>
                  <a:srgbClr val="000000"/>
                </a:solidFill>
                <a:latin typeface="Times New Roman" panose="02020603050405020304" pitchFamily="18" charset="0"/>
                <a:cs typeface="Times New Roman" panose="02020603050405020304" pitchFamily="18" charset="0"/>
              </a:rPr>
              <a:t>Glucagon receptor</a:t>
            </a:r>
          </a:p>
        </p:txBody>
      </p:sp>
      <p:sp>
        <p:nvSpPr>
          <p:cNvPr id="327687" name="Text Box 5"/>
          <p:cNvSpPr txBox="1">
            <a:spLocks noChangeArrowheads="1"/>
          </p:cNvSpPr>
          <p:nvPr/>
        </p:nvSpPr>
        <p:spPr bwMode="auto">
          <a:xfrm>
            <a:off x="844027" y="6130700"/>
            <a:ext cx="28956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a:spcBef>
                <a:spcPct val="50000"/>
              </a:spcBef>
              <a:buFontTx/>
              <a:buNone/>
            </a:pPr>
            <a:r>
              <a:rPr lang="en-US" altLang="en-US" sz="2400" dirty="0">
                <a:solidFill>
                  <a:srgbClr val="000000"/>
                </a:solidFill>
                <a:latin typeface="Times New Roman" panose="02020603050405020304" pitchFamily="18" charset="0"/>
                <a:cs typeface="Times New Roman" panose="02020603050405020304" pitchFamily="18" charset="0"/>
              </a:rPr>
              <a:t>CRF receptor</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ext Box 1027"/>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GPCR signaling: types of agonists</a:t>
            </a:r>
          </a:p>
        </p:txBody>
      </p:sp>
      <p:grpSp>
        <p:nvGrpSpPr>
          <p:cNvPr id="215043" name="Group 13"/>
          <p:cNvGrpSpPr>
            <a:grpSpLocks/>
          </p:cNvGrpSpPr>
          <p:nvPr/>
        </p:nvGrpSpPr>
        <p:grpSpPr bwMode="auto">
          <a:xfrm>
            <a:off x="1552575" y="1673225"/>
            <a:ext cx="6038850" cy="4559300"/>
            <a:chOff x="1757690" y="902808"/>
            <a:chExt cx="6039671" cy="4559872"/>
          </a:xfrm>
        </p:grpSpPr>
        <p:sp>
          <p:nvSpPr>
            <p:cNvPr id="215044" name="Text Box 17"/>
            <p:cNvSpPr txBox="1">
              <a:spLocks noChangeArrowheads="1"/>
            </p:cNvSpPr>
            <p:nvPr/>
          </p:nvSpPr>
          <p:spPr bwMode="auto">
            <a:xfrm>
              <a:off x="3181082" y="5001015"/>
              <a:ext cx="31939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sz="2400" b="1">
                  <a:solidFill>
                    <a:srgbClr val="000000"/>
                  </a:solidFill>
                  <a:latin typeface="Segoe UI Semibold" panose="020B0702040204020203" pitchFamily="34" charset="0"/>
                  <a:cs typeface="Segoe UI Semibold" panose="020B0702040204020203" pitchFamily="34" charset="0"/>
                </a:rPr>
                <a:t>ligand concentration</a:t>
              </a:r>
            </a:p>
          </p:txBody>
        </p:sp>
        <p:pic>
          <p:nvPicPr>
            <p:cNvPr id="215045" name="Picture 1051" descr="https://upload.wikimedia.org/wikipedia/commons/thumb/6/6c/Inverse_agonist_3.svg/534px-Inverse_agonist_3.svg.png"/>
            <p:cNvPicPr>
              <a:picLocks noChangeAspect="1" noChangeArrowheads="1"/>
            </p:cNvPicPr>
            <p:nvPr/>
          </p:nvPicPr>
          <p:blipFill>
            <a:blip r:embed="rId3">
              <a:extLst>
                <a:ext uri="{28A0092B-C50C-407E-A947-70E740481C1C}">
                  <a14:useLocalDpi xmlns:a14="http://schemas.microsoft.com/office/drawing/2010/main" val="0"/>
                </a:ext>
              </a:extLst>
            </a:blip>
            <a:srcRect l="34612" b="17435"/>
            <a:stretch>
              <a:fillRect/>
            </a:stretch>
          </p:blipFill>
          <p:spPr bwMode="auto">
            <a:xfrm>
              <a:off x="1757690" y="902808"/>
              <a:ext cx="6039671" cy="4184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6" name="Rectangle 16"/>
            <p:cNvSpPr>
              <a:spLocks noChangeArrowheads="1"/>
            </p:cNvSpPr>
            <p:nvPr/>
          </p:nvSpPr>
          <p:spPr bwMode="auto">
            <a:xfrm>
              <a:off x="3181082" y="4842456"/>
              <a:ext cx="2678805" cy="128789"/>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400">
                <a:solidFill>
                  <a:srgbClr val="000000"/>
                </a:solidFill>
                <a:latin typeface="Times New Roman" panose="02020603050405020304" pitchFamily="18" charset="0"/>
                <a:cs typeface="Times New Roman (Hebrew)" panose="02020603050405020304" pitchFamily="18" charset="0"/>
              </a:endParaRPr>
            </a:p>
          </p:txBody>
        </p:sp>
      </p:gr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84400" y="1679171"/>
            <a:ext cx="2817028" cy="4862950"/>
          </a:xfrm>
          <a:prstGeom prst="rect">
            <a:avLst/>
          </a:prstGeom>
        </p:spPr>
      </p:pic>
      <p:sp>
        <p:nvSpPr>
          <p:cNvPr id="329730" name="Text Box 5"/>
          <p:cNvSpPr txBox="1">
            <a:spLocks noChangeArrowheads="1"/>
          </p:cNvSpPr>
          <p:nvPr/>
        </p:nvSpPr>
        <p:spPr bwMode="auto">
          <a:xfrm>
            <a:off x="109538" y="242888"/>
            <a:ext cx="8924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Class B GPCRs</a:t>
            </a:r>
          </a:p>
        </p:txBody>
      </p:sp>
      <p:sp>
        <p:nvSpPr>
          <p:cNvPr id="329731" name="Text Box 6"/>
          <p:cNvSpPr txBox="1">
            <a:spLocks noChangeArrowheads="1"/>
          </p:cNvSpPr>
          <p:nvPr/>
        </p:nvSpPr>
        <p:spPr bwMode="auto">
          <a:xfrm>
            <a:off x="109538" y="1139825"/>
            <a:ext cx="86137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The isolated ECD is stabilized by three disulfide bonds </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20887" y="722574"/>
            <a:ext cx="4063451" cy="5940055"/>
          </a:xfrm>
          <a:prstGeom prst="rect">
            <a:avLst/>
          </a:prstGeom>
        </p:spPr>
      </p:pic>
      <p:sp>
        <p:nvSpPr>
          <p:cNvPr id="331778" name="Text Box 11"/>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Class B GPCRs</a:t>
            </a:r>
          </a:p>
        </p:txBody>
      </p:sp>
      <p:sp>
        <p:nvSpPr>
          <p:cNvPr id="331779" name="Text Box 12"/>
          <p:cNvSpPr txBox="1">
            <a:spLocks noChangeArrowheads="1"/>
          </p:cNvSpPr>
          <p:nvPr/>
        </p:nvSpPr>
        <p:spPr bwMode="auto">
          <a:xfrm>
            <a:off x="128588" y="949325"/>
            <a:ext cx="5459412" cy="449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The bound peptides acquire an </a:t>
            </a:r>
            <a:r>
              <a:rPr lang="en-US" altLang="en-US" sz="2600" b="1">
                <a:solidFill>
                  <a:srgbClr val="FF0066"/>
                </a:solidFill>
                <a:cs typeface="Times New Roman (Hebrew)" panose="02020603050405020304" pitchFamily="18" charset="0"/>
                <a:sym typeface="Symbol" panose="05050102010706020507" pitchFamily="18" charset="2"/>
              </a:rPr>
              <a:t>-helical conformation</a:t>
            </a:r>
            <a:r>
              <a:rPr lang="en-US" altLang="en-US" sz="2600" b="1">
                <a:solidFill>
                  <a:srgbClr val="339933"/>
                </a:solidFill>
                <a:cs typeface="Times New Roman (Hebrew)" panose="02020603050405020304" pitchFamily="18" charset="0"/>
                <a:sym typeface="Symbol" panose="05050102010706020507" pitchFamily="18" charset="2"/>
              </a:rPr>
              <a:t> upon binding</a:t>
            </a:r>
          </a:p>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The ECD includes </a:t>
            </a:r>
            <a:r>
              <a:rPr lang="en-US" altLang="en-US" sz="2600" b="1">
                <a:solidFill>
                  <a:srgbClr val="FF0066"/>
                </a:solidFill>
                <a:cs typeface="Times New Roman (Hebrew)" panose="02020603050405020304" pitchFamily="18" charset="0"/>
                <a:sym typeface="Symbol" panose="05050102010706020507" pitchFamily="18" charset="2"/>
              </a:rPr>
              <a:t>highly conserved aromatic residues </a:t>
            </a:r>
            <a:r>
              <a:rPr lang="en-US" altLang="en-US" sz="2600" b="1">
                <a:solidFill>
                  <a:srgbClr val="339933"/>
                </a:solidFill>
                <a:cs typeface="Times New Roman (Hebrew)" panose="02020603050405020304" pitchFamily="18" charset="0"/>
                <a:sym typeface="Symbol" panose="05050102010706020507" pitchFamily="18" charset="2"/>
              </a:rPr>
              <a:t>that interact with the peptide’s C’</a:t>
            </a:r>
          </a:p>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The </a:t>
            </a:r>
            <a:r>
              <a:rPr lang="en-US" altLang="en-US" sz="2600" b="1" i="1">
                <a:solidFill>
                  <a:srgbClr val="339933"/>
                </a:solidFill>
                <a:cs typeface="Times New Roman (Hebrew)" panose="02020603050405020304" pitchFamily="18" charset="0"/>
                <a:sym typeface="Symbol" panose="05050102010706020507" pitchFamily="18" charset="2"/>
              </a:rPr>
              <a:t>N'</a:t>
            </a:r>
            <a:r>
              <a:rPr lang="en-US" altLang="en-US" sz="2600" b="1">
                <a:solidFill>
                  <a:srgbClr val="339933"/>
                </a:solidFill>
                <a:cs typeface="Times New Roman (Hebrew)" panose="02020603050405020304" pitchFamily="18" charset="0"/>
                <a:sym typeface="Symbol" panose="05050102010706020507" pitchFamily="18" charset="2"/>
              </a:rPr>
              <a:t> interacts with extracellular loops and TMD helices </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7" name="Text Box 4"/>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Class B GPCRs</a:t>
            </a:r>
          </a:p>
        </p:txBody>
      </p:sp>
      <p:sp>
        <p:nvSpPr>
          <p:cNvPr id="333828" name="Text Box 5"/>
          <p:cNvSpPr txBox="1">
            <a:spLocks noChangeArrowheads="1"/>
          </p:cNvSpPr>
          <p:nvPr/>
        </p:nvSpPr>
        <p:spPr bwMode="auto">
          <a:xfrm>
            <a:off x="128588" y="949325"/>
            <a:ext cx="901541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ECD-peptide interactions are mainly </a:t>
            </a:r>
            <a:r>
              <a:rPr lang="en-US" altLang="en-US" sz="2600" b="1">
                <a:solidFill>
                  <a:srgbClr val="FF0066"/>
                </a:solidFill>
                <a:cs typeface="Times New Roman (Hebrew)" panose="02020603050405020304" pitchFamily="18" charset="0"/>
                <a:sym typeface="Symbol" panose="05050102010706020507" pitchFamily="18" charset="2"/>
              </a:rPr>
              <a:t>nonpolar</a:t>
            </a:r>
            <a:r>
              <a:rPr lang="en-US" altLang="en-US" sz="2600" b="1">
                <a:solidFill>
                  <a:srgbClr val="339933"/>
                </a:solidFill>
                <a:cs typeface="Times New Roman (Hebrew)" panose="02020603050405020304" pitchFamily="18" charset="0"/>
                <a:sym typeface="Symbol" panose="05050102010706020507" pitchFamily="18" charset="2"/>
              </a:rPr>
              <a:t>, but also </a:t>
            </a:r>
            <a:r>
              <a:rPr lang="en-US" altLang="en-US" sz="2600" b="1">
                <a:solidFill>
                  <a:srgbClr val="FF0066"/>
                </a:solidFill>
                <a:cs typeface="Times New Roman (Hebrew)" panose="02020603050405020304" pitchFamily="18" charset="0"/>
                <a:sym typeface="Symbol" panose="05050102010706020507" pitchFamily="18" charset="2"/>
              </a:rPr>
              <a:t>polar</a:t>
            </a:r>
          </a:p>
        </p:txBody>
      </p:sp>
      <p:sp>
        <p:nvSpPr>
          <p:cNvPr id="333829" name="TextBox 4"/>
          <p:cNvSpPr txBox="1">
            <a:spLocks noChangeArrowheads="1"/>
          </p:cNvSpPr>
          <p:nvPr/>
        </p:nvSpPr>
        <p:spPr bwMode="auto">
          <a:xfrm>
            <a:off x="288925" y="3484563"/>
            <a:ext cx="1990725" cy="4603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0"/>
              </a:spcBef>
              <a:buFontTx/>
              <a:buNone/>
            </a:pPr>
            <a:r>
              <a:rPr lang="en-US" altLang="en-US" sz="2400">
                <a:solidFill>
                  <a:srgbClr val="FFFF00"/>
                </a:solidFill>
                <a:latin typeface="Times New Roman" panose="02020603050405020304" pitchFamily="18" charset="0"/>
                <a:cs typeface="Times New Roman" panose="02020603050405020304" pitchFamily="18" charset="0"/>
              </a:rPr>
              <a:t>Polar residues</a:t>
            </a:r>
          </a:p>
        </p:txBody>
      </p:sp>
      <p:sp>
        <p:nvSpPr>
          <p:cNvPr id="333830" name="TextBox 5"/>
          <p:cNvSpPr txBox="1">
            <a:spLocks noChangeArrowheads="1"/>
          </p:cNvSpPr>
          <p:nvPr/>
        </p:nvSpPr>
        <p:spPr bwMode="auto">
          <a:xfrm>
            <a:off x="279400" y="4157663"/>
            <a:ext cx="1990725" cy="83026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0"/>
              </a:spcBef>
              <a:buFontTx/>
              <a:buNone/>
            </a:pPr>
            <a:r>
              <a:rPr lang="en-US" altLang="en-US" sz="2400">
                <a:solidFill>
                  <a:srgbClr val="FF6600"/>
                </a:solidFill>
                <a:latin typeface="Times New Roman" panose="02020603050405020304" pitchFamily="18" charset="0"/>
                <a:cs typeface="Times New Roman" panose="02020603050405020304" pitchFamily="18" charset="0"/>
              </a:rPr>
              <a:t>Nonpolar residues</a:t>
            </a:r>
          </a:p>
        </p:txBody>
      </p:sp>
      <p:pic>
        <p:nvPicPr>
          <p:cNvPr id="2" name="Picture 1"/>
          <p:cNvPicPr>
            <a:picLocks noChangeAspect="1"/>
          </p:cNvPicPr>
          <p:nvPr/>
        </p:nvPicPr>
        <p:blipFill>
          <a:blip r:embed="rId3"/>
          <a:stretch>
            <a:fillRect/>
          </a:stretch>
        </p:blipFill>
        <p:spPr>
          <a:xfrm>
            <a:off x="2270125" y="1670809"/>
            <a:ext cx="4919170" cy="4873957"/>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Text Box 4"/>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Class C GPCRs</a:t>
            </a:r>
          </a:p>
        </p:txBody>
      </p:sp>
      <p:sp>
        <p:nvSpPr>
          <p:cNvPr id="335875" name="Text Box 5"/>
          <p:cNvSpPr txBox="1">
            <a:spLocks noChangeArrowheads="1"/>
          </p:cNvSpPr>
          <p:nvPr/>
        </p:nvSpPr>
        <p:spPr bwMode="auto">
          <a:xfrm>
            <a:off x="128588" y="949325"/>
            <a:ext cx="9015412" cy="469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lnSpc>
                <a:spcPct val="150000"/>
              </a:lnSpc>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Metabotropic glutamate receptors (</a:t>
            </a:r>
            <a:r>
              <a:rPr lang="en-US" altLang="en-US" sz="2600" b="1">
                <a:solidFill>
                  <a:srgbClr val="FF0066"/>
                </a:solidFill>
                <a:cs typeface="Times New Roman (Hebrew)" panose="02020603050405020304" pitchFamily="18" charset="0"/>
                <a:sym typeface="Symbol" panose="05050102010706020507" pitchFamily="18" charset="2"/>
              </a:rPr>
              <a:t>mGluRs</a:t>
            </a:r>
            <a:r>
              <a:rPr lang="en-US" altLang="en-US" sz="2600" b="1">
                <a:solidFill>
                  <a:srgbClr val="339933"/>
                </a:solidFill>
                <a:cs typeface="Times New Roman (Hebrew)" panose="02020603050405020304" pitchFamily="18" charset="0"/>
                <a:sym typeface="Symbol" panose="05050102010706020507" pitchFamily="18" charset="2"/>
              </a:rPr>
              <a:t>)</a:t>
            </a:r>
          </a:p>
          <a:p>
            <a:pPr algn="l" rtl="0" eaLnBrk="1" hangingPunct="1">
              <a:lnSpc>
                <a:spcPct val="150000"/>
              </a:lnSpc>
              <a:spcBef>
                <a:spcPct val="50000"/>
              </a:spcBef>
            </a:pPr>
            <a:r>
              <a:rPr lang="en-US" altLang="en-US" sz="2600" b="1">
                <a:solidFill>
                  <a:srgbClr val="FF0066"/>
                </a:solidFill>
                <a:cs typeface="Times New Roman (Hebrew)" panose="02020603050405020304" pitchFamily="18" charset="0"/>
                <a:sym typeface="Symbol" panose="05050102010706020507" pitchFamily="18" charset="2"/>
              </a:rPr>
              <a:t>GABA</a:t>
            </a:r>
            <a:r>
              <a:rPr lang="en-US" altLang="en-US" sz="2600" b="1" baseline="-25000">
                <a:solidFill>
                  <a:srgbClr val="FF0066"/>
                </a:solidFill>
                <a:cs typeface="Times New Roman (Hebrew)" panose="02020603050405020304" pitchFamily="18" charset="0"/>
                <a:sym typeface="Symbol" panose="05050102010706020507" pitchFamily="18" charset="2"/>
              </a:rPr>
              <a:t>B</a:t>
            </a:r>
            <a:r>
              <a:rPr lang="en-US" altLang="en-US" sz="2600" b="1">
                <a:solidFill>
                  <a:srgbClr val="FF0066"/>
                </a:solidFill>
                <a:cs typeface="Times New Roman (Hebrew)" panose="02020603050405020304" pitchFamily="18" charset="0"/>
                <a:sym typeface="Symbol" panose="05050102010706020507" pitchFamily="18" charset="2"/>
              </a:rPr>
              <a:t> </a:t>
            </a:r>
            <a:r>
              <a:rPr lang="en-US" altLang="en-US" sz="2600" b="1">
                <a:solidFill>
                  <a:srgbClr val="339933"/>
                </a:solidFill>
                <a:cs typeface="Times New Roman (Hebrew)" panose="02020603050405020304" pitchFamily="18" charset="0"/>
                <a:sym typeface="Symbol" panose="05050102010706020507" pitchFamily="18" charset="2"/>
              </a:rPr>
              <a:t>receptors</a:t>
            </a:r>
          </a:p>
          <a:p>
            <a:pPr algn="l" rtl="0" eaLnBrk="1" hangingPunct="1">
              <a:lnSpc>
                <a:spcPct val="150000"/>
              </a:lnSpc>
              <a:spcBef>
                <a:spcPct val="50000"/>
              </a:spcBef>
            </a:pPr>
            <a:r>
              <a:rPr lang="en-US" altLang="en-US" sz="2600" b="1">
                <a:solidFill>
                  <a:srgbClr val="FF0066"/>
                </a:solidFill>
                <a:cs typeface="Times New Roman (Hebrew)" panose="02020603050405020304" pitchFamily="18" charset="0"/>
                <a:sym typeface="Symbol" panose="05050102010706020507" pitchFamily="18" charset="2"/>
              </a:rPr>
              <a:t>Ca</a:t>
            </a:r>
            <a:r>
              <a:rPr lang="en-US" altLang="en-US" sz="2600" b="1" baseline="30000">
                <a:solidFill>
                  <a:srgbClr val="FF0066"/>
                </a:solidFill>
                <a:cs typeface="Times New Roman (Hebrew)" panose="02020603050405020304" pitchFamily="18" charset="0"/>
                <a:sym typeface="Symbol" panose="05050102010706020507" pitchFamily="18" charset="2"/>
              </a:rPr>
              <a:t>2+</a:t>
            </a:r>
            <a:r>
              <a:rPr lang="en-US" altLang="en-US" sz="2600" b="1">
                <a:solidFill>
                  <a:srgbClr val="FF0066"/>
                </a:solidFill>
                <a:cs typeface="Times New Roman (Hebrew)" panose="02020603050405020304" pitchFamily="18" charset="0"/>
                <a:sym typeface="Symbol" panose="05050102010706020507" pitchFamily="18" charset="2"/>
              </a:rPr>
              <a:t>-sensing </a:t>
            </a:r>
            <a:r>
              <a:rPr lang="en-US" altLang="en-US" sz="2600" b="1">
                <a:solidFill>
                  <a:srgbClr val="339933"/>
                </a:solidFill>
                <a:cs typeface="Times New Roman (Hebrew)" panose="02020603050405020304" pitchFamily="18" charset="0"/>
                <a:sym typeface="Symbol" panose="05050102010706020507" pitchFamily="18" charset="2"/>
              </a:rPr>
              <a:t>receptors (</a:t>
            </a:r>
            <a:r>
              <a:rPr lang="en-US" altLang="en-US" sz="2600" b="1">
                <a:solidFill>
                  <a:srgbClr val="FF0066"/>
                </a:solidFill>
                <a:cs typeface="Times New Roman (Hebrew)" panose="02020603050405020304" pitchFamily="18" charset="0"/>
                <a:sym typeface="Symbol" panose="05050102010706020507" pitchFamily="18" charset="2"/>
              </a:rPr>
              <a:t>CaSRs</a:t>
            </a:r>
            <a:r>
              <a:rPr lang="en-US" altLang="en-US" sz="2600" b="1">
                <a:solidFill>
                  <a:srgbClr val="339933"/>
                </a:solidFill>
                <a:cs typeface="Times New Roman (Hebrew)" panose="02020603050405020304" pitchFamily="18" charset="0"/>
                <a:sym typeface="Symbol" panose="05050102010706020507" pitchFamily="18" charset="2"/>
              </a:rPr>
              <a:t>)</a:t>
            </a:r>
          </a:p>
          <a:p>
            <a:pPr algn="l" rtl="0" eaLnBrk="1" hangingPunct="1">
              <a:lnSpc>
                <a:spcPct val="150000"/>
              </a:lnSpc>
              <a:spcBef>
                <a:spcPct val="50000"/>
              </a:spcBef>
            </a:pPr>
            <a:r>
              <a:rPr lang="en-US" altLang="en-US" sz="2600" b="1">
                <a:solidFill>
                  <a:srgbClr val="FF0066"/>
                </a:solidFill>
                <a:cs typeface="Times New Roman (Hebrew)" panose="02020603050405020304" pitchFamily="18" charset="0"/>
                <a:sym typeface="Symbol" panose="05050102010706020507" pitchFamily="18" charset="2"/>
              </a:rPr>
              <a:t>Pheromone receptors</a:t>
            </a:r>
          </a:p>
          <a:p>
            <a:pPr algn="l" rtl="0" eaLnBrk="1" hangingPunct="1">
              <a:lnSpc>
                <a:spcPct val="150000"/>
              </a:lnSpc>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Sweet and amino acid </a:t>
            </a:r>
            <a:r>
              <a:rPr lang="en-US" altLang="en-US" sz="2600" b="1">
                <a:solidFill>
                  <a:srgbClr val="FF0066"/>
                </a:solidFill>
                <a:cs typeface="Times New Roman (Hebrew)" panose="02020603050405020304" pitchFamily="18" charset="0"/>
                <a:sym typeface="Symbol" panose="05050102010706020507" pitchFamily="18" charset="2"/>
              </a:rPr>
              <a:t>taste receptors </a:t>
            </a:r>
            <a:r>
              <a:rPr lang="en-US" altLang="en-US" sz="2600" b="1">
                <a:solidFill>
                  <a:srgbClr val="339933"/>
                </a:solidFill>
                <a:cs typeface="Times New Roman (Hebrew)" panose="02020603050405020304" pitchFamily="18" charset="0"/>
                <a:sym typeface="Symbol" panose="05050102010706020507" pitchFamily="18" charset="2"/>
              </a:rPr>
              <a:t>(</a:t>
            </a:r>
            <a:r>
              <a:rPr lang="en-US" altLang="en-US" sz="2600" b="1">
                <a:solidFill>
                  <a:srgbClr val="FF0066"/>
                </a:solidFill>
                <a:cs typeface="Times New Roman (Hebrew)" panose="02020603050405020304" pitchFamily="18" charset="0"/>
                <a:sym typeface="Symbol" panose="05050102010706020507" pitchFamily="18" charset="2"/>
              </a:rPr>
              <a:t>TAS1R</a:t>
            </a:r>
            <a:r>
              <a:rPr lang="en-US" altLang="en-US" sz="2600" b="1">
                <a:solidFill>
                  <a:srgbClr val="339933"/>
                </a:solidFill>
                <a:cs typeface="Times New Roman (Hebrew)" panose="02020603050405020304" pitchFamily="18" charset="0"/>
                <a:sym typeface="Symbol" panose="05050102010706020507" pitchFamily="18" charset="2"/>
              </a:rPr>
              <a:t>)</a:t>
            </a:r>
          </a:p>
          <a:p>
            <a:pPr algn="l" rtl="0" eaLnBrk="1" hangingPunct="1">
              <a:lnSpc>
                <a:spcPct val="150000"/>
              </a:lnSpc>
              <a:spcBef>
                <a:spcPct val="50000"/>
              </a:spcBef>
            </a:pPr>
            <a:r>
              <a:rPr lang="en-US" altLang="en-US" sz="2600" b="1">
                <a:solidFill>
                  <a:srgbClr val="FF0066"/>
                </a:solidFill>
                <a:cs typeface="Times New Roman (Hebrew)" panose="02020603050405020304" pitchFamily="18" charset="0"/>
                <a:sym typeface="Symbol" panose="05050102010706020507" pitchFamily="18" charset="2"/>
              </a:rPr>
              <a:t>Odorant receptors </a:t>
            </a:r>
            <a:r>
              <a:rPr lang="en-US" altLang="en-US" sz="2600" b="1">
                <a:solidFill>
                  <a:srgbClr val="339933"/>
                </a:solidFill>
                <a:cs typeface="Times New Roman (Hebrew)" panose="02020603050405020304" pitchFamily="18" charset="0"/>
                <a:sym typeface="Symbol" panose="05050102010706020507" pitchFamily="18" charset="2"/>
              </a:rPr>
              <a:t>(in fish) </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12182" y="2342744"/>
            <a:ext cx="4205244" cy="4230029"/>
          </a:xfrm>
          <a:prstGeom prst="rect">
            <a:avLst/>
          </a:prstGeom>
        </p:spPr>
      </p:pic>
      <p:sp>
        <p:nvSpPr>
          <p:cNvPr id="337922" name="Text Box 4"/>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Class C GPCRs: the mGlu receptor</a:t>
            </a:r>
          </a:p>
        </p:txBody>
      </p:sp>
      <p:sp>
        <p:nvSpPr>
          <p:cNvPr id="337924" name="Text Box 5"/>
          <p:cNvSpPr txBox="1">
            <a:spLocks noChangeArrowheads="1"/>
          </p:cNvSpPr>
          <p:nvPr/>
        </p:nvSpPr>
        <p:spPr bwMode="auto">
          <a:xfrm>
            <a:off x="128588" y="949325"/>
            <a:ext cx="9015412"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Class C GPCRs bind their ligands </a:t>
            </a:r>
            <a:r>
              <a:rPr lang="en-US" altLang="en-US" sz="2600" b="1">
                <a:solidFill>
                  <a:srgbClr val="FF0066"/>
                </a:solidFill>
                <a:cs typeface="Times New Roman (Hebrew)" panose="02020603050405020304" pitchFamily="18" charset="0"/>
                <a:sym typeface="Symbol" panose="05050102010706020507" pitchFamily="18" charset="2"/>
              </a:rPr>
              <a:t>only through the ECD </a:t>
            </a:r>
            <a:r>
              <a:rPr lang="en-US" altLang="en-US" sz="2600" b="1">
                <a:solidFill>
                  <a:srgbClr val="339933"/>
                </a:solidFill>
                <a:cs typeface="Times New Roman (Hebrew)" panose="02020603050405020304" pitchFamily="18" charset="0"/>
                <a:sym typeface="Symbol" panose="05050102010706020507" pitchFamily="18" charset="2"/>
              </a:rPr>
              <a:t>(unlike classes A,B)</a:t>
            </a:r>
          </a:p>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The </a:t>
            </a:r>
            <a:r>
              <a:rPr lang="en-US" altLang="en-US" sz="2600" b="1">
                <a:solidFill>
                  <a:srgbClr val="FF0066"/>
                </a:solidFill>
                <a:cs typeface="Times New Roman (Hebrew)" panose="02020603050405020304" pitchFamily="18" charset="0"/>
                <a:sym typeface="Symbol" panose="05050102010706020507" pitchFamily="18" charset="2"/>
              </a:rPr>
              <a:t>VFT domain </a:t>
            </a:r>
            <a:r>
              <a:rPr lang="en-US" altLang="en-US" sz="2600" b="1">
                <a:solidFill>
                  <a:srgbClr val="339933"/>
                </a:solidFill>
                <a:cs typeface="Times New Roman (Hebrew)" panose="02020603050405020304" pitchFamily="18" charset="0"/>
                <a:sym typeface="Symbol" panose="05050102010706020507" pitchFamily="18" charset="2"/>
              </a:rPr>
              <a:t>binds the ligand and mediate dimerization</a:t>
            </a:r>
            <a:endParaRPr lang="en-US" altLang="en-US" sz="2600" b="1">
              <a:solidFill>
                <a:srgbClr val="FF0066"/>
              </a:solidFill>
              <a:cs typeface="Times New Roman (Hebrew)" panose="02020603050405020304" pitchFamily="18" charset="0"/>
              <a:sym typeface="Symbol" panose="05050102010706020507" pitchFamily="18" charset="2"/>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16565" y="2201299"/>
            <a:ext cx="4383492" cy="4357451"/>
          </a:xfrm>
          <a:prstGeom prst="rect">
            <a:avLst/>
          </a:prstGeom>
        </p:spPr>
      </p:pic>
      <p:sp>
        <p:nvSpPr>
          <p:cNvPr id="339970" name="Text Box 4"/>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Class C GPCRs: the mGlu receptor</a:t>
            </a:r>
          </a:p>
        </p:txBody>
      </p:sp>
      <p:sp>
        <p:nvSpPr>
          <p:cNvPr id="339971" name="Text Box 5"/>
          <p:cNvSpPr txBox="1">
            <a:spLocks noChangeArrowheads="1"/>
          </p:cNvSpPr>
          <p:nvPr/>
        </p:nvSpPr>
        <p:spPr bwMode="auto">
          <a:xfrm>
            <a:off x="128588" y="949325"/>
            <a:ext cx="9015412"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The mGluR forms </a:t>
            </a:r>
            <a:r>
              <a:rPr lang="en-US" altLang="en-US" sz="2600" b="1">
                <a:solidFill>
                  <a:srgbClr val="FF0066"/>
                </a:solidFill>
                <a:cs typeface="Times New Roman (Hebrew)" panose="02020603050405020304" pitchFamily="18" charset="0"/>
                <a:sym typeface="Symbol" panose="05050102010706020507" pitchFamily="18" charset="2"/>
              </a:rPr>
              <a:t>disulfide-linked homodimers</a:t>
            </a:r>
          </a:p>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The GABA</a:t>
            </a:r>
            <a:r>
              <a:rPr lang="en-US" altLang="en-US" sz="2600" b="1" baseline="-25000">
                <a:solidFill>
                  <a:srgbClr val="339933"/>
                </a:solidFill>
                <a:cs typeface="Times New Roman (Hebrew)" panose="02020603050405020304" pitchFamily="18" charset="0"/>
                <a:sym typeface="Symbol" panose="05050102010706020507" pitchFamily="18" charset="2"/>
              </a:rPr>
              <a:t>B</a:t>
            </a:r>
            <a:r>
              <a:rPr lang="en-US" altLang="en-US" sz="2600" b="1">
                <a:solidFill>
                  <a:srgbClr val="339933"/>
                </a:solidFill>
                <a:cs typeface="Times New Roman (Hebrew)" panose="02020603050405020304" pitchFamily="18" charset="0"/>
                <a:sym typeface="Symbol" panose="05050102010706020507" pitchFamily="18" charset="2"/>
              </a:rPr>
              <a:t> and taste 1 (TAS1) receptors form </a:t>
            </a:r>
            <a:r>
              <a:rPr lang="en-US" altLang="en-US" sz="2600" b="1">
                <a:solidFill>
                  <a:srgbClr val="FF0066"/>
                </a:solidFill>
                <a:cs typeface="Times New Roman (Hebrew)" panose="02020603050405020304" pitchFamily="18" charset="0"/>
                <a:sym typeface="Symbol" panose="05050102010706020507" pitchFamily="18" charset="2"/>
              </a:rPr>
              <a:t>non-crosslinked heterodimers </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8" name="Picture 2"/>
          <p:cNvPicPr>
            <a:picLocks noChangeAspect="1"/>
          </p:cNvPicPr>
          <p:nvPr/>
        </p:nvPicPr>
        <p:blipFill>
          <a:blip r:embed="rId3">
            <a:extLst>
              <a:ext uri="{28A0092B-C50C-407E-A947-70E740481C1C}">
                <a14:useLocalDpi xmlns:a14="http://schemas.microsoft.com/office/drawing/2010/main" val="0"/>
              </a:ext>
            </a:extLst>
          </a:blip>
          <a:srcRect l="23334" t="14445" r="24445" b="5556"/>
          <a:stretch>
            <a:fillRect/>
          </a:stretch>
        </p:blipFill>
        <p:spPr bwMode="auto">
          <a:xfrm>
            <a:off x="1387475" y="2801710"/>
            <a:ext cx="2254250" cy="345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2019" name="Picture 1"/>
          <p:cNvPicPr>
            <a:picLocks noChangeAspect="1"/>
          </p:cNvPicPr>
          <p:nvPr/>
        </p:nvPicPr>
        <p:blipFill>
          <a:blip r:embed="rId4">
            <a:extLst>
              <a:ext uri="{28A0092B-C50C-407E-A947-70E740481C1C}">
                <a14:useLocalDpi xmlns:a14="http://schemas.microsoft.com/office/drawing/2010/main" val="0"/>
              </a:ext>
            </a:extLst>
          </a:blip>
          <a:srcRect l="27779" t="6667" r="30000" b="11111"/>
          <a:stretch>
            <a:fillRect/>
          </a:stretch>
        </p:blipFill>
        <p:spPr bwMode="auto">
          <a:xfrm>
            <a:off x="5445125" y="2352447"/>
            <a:ext cx="2065338"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2020" name="Text Box 5"/>
          <p:cNvSpPr txBox="1">
            <a:spLocks noChangeArrowheads="1"/>
          </p:cNvSpPr>
          <p:nvPr/>
        </p:nvSpPr>
        <p:spPr bwMode="auto">
          <a:xfrm>
            <a:off x="1524000" y="6148160"/>
            <a:ext cx="19812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sz="2400" dirty="0">
                <a:solidFill>
                  <a:srgbClr val="000000"/>
                </a:solidFill>
                <a:latin typeface="Times New Roman" panose="02020603050405020304" pitchFamily="18" charset="0"/>
                <a:cs typeface="Times New Roman" panose="02020603050405020304" pitchFamily="18" charset="0"/>
              </a:rPr>
              <a:t>mGluR5</a:t>
            </a:r>
          </a:p>
        </p:txBody>
      </p:sp>
      <p:sp>
        <p:nvSpPr>
          <p:cNvPr id="342021" name="Text Box 5"/>
          <p:cNvSpPr txBox="1">
            <a:spLocks noChangeArrowheads="1"/>
          </p:cNvSpPr>
          <p:nvPr/>
        </p:nvSpPr>
        <p:spPr bwMode="auto">
          <a:xfrm>
            <a:off x="5753100" y="6148160"/>
            <a:ext cx="19812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sz="2400" dirty="0">
                <a:solidFill>
                  <a:srgbClr val="000000"/>
                </a:solidFill>
                <a:latin typeface="Times New Roman" panose="02020603050405020304" pitchFamily="18" charset="0"/>
                <a:cs typeface="Times New Roman" panose="02020603050405020304" pitchFamily="18" charset="0"/>
              </a:rPr>
              <a:t>mGluR1</a:t>
            </a:r>
          </a:p>
        </p:txBody>
      </p:sp>
      <p:sp>
        <p:nvSpPr>
          <p:cNvPr id="342022" name="Text Box 4"/>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Class C GPCRs: the mGlu receptor</a:t>
            </a:r>
          </a:p>
        </p:txBody>
      </p:sp>
      <p:sp>
        <p:nvSpPr>
          <p:cNvPr id="342023" name="Text Box 5"/>
          <p:cNvSpPr txBox="1">
            <a:spLocks noChangeArrowheads="1"/>
          </p:cNvSpPr>
          <p:nvPr/>
        </p:nvSpPr>
        <p:spPr bwMode="auto">
          <a:xfrm>
            <a:off x="128588" y="949325"/>
            <a:ext cx="9015412"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The TMDs of mGluR1 and mGluR5 are </a:t>
            </a:r>
            <a:r>
              <a:rPr lang="en-US" altLang="en-US" sz="2600" b="1">
                <a:solidFill>
                  <a:srgbClr val="FF0066"/>
                </a:solidFill>
                <a:cs typeface="Times New Roman (Hebrew)" panose="02020603050405020304" pitchFamily="18" charset="0"/>
                <a:sym typeface="Symbol" panose="05050102010706020507" pitchFamily="18" charset="2"/>
              </a:rPr>
              <a:t>overall similar </a:t>
            </a:r>
            <a:r>
              <a:rPr lang="en-US" altLang="en-US" sz="2600" b="1">
                <a:solidFill>
                  <a:srgbClr val="339933"/>
                </a:solidFill>
                <a:cs typeface="Times New Roman (Hebrew)" panose="02020603050405020304" pitchFamily="18" charset="0"/>
                <a:sym typeface="Symbol" panose="05050102010706020507" pitchFamily="18" charset="2"/>
              </a:rPr>
              <a:t>to those of class A and B GPCRs</a:t>
            </a:r>
          </a:p>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Allosteric binding site - </a:t>
            </a:r>
            <a:r>
              <a:rPr lang="en-US" altLang="en-US" sz="2600" b="1">
                <a:solidFill>
                  <a:srgbClr val="FF0066"/>
                </a:solidFill>
                <a:cs typeface="Times New Roman (Hebrew)" panose="02020603050405020304" pitchFamily="18" charset="0"/>
                <a:sym typeface="Symbol" panose="05050102010706020507" pitchFamily="18" charset="2"/>
              </a:rPr>
              <a:t>deeper than in class A</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4066" name="Group 3"/>
          <p:cNvGrpSpPr>
            <a:grpSpLocks/>
          </p:cNvGrpSpPr>
          <p:nvPr/>
        </p:nvGrpSpPr>
        <p:grpSpPr bwMode="auto">
          <a:xfrm>
            <a:off x="3600450" y="1337025"/>
            <a:ext cx="2049463" cy="5067300"/>
            <a:chOff x="3975279" y="457200"/>
            <a:chExt cx="1667919" cy="5475037"/>
          </a:xfrm>
        </p:grpSpPr>
        <p:pic>
          <p:nvPicPr>
            <p:cNvPr id="344070" name="Picture 1"/>
            <p:cNvPicPr>
              <a:picLocks noChangeAspect="1"/>
            </p:cNvPicPr>
            <p:nvPr/>
          </p:nvPicPr>
          <p:blipFill>
            <a:blip r:embed="rId3">
              <a:extLst>
                <a:ext uri="{28A0092B-C50C-407E-A947-70E740481C1C}">
                  <a14:useLocalDpi xmlns:a14="http://schemas.microsoft.com/office/drawing/2010/main" val="0"/>
                </a:ext>
              </a:extLst>
            </a:blip>
            <a:srcRect l="27779" t="6667" r="30000" b="11111"/>
            <a:stretch>
              <a:fillRect/>
            </a:stretch>
          </p:blipFill>
          <p:spPr bwMode="auto">
            <a:xfrm>
              <a:off x="4159927" y="3854785"/>
              <a:ext cx="1066800" cy="2077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4071" name="Picture 1"/>
            <p:cNvPicPr>
              <a:picLocks noChangeAspect="1"/>
            </p:cNvPicPr>
            <p:nvPr/>
          </p:nvPicPr>
          <p:blipFill>
            <a:blip r:embed="rId4">
              <a:extLst>
                <a:ext uri="{28A0092B-C50C-407E-A947-70E740481C1C}">
                  <a14:useLocalDpi xmlns:a14="http://schemas.microsoft.com/office/drawing/2010/main" val="0"/>
                </a:ext>
              </a:extLst>
            </a:blip>
            <a:srcRect l="27777" t="14445" r="35556" b="10564"/>
            <a:stretch>
              <a:fillRect/>
            </a:stretch>
          </p:blipFill>
          <p:spPr bwMode="auto">
            <a:xfrm>
              <a:off x="3975279" y="457200"/>
              <a:ext cx="1667919"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4067" name="Text Box 5"/>
          <p:cNvSpPr txBox="1">
            <a:spLocks noChangeArrowheads="1"/>
          </p:cNvSpPr>
          <p:nvPr/>
        </p:nvSpPr>
        <p:spPr bwMode="auto">
          <a:xfrm>
            <a:off x="128588" y="949325"/>
            <a:ext cx="901541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The postulated structure of the entire monomeric mGluR1: </a:t>
            </a:r>
            <a:endParaRPr lang="en-US" altLang="en-US" sz="2600" b="1">
              <a:solidFill>
                <a:srgbClr val="FF0066"/>
              </a:solidFill>
              <a:cs typeface="Times New Roman (Hebrew)" panose="02020603050405020304" pitchFamily="18" charset="0"/>
              <a:sym typeface="Symbol" panose="05050102010706020507" pitchFamily="18" charset="2"/>
            </a:endParaRPr>
          </a:p>
        </p:txBody>
      </p:sp>
      <p:sp>
        <p:nvSpPr>
          <p:cNvPr id="344068" name="Text Box 4"/>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Class C GPCRs: the mGlu receptor</a:t>
            </a:r>
          </a:p>
        </p:txBody>
      </p:sp>
      <p:sp>
        <p:nvSpPr>
          <p:cNvPr id="344069" name="Text Box 5"/>
          <p:cNvSpPr txBox="1">
            <a:spLocks noChangeArrowheads="1"/>
          </p:cNvSpPr>
          <p:nvPr/>
        </p:nvSpPr>
        <p:spPr bwMode="auto">
          <a:xfrm>
            <a:off x="3600450" y="6181498"/>
            <a:ext cx="19812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sz="2400" dirty="0">
                <a:solidFill>
                  <a:srgbClr val="000000"/>
                </a:solidFill>
                <a:latin typeface="Times New Roman" panose="02020603050405020304" pitchFamily="18" charset="0"/>
                <a:cs typeface="Times New Roman" panose="02020603050405020304" pitchFamily="18" charset="0"/>
              </a:rPr>
              <a:t>mGluR1</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697" r="4603"/>
          <a:stretch/>
        </p:blipFill>
        <p:spPr>
          <a:xfrm>
            <a:off x="2385529" y="1843117"/>
            <a:ext cx="3699385" cy="4665748"/>
          </a:xfrm>
          <a:prstGeom prst="rect">
            <a:avLst/>
          </a:prstGeom>
        </p:spPr>
      </p:pic>
      <p:sp>
        <p:nvSpPr>
          <p:cNvPr id="346115" name="Text Box 4"/>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Class C GPCRs: the mGlu receptor</a:t>
            </a:r>
          </a:p>
        </p:txBody>
      </p:sp>
      <p:sp>
        <p:nvSpPr>
          <p:cNvPr id="346116" name="Text Box 5"/>
          <p:cNvSpPr txBox="1">
            <a:spLocks noChangeArrowheads="1"/>
          </p:cNvSpPr>
          <p:nvPr/>
        </p:nvSpPr>
        <p:spPr bwMode="auto">
          <a:xfrm>
            <a:off x="128588" y="949325"/>
            <a:ext cx="901541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The </a:t>
            </a:r>
            <a:r>
              <a:rPr lang="en-US" altLang="en-US" sz="2600" b="1">
                <a:solidFill>
                  <a:srgbClr val="FF0066"/>
                </a:solidFill>
                <a:cs typeface="Times New Roman (Hebrew)" panose="02020603050405020304" pitchFamily="18" charset="0"/>
                <a:sym typeface="Symbol" panose="05050102010706020507" pitchFamily="18" charset="2"/>
              </a:rPr>
              <a:t>entrance to the allosteric site </a:t>
            </a:r>
            <a:r>
              <a:rPr lang="en-US" altLang="en-US" sz="2600" b="1">
                <a:solidFill>
                  <a:srgbClr val="339933"/>
                </a:solidFill>
                <a:cs typeface="Times New Roman (Hebrew)" panose="02020603050405020304" pitchFamily="18" charset="0"/>
                <a:sym typeface="Symbol" panose="05050102010706020507" pitchFamily="18" charset="2"/>
              </a:rPr>
              <a:t>in both structures is occluded by </a:t>
            </a:r>
            <a:r>
              <a:rPr lang="en-US" altLang="en-US" sz="2600" b="1">
                <a:solidFill>
                  <a:srgbClr val="FF0066"/>
                </a:solidFill>
                <a:cs typeface="Times New Roman (Hebrew)" panose="02020603050405020304" pitchFamily="18" charset="0"/>
                <a:sym typeface="Symbol" panose="05050102010706020507" pitchFamily="18" charset="2"/>
              </a:rPr>
              <a:t>ECL2 </a:t>
            </a:r>
            <a:r>
              <a:rPr lang="en-US" altLang="en-US" sz="2600" b="1">
                <a:solidFill>
                  <a:srgbClr val="339933"/>
                </a:solidFill>
                <a:cs typeface="Times New Roman (Hebrew)" panose="02020603050405020304" pitchFamily="18" charset="0"/>
                <a:sym typeface="Symbol" panose="05050102010706020507" pitchFamily="18" charset="2"/>
              </a:rPr>
              <a:t>and it is quite </a:t>
            </a:r>
            <a:r>
              <a:rPr lang="en-US" altLang="en-US" sz="2600" b="1">
                <a:solidFill>
                  <a:srgbClr val="FF0066"/>
                </a:solidFill>
                <a:cs typeface="Times New Roman (Hebrew)" panose="02020603050405020304" pitchFamily="18" charset="0"/>
                <a:sym typeface="Symbol" panose="05050102010706020507" pitchFamily="18" charset="2"/>
              </a:rPr>
              <a:t>narrow </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3" name="Text Box 4"/>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Class C GPCRs: the mGlu receptor</a:t>
            </a:r>
          </a:p>
        </p:txBody>
      </p:sp>
      <p:sp>
        <p:nvSpPr>
          <p:cNvPr id="348164" name="Text Box 5"/>
          <p:cNvSpPr txBox="1">
            <a:spLocks noChangeArrowheads="1"/>
          </p:cNvSpPr>
          <p:nvPr/>
        </p:nvSpPr>
        <p:spPr bwMode="auto">
          <a:xfrm>
            <a:off x="128588" y="949325"/>
            <a:ext cx="901541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This is mainly due to </a:t>
            </a:r>
            <a:r>
              <a:rPr lang="en-US" altLang="en-US" sz="2600" b="1">
                <a:solidFill>
                  <a:srgbClr val="FF0066"/>
                </a:solidFill>
                <a:cs typeface="Times New Roman (Hebrew)" panose="02020603050405020304" pitchFamily="18" charset="0"/>
                <a:sym typeface="Symbol" panose="05050102010706020507" pitchFamily="18" charset="2"/>
              </a:rPr>
              <a:t>TMs 5, 7 </a:t>
            </a:r>
            <a:r>
              <a:rPr lang="en-US" altLang="en-US" sz="2600" b="1">
                <a:solidFill>
                  <a:srgbClr val="339933"/>
                </a:solidFill>
                <a:cs typeface="Times New Roman (Hebrew)" panose="02020603050405020304" pitchFamily="18" charset="0"/>
                <a:sym typeface="Symbol" panose="05050102010706020507" pitchFamily="18" charset="2"/>
              </a:rPr>
              <a:t>(more inward compared to class A and class B GPCRs)</a:t>
            </a:r>
            <a:endParaRPr lang="en-US" altLang="en-US" sz="2600" b="1">
              <a:solidFill>
                <a:srgbClr val="FF0066"/>
              </a:solidFill>
              <a:cs typeface="Times New Roman (Hebrew)" panose="02020603050405020304" pitchFamily="18" charset="0"/>
              <a:sym typeface="Symbol" panose="05050102010706020507" pitchFamily="18" charset="2"/>
            </a:endParaRPr>
          </a:p>
        </p:txBody>
      </p:sp>
      <p:pic>
        <p:nvPicPr>
          <p:cNvPr id="2" name="Picture 1"/>
          <p:cNvPicPr>
            <a:picLocks noChangeAspect="1"/>
          </p:cNvPicPr>
          <p:nvPr/>
        </p:nvPicPr>
        <p:blipFill>
          <a:blip r:embed="rId3"/>
          <a:stretch>
            <a:fillRect/>
          </a:stretch>
        </p:blipFill>
        <p:spPr>
          <a:xfrm>
            <a:off x="2574088" y="1968500"/>
            <a:ext cx="3668710" cy="4440613"/>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ext Box 1027"/>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The GPCR signaling cycle</a:t>
            </a:r>
          </a:p>
        </p:txBody>
      </p:sp>
      <p:pic>
        <p:nvPicPr>
          <p:cNvPr id="217091"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7010" y="822325"/>
            <a:ext cx="5989980" cy="5681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Text Box 5"/>
          <p:cNvSpPr txBox="1">
            <a:spLocks noChangeArrowheads="1"/>
          </p:cNvSpPr>
          <p:nvPr/>
        </p:nvSpPr>
        <p:spPr bwMode="auto">
          <a:xfrm>
            <a:off x="128588" y="949325"/>
            <a:ext cx="9015412"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Smoothened (SMO) </a:t>
            </a:r>
          </a:p>
          <a:p>
            <a:pPr lvl="1" algn="l" rtl="0" eaLnBrk="1" hangingPunct="1">
              <a:spcBef>
                <a:spcPct val="50000"/>
              </a:spcBef>
              <a:buFont typeface="Wingdings" panose="05000000000000000000" pitchFamily="2" charset="2"/>
              <a:buChar char="Ø"/>
            </a:pPr>
            <a:r>
              <a:rPr lang="en-US" altLang="en-US" sz="2600">
                <a:latin typeface="Times New Roman" panose="02020603050405020304" pitchFamily="18" charset="0"/>
                <a:cs typeface="Times New Roman" panose="02020603050405020304" pitchFamily="18" charset="0"/>
                <a:sym typeface="Symbol" panose="05050102010706020507" pitchFamily="18" charset="2"/>
              </a:rPr>
              <a:t>A </a:t>
            </a:r>
            <a:r>
              <a:rPr lang="en-US" altLang="en-US" sz="2600" b="1">
                <a:solidFill>
                  <a:srgbClr val="FF0066"/>
                </a:solidFill>
                <a:latin typeface="Times New Roman" panose="02020603050405020304" pitchFamily="18" charset="0"/>
                <a:cs typeface="Times New Roman" panose="02020603050405020304" pitchFamily="18" charset="0"/>
                <a:sym typeface="Symbol" panose="05050102010706020507" pitchFamily="18" charset="2"/>
              </a:rPr>
              <a:t>GPCR-like</a:t>
            </a:r>
            <a:r>
              <a:rPr lang="en-US" altLang="en-US" sz="2600">
                <a:latin typeface="Times New Roman" panose="02020603050405020304" pitchFamily="18" charset="0"/>
                <a:cs typeface="Times New Roman" panose="02020603050405020304" pitchFamily="18" charset="0"/>
                <a:sym typeface="Symbol" panose="05050102010706020507" pitchFamily="18" charset="2"/>
              </a:rPr>
              <a:t> protein (activates intracellular partners other than G-protein)</a:t>
            </a:r>
          </a:p>
          <a:p>
            <a:pPr lvl="1" algn="l" rtl="0" eaLnBrk="1" hangingPunct="1">
              <a:spcBef>
                <a:spcPct val="50000"/>
              </a:spcBef>
              <a:buFont typeface="Wingdings" panose="05000000000000000000" pitchFamily="2" charset="2"/>
              <a:buChar char="Ø"/>
            </a:pPr>
            <a:r>
              <a:rPr lang="en-US" altLang="en-US" sz="2600">
                <a:latin typeface="Times New Roman" panose="02020603050405020304" pitchFamily="18" charset="0"/>
                <a:cs typeface="Times New Roman" panose="02020603050405020304" pitchFamily="18" charset="0"/>
                <a:sym typeface="Symbol" panose="05050102010706020507" pitchFamily="18" charset="2"/>
              </a:rPr>
              <a:t>Constitute a part of the </a:t>
            </a:r>
            <a:r>
              <a:rPr lang="en-US" altLang="en-US" sz="2600" b="1">
                <a:solidFill>
                  <a:srgbClr val="FF0066"/>
                </a:solidFill>
                <a:latin typeface="Times New Roman" panose="02020603050405020304" pitchFamily="18" charset="0"/>
                <a:cs typeface="Times New Roman" panose="02020603050405020304" pitchFamily="18" charset="0"/>
                <a:sym typeface="Symbol" panose="05050102010706020507" pitchFamily="18" charset="2"/>
              </a:rPr>
              <a:t>hedgehog (Hh) signaling pathway</a:t>
            </a:r>
            <a:r>
              <a:rPr lang="en-US" altLang="en-US" sz="2600">
                <a:latin typeface="Times New Roman" panose="02020603050405020304" pitchFamily="18" charset="0"/>
                <a:cs typeface="Times New Roman" panose="02020603050405020304" pitchFamily="18" charset="0"/>
                <a:sym typeface="Symbol" panose="05050102010706020507" pitchFamily="18" charset="2"/>
              </a:rPr>
              <a:t> (regulates animal embryonic development)</a:t>
            </a:r>
          </a:p>
          <a:p>
            <a:pPr lvl="1" algn="l" rtl="0" eaLnBrk="1" hangingPunct="1">
              <a:spcBef>
                <a:spcPct val="50000"/>
              </a:spcBef>
              <a:buFont typeface="Wingdings" panose="05000000000000000000" pitchFamily="2" charset="2"/>
              <a:buChar char="Ø"/>
            </a:pPr>
            <a:r>
              <a:rPr lang="en-US" altLang="en-US" sz="2600" b="1">
                <a:solidFill>
                  <a:srgbClr val="FF0066"/>
                </a:solidFill>
                <a:latin typeface="Times New Roman" panose="02020603050405020304" pitchFamily="18" charset="0"/>
                <a:cs typeface="Times New Roman" panose="02020603050405020304" pitchFamily="18" charset="0"/>
                <a:sym typeface="Symbol" panose="05050102010706020507" pitchFamily="18" charset="2"/>
              </a:rPr>
              <a:t>Few structures</a:t>
            </a:r>
            <a:r>
              <a:rPr lang="en-US" altLang="en-US" sz="2600">
                <a:latin typeface="Times New Roman" panose="02020603050405020304" pitchFamily="18" charset="0"/>
                <a:cs typeface="Times New Roman" panose="02020603050405020304" pitchFamily="18" charset="0"/>
                <a:sym typeface="Symbol" panose="05050102010706020507" pitchFamily="18" charset="2"/>
              </a:rPr>
              <a:t> of SMO have been determined, in complex with different ligands  </a:t>
            </a:r>
          </a:p>
        </p:txBody>
      </p:sp>
      <p:sp>
        <p:nvSpPr>
          <p:cNvPr id="350211" name="Text Box 4"/>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Class F GPCRs: SMO receptor</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9" name="Text Box 4"/>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Class F GPCRs: SMO receptor</a:t>
            </a:r>
          </a:p>
        </p:txBody>
      </p:sp>
      <p:sp>
        <p:nvSpPr>
          <p:cNvPr id="352260" name="Text Box 5"/>
          <p:cNvSpPr txBox="1">
            <a:spLocks noChangeArrowheads="1"/>
          </p:cNvSpPr>
          <p:nvPr/>
        </p:nvSpPr>
        <p:spPr bwMode="auto">
          <a:xfrm>
            <a:off x="128588" y="949325"/>
            <a:ext cx="9015412"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The GPCR </a:t>
            </a:r>
            <a:r>
              <a:rPr lang="en-US" altLang="en-US" sz="2600" b="1">
                <a:solidFill>
                  <a:srgbClr val="FF0066"/>
                </a:solidFill>
                <a:cs typeface="Times New Roman (Hebrew)" panose="02020603050405020304" pitchFamily="18" charset="0"/>
                <a:sym typeface="Symbol" panose="05050102010706020507" pitchFamily="18" charset="2"/>
              </a:rPr>
              <a:t>TMD domain is preserved </a:t>
            </a:r>
            <a:r>
              <a:rPr lang="en-US" altLang="en-US" sz="2600" b="1">
                <a:solidFill>
                  <a:srgbClr val="339933"/>
                </a:solidFill>
                <a:cs typeface="Times New Roman (Hebrew)" panose="02020603050405020304" pitchFamily="18" charset="0"/>
                <a:sym typeface="Symbol" panose="05050102010706020507" pitchFamily="18" charset="2"/>
              </a:rPr>
              <a:t>despite a &lt; 10% sequence identity to class A GPCRs </a:t>
            </a:r>
          </a:p>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Differences - mostly in </a:t>
            </a:r>
            <a:r>
              <a:rPr lang="en-US" altLang="en-US" sz="2600" b="1">
                <a:solidFill>
                  <a:srgbClr val="FF0066"/>
                </a:solidFill>
                <a:cs typeface="Times New Roman (Hebrew)" panose="02020603050405020304" pitchFamily="18" charset="0"/>
                <a:sym typeface="Symbol" panose="05050102010706020507" pitchFamily="18" charset="2"/>
              </a:rPr>
              <a:t>TMs 5-7 </a:t>
            </a:r>
            <a:r>
              <a:rPr lang="en-US" altLang="en-US" sz="2600" b="1">
                <a:solidFill>
                  <a:srgbClr val="339933"/>
                </a:solidFill>
                <a:cs typeface="Times New Roman (Hebrew)" panose="02020603050405020304" pitchFamily="18" charset="0"/>
                <a:sym typeface="Symbol" panose="05050102010706020507" pitchFamily="18" charset="2"/>
              </a:rPr>
              <a:t>(like in mGluR)</a:t>
            </a:r>
          </a:p>
        </p:txBody>
      </p:sp>
      <p:pic>
        <p:nvPicPr>
          <p:cNvPr id="2" name="Picture 1"/>
          <p:cNvPicPr>
            <a:picLocks noChangeAspect="1"/>
          </p:cNvPicPr>
          <p:nvPr/>
        </p:nvPicPr>
        <p:blipFill>
          <a:blip r:embed="rId3"/>
          <a:stretch>
            <a:fillRect/>
          </a:stretch>
        </p:blipFill>
        <p:spPr>
          <a:xfrm>
            <a:off x="3106234" y="2441574"/>
            <a:ext cx="3543948" cy="3983155"/>
          </a:xfrm>
          <a:prstGeom prst="rect">
            <a:avLst/>
          </a:prstGeom>
        </p:spPr>
      </p:pic>
      <p:sp>
        <p:nvSpPr>
          <p:cNvPr id="6" name="Rectangle 1"/>
          <p:cNvSpPr>
            <a:spLocks noChangeArrowheads="1"/>
          </p:cNvSpPr>
          <p:nvPr/>
        </p:nvSpPr>
        <p:spPr bwMode="auto">
          <a:xfrm>
            <a:off x="0" y="4139385"/>
            <a:ext cx="3422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a:spcBef>
                <a:spcPct val="0"/>
              </a:spcBef>
              <a:buFontTx/>
              <a:buNone/>
            </a:pPr>
            <a:r>
              <a:rPr lang="en-US" altLang="en-US" sz="2400" dirty="0">
                <a:latin typeface="Times New Roman" panose="02020603050405020304" pitchFamily="18" charset="0"/>
                <a:cs typeface="Times New Roman" panose="02020603050405020304" pitchFamily="18" charset="0"/>
              </a:rPr>
              <a:t>SMO bound to antagonist</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7" name="Text Box 4"/>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Class F GPCRs: SMO receptor</a:t>
            </a:r>
          </a:p>
        </p:txBody>
      </p:sp>
      <p:sp>
        <p:nvSpPr>
          <p:cNvPr id="354308" name="Text Box 5"/>
          <p:cNvSpPr txBox="1">
            <a:spLocks noChangeArrowheads="1"/>
          </p:cNvSpPr>
          <p:nvPr/>
        </p:nvSpPr>
        <p:spPr bwMode="auto">
          <a:xfrm>
            <a:off x="128588" y="949325"/>
            <a:ext cx="9015412"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The </a:t>
            </a:r>
            <a:r>
              <a:rPr lang="en-US" altLang="en-US" sz="2600" b="1">
                <a:solidFill>
                  <a:srgbClr val="FF0066"/>
                </a:solidFill>
                <a:cs typeface="Times New Roman (Hebrew)" panose="02020603050405020304" pitchFamily="18" charset="0"/>
                <a:sym typeface="Symbol" panose="05050102010706020507" pitchFamily="18" charset="2"/>
              </a:rPr>
              <a:t>ligand</a:t>
            </a:r>
            <a:r>
              <a:rPr lang="en-US" altLang="en-US" sz="2600" b="1">
                <a:solidFill>
                  <a:srgbClr val="339933"/>
                </a:solidFill>
                <a:cs typeface="Times New Roman (Hebrew)" panose="02020603050405020304" pitchFamily="18" charset="0"/>
                <a:sym typeface="Symbol" panose="05050102010706020507" pitchFamily="18" charset="2"/>
              </a:rPr>
              <a:t> binds to the </a:t>
            </a:r>
            <a:r>
              <a:rPr lang="en-US" altLang="en-US" sz="2600" b="1">
                <a:solidFill>
                  <a:srgbClr val="FF0066"/>
                </a:solidFill>
                <a:cs typeface="Times New Roman (Hebrew)" panose="02020603050405020304" pitchFamily="18" charset="0"/>
                <a:sym typeface="Symbol" panose="05050102010706020507" pitchFamily="18" charset="2"/>
              </a:rPr>
              <a:t>interface between the TMD and complex ECD</a:t>
            </a:r>
            <a:r>
              <a:rPr lang="en-US" altLang="en-US" sz="2600" b="1">
                <a:solidFill>
                  <a:srgbClr val="339933"/>
                </a:solidFill>
                <a:cs typeface="Times New Roman (Hebrew)" panose="02020603050405020304" pitchFamily="18" charset="0"/>
                <a:sym typeface="Symbol" panose="05050102010706020507" pitchFamily="18" charset="2"/>
              </a:rPr>
              <a:t>, and interacts mainly with </a:t>
            </a:r>
            <a:r>
              <a:rPr lang="en-US" altLang="en-US" sz="2600" b="1">
                <a:solidFill>
                  <a:srgbClr val="FF0066"/>
                </a:solidFill>
                <a:cs typeface="Times New Roman (Hebrew)" panose="02020603050405020304" pitchFamily="18" charset="0"/>
                <a:sym typeface="Symbol" panose="05050102010706020507" pitchFamily="18" charset="2"/>
              </a:rPr>
              <a:t>ECL2 and ECL3</a:t>
            </a:r>
          </a:p>
        </p:txBody>
      </p:sp>
      <p:pic>
        <p:nvPicPr>
          <p:cNvPr id="2" name="Picture 1"/>
          <p:cNvPicPr>
            <a:picLocks noChangeAspect="1"/>
          </p:cNvPicPr>
          <p:nvPr/>
        </p:nvPicPr>
        <p:blipFill>
          <a:blip r:embed="rId3"/>
          <a:stretch>
            <a:fillRect/>
          </a:stretch>
        </p:blipFill>
        <p:spPr>
          <a:xfrm>
            <a:off x="3064712" y="1909040"/>
            <a:ext cx="2948626" cy="4540695"/>
          </a:xfrm>
          <a:prstGeom prst="rect">
            <a:avLst/>
          </a:prstGeo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193288" y="1809488"/>
            <a:ext cx="3924300" cy="4648200"/>
          </a:xfrm>
          <a:prstGeom prst="rect">
            <a:avLst/>
          </a:prstGeom>
        </p:spPr>
      </p:pic>
      <p:sp>
        <p:nvSpPr>
          <p:cNvPr id="356354" name="TextBox 16"/>
          <p:cNvSpPr txBox="1">
            <a:spLocks noChangeArrowheads="1"/>
          </p:cNvSpPr>
          <p:nvPr/>
        </p:nvSpPr>
        <p:spPr bwMode="auto">
          <a:xfrm>
            <a:off x="5848350" y="6357938"/>
            <a:ext cx="3052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0"/>
              </a:spcBef>
              <a:buFontTx/>
              <a:buNone/>
            </a:pPr>
            <a:r>
              <a:rPr lang="en-US" altLang="en-US" sz="2400" b="1">
                <a:solidFill>
                  <a:srgbClr val="000000"/>
                </a:solidFill>
                <a:latin typeface="Times New Roman" panose="02020603050405020304" pitchFamily="18" charset="0"/>
                <a:cs typeface="Times New Roman (Hebrew)" panose="02020603050405020304" pitchFamily="18" charset="0"/>
              </a:rPr>
              <a:t>Extracellular view</a:t>
            </a:r>
          </a:p>
        </p:txBody>
      </p:sp>
      <p:sp>
        <p:nvSpPr>
          <p:cNvPr id="356356" name="Text Box 4"/>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Class F GPCRs: SMO receptor</a:t>
            </a:r>
          </a:p>
        </p:txBody>
      </p:sp>
      <p:sp>
        <p:nvSpPr>
          <p:cNvPr id="356357" name="Text Box 5"/>
          <p:cNvSpPr txBox="1">
            <a:spLocks noChangeArrowheads="1"/>
          </p:cNvSpPr>
          <p:nvPr/>
        </p:nvSpPr>
        <p:spPr bwMode="auto">
          <a:xfrm>
            <a:off x="128588" y="949325"/>
            <a:ext cx="6142037"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Partial activation (agonist alone)</a:t>
            </a:r>
          </a:p>
          <a:p>
            <a:pPr lvl="1" algn="l" rtl="0" eaLnBrk="1" hangingPunct="1">
              <a:spcBef>
                <a:spcPct val="50000"/>
              </a:spcBef>
              <a:buFont typeface="Wingdings" panose="05000000000000000000" pitchFamily="2" charset="2"/>
              <a:buChar char="Ø"/>
            </a:pPr>
            <a:r>
              <a:rPr lang="en-US" altLang="en-US" sz="2600">
                <a:latin typeface="Times New Roman" panose="02020603050405020304" pitchFamily="18" charset="0"/>
                <a:cs typeface="Times New Roman" panose="02020603050405020304" pitchFamily="18" charset="0"/>
                <a:sym typeface="Symbol" panose="05050102010706020507" pitchFamily="18" charset="2"/>
              </a:rPr>
              <a:t>Arg-400--Asp-473 ionic lock lost</a:t>
            </a:r>
          </a:p>
          <a:p>
            <a:pPr lvl="1" algn="l" rtl="0" eaLnBrk="1" hangingPunct="1">
              <a:spcBef>
                <a:spcPct val="50000"/>
              </a:spcBef>
              <a:buFont typeface="Wingdings" panose="05000000000000000000" pitchFamily="2" charset="2"/>
              <a:buChar char="Ø"/>
            </a:pPr>
            <a:r>
              <a:rPr lang="en-US" altLang="en-US" sz="2600">
                <a:latin typeface="Times New Roman" panose="02020603050405020304" pitchFamily="18" charset="0"/>
                <a:cs typeface="Times New Roman" panose="02020603050405020304" pitchFamily="18" charset="0"/>
                <a:sym typeface="Symbol" panose="05050102010706020507" pitchFamily="18" charset="2"/>
              </a:rPr>
              <a:t>Arg-400--Asn-477 Hbond forms</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98666" y="1825395"/>
            <a:ext cx="6831676" cy="4290626"/>
          </a:xfrm>
          <a:prstGeom prst="rect">
            <a:avLst/>
          </a:prstGeom>
        </p:spPr>
      </p:pic>
      <p:sp>
        <p:nvSpPr>
          <p:cNvPr id="358403" name="TextBox 6"/>
          <p:cNvSpPr txBox="1">
            <a:spLocks noChangeArrowheads="1"/>
          </p:cNvSpPr>
          <p:nvPr/>
        </p:nvSpPr>
        <p:spPr bwMode="auto">
          <a:xfrm>
            <a:off x="3130550" y="6058770"/>
            <a:ext cx="3052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0"/>
              </a:spcBef>
              <a:buFontTx/>
              <a:buNone/>
            </a:pPr>
            <a:r>
              <a:rPr lang="en-US" altLang="en-US" sz="2400" dirty="0">
                <a:solidFill>
                  <a:srgbClr val="000000"/>
                </a:solidFill>
                <a:latin typeface="Times New Roman" panose="02020603050405020304" pitchFamily="18" charset="0"/>
                <a:cs typeface="Times New Roman (Hebrew)" panose="02020603050405020304" pitchFamily="18" charset="0"/>
              </a:rPr>
              <a:t>Intracellular view</a:t>
            </a:r>
          </a:p>
        </p:txBody>
      </p:sp>
      <p:sp>
        <p:nvSpPr>
          <p:cNvPr id="358404" name="Text Box 4"/>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Class F GPCRs: SMO receptor</a:t>
            </a:r>
          </a:p>
        </p:txBody>
      </p:sp>
      <p:sp>
        <p:nvSpPr>
          <p:cNvPr id="358405" name="Text Box 5"/>
          <p:cNvSpPr txBox="1">
            <a:spLocks noChangeArrowheads="1"/>
          </p:cNvSpPr>
          <p:nvPr/>
        </p:nvSpPr>
        <p:spPr bwMode="auto">
          <a:xfrm>
            <a:off x="128588" y="949325"/>
            <a:ext cx="890587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Partial activation (agonist alone)</a:t>
            </a:r>
          </a:p>
          <a:p>
            <a:pPr lvl="1" algn="l" rtl="0" eaLnBrk="1" hangingPunct="1">
              <a:spcBef>
                <a:spcPct val="50000"/>
              </a:spcBef>
              <a:buFont typeface="Wingdings" panose="05000000000000000000" pitchFamily="2" charset="2"/>
              <a:buChar char="Ø"/>
            </a:pPr>
            <a:r>
              <a:rPr lang="en-US" altLang="en-US" sz="2600">
                <a:latin typeface="Times New Roman" panose="02020603050405020304" pitchFamily="18" charset="0"/>
                <a:cs typeface="Times New Roman" panose="02020603050405020304" pitchFamily="18" charset="0"/>
                <a:sym typeface="Symbol" panose="05050102010706020507" pitchFamily="18" charset="2"/>
              </a:rPr>
              <a:t>Only big difference in TMD is in TM5</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Text Box 2050"/>
          <p:cNvSpPr txBox="1">
            <a:spLocks noChangeArrowheads="1"/>
          </p:cNvSpPr>
          <p:nvPr/>
        </p:nvSpPr>
        <p:spPr bwMode="auto">
          <a:xfrm>
            <a:off x="246063" y="2735263"/>
            <a:ext cx="86455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sz="4800" b="1">
                <a:solidFill>
                  <a:srgbClr val="666699"/>
                </a:solidFill>
                <a:cs typeface="Times New Roman (Hebrew)" panose="02020603050405020304" pitchFamily="18" charset="0"/>
              </a:rPr>
              <a:t>GPCR-Acting Drugs</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Text Box 4"/>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GPCRs-acting drugs</a:t>
            </a:r>
          </a:p>
        </p:txBody>
      </p:sp>
      <p:sp>
        <p:nvSpPr>
          <p:cNvPr id="361475" name="Text Box 5"/>
          <p:cNvSpPr txBox="1">
            <a:spLocks noChangeArrowheads="1"/>
          </p:cNvSpPr>
          <p:nvPr/>
        </p:nvSpPr>
        <p:spPr bwMode="auto">
          <a:xfrm>
            <a:off x="128588" y="949325"/>
            <a:ext cx="8905875"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lnSpc>
                <a:spcPct val="150000"/>
              </a:lnSpc>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GPCRs participate in </a:t>
            </a:r>
            <a:r>
              <a:rPr lang="en-US" altLang="en-US" sz="2600" b="1">
                <a:solidFill>
                  <a:srgbClr val="FF0066"/>
                </a:solidFill>
                <a:cs typeface="Times New Roman (Hebrew)" panose="02020603050405020304" pitchFamily="18" charset="0"/>
                <a:sym typeface="Symbol" panose="05050102010706020507" pitchFamily="18" charset="2"/>
              </a:rPr>
              <a:t>numerous physiological processes</a:t>
            </a:r>
          </a:p>
          <a:p>
            <a:pPr algn="l" rtl="0" eaLnBrk="1" hangingPunct="1">
              <a:lnSpc>
                <a:spcPct val="150000"/>
              </a:lnSpc>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Therefore, they are involved in </a:t>
            </a:r>
            <a:r>
              <a:rPr lang="en-US" altLang="en-US" sz="2600" b="1">
                <a:solidFill>
                  <a:srgbClr val="FF0066"/>
                </a:solidFill>
                <a:cs typeface="Times New Roman (Hebrew)" panose="02020603050405020304" pitchFamily="18" charset="0"/>
                <a:sym typeface="Symbol" panose="05050102010706020507" pitchFamily="18" charset="2"/>
              </a:rPr>
              <a:t>numerous diseases </a:t>
            </a:r>
          </a:p>
          <a:p>
            <a:pPr algn="l" rtl="0" eaLnBrk="1" hangingPunct="1">
              <a:lnSpc>
                <a:spcPct val="150000"/>
              </a:lnSpc>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Accordingly, they are targeted by </a:t>
            </a:r>
            <a:r>
              <a:rPr lang="en-US" altLang="en-US" sz="2600" b="1">
                <a:solidFill>
                  <a:srgbClr val="FF0066"/>
                </a:solidFill>
                <a:cs typeface="Times New Roman (Hebrew)" panose="02020603050405020304" pitchFamily="18" charset="0"/>
                <a:sym typeface="Symbol" panose="05050102010706020507" pitchFamily="18" charset="2"/>
              </a:rPr>
              <a:t>30-50%</a:t>
            </a:r>
            <a:r>
              <a:rPr lang="en-US" altLang="en-US" sz="2600" b="1">
                <a:solidFill>
                  <a:srgbClr val="339933"/>
                </a:solidFill>
                <a:cs typeface="Times New Roman (Hebrew)" panose="02020603050405020304" pitchFamily="18" charset="0"/>
                <a:sym typeface="Symbol" panose="05050102010706020507" pitchFamily="18" charset="2"/>
              </a:rPr>
              <a:t> of the clinically prescribed drugs</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Text Box 4"/>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GPCRs-acting drugs: diseases/conditions</a:t>
            </a:r>
          </a:p>
        </p:txBody>
      </p:sp>
      <p:grpSp>
        <p:nvGrpSpPr>
          <p:cNvPr id="4" name="Group 3"/>
          <p:cNvGrpSpPr/>
          <p:nvPr/>
        </p:nvGrpSpPr>
        <p:grpSpPr>
          <a:xfrm>
            <a:off x="1080135" y="881153"/>
            <a:ext cx="6983730" cy="5572020"/>
            <a:chOff x="1080135" y="1080656"/>
            <a:chExt cx="6983730" cy="5572020"/>
          </a:xfrm>
        </p:grpSpPr>
        <p:pic>
          <p:nvPicPr>
            <p:cNvPr id="2" name="Picture 1"/>
            <p:cNvPicPr>
              <a:picLocks noChangeAspect="1"/>
            </p:cNvPicPr>
            <p:nvPr/>
          </p:nvPicPr>
          <p:blipFill>
            <a:blip r:embed="rId3"/>
            <a:stretch>
              <a:fillRect/>
            </a:stretch>
          </p:blipFill>
          <p:spPr>
            <a:xfrm>
              <a:off x="1080135" y="1425460"/>
              <a:ext cx="6983730" cy="5227216"/>
            </a:xfrm>
            <a:prstGeom prst="rect">
              <a:avLst/>
            </a:prstGeom>
          </p:spPr>
        </p:pic>
        <p:pic>
          <p:nvPicPr>
            <p:cNvPr id="3" name="Picture 2"/>
            <p:cNvPicPr>
              <a:picLocks noChangeAspect="1"/>
            </p:cNvPicPr>
            <p:nvPr/>
          </p:nvPicPr>
          <p:blipFill>
            <a:blip r:embed="rId4"/>
            <a:stretch>
              <a:fillRect/>
            </a:stretch>
          </p:blipFill>
          <p:spPr>
            <a:xfrm>
              <a:off x="2382634" y="1080656"/>
              <a:ext cx="4078809" cy="328180"/>
            </a:xfrm>
            <a:prstGeom prst="rect">
              <a:avLst/>
            </a:prstGeom>
          </p:spPr>
        </p:pic>
      </p:gr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Text Box 4"/>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GPCRs-acting drugs: types</a:t>
            </a:r>
          </a:p>
        </p:txBody>
      </p:sp>
      <p:sp>
        <p:nvSpPr>
          <p:cNvPr id="365571" name="Text Box 5"/>
          <p:cNvSpPr txBox="1">
            <a:spLocks noChangeArrowheads="1"/>
          </p:cNvSpPr>
          <p:nvPr/>
        </p:nvSpPr>
        <p:spPr bwMode="auto">
          <a:xfrm>
            <a:off x="128588" y="783072"/>
            <a:ext cx="9015412"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dirty="0" err="1">
                <a:solidFill>
                  <a:srgbClr val="339933"/>
                </a:solidFill>
                <a:cs typeface="Times New Roman (Hebrew)" panose="02020603050405020304" pitchFamily="18" charset="0"/>
                <a:sym typeface="Symbol" panose="05050102010706020507" pitchFamily="18" charset="2"/>
              </a:rPr>
              <a:t>Orthosteric</a:t>
            </a:r>
            <a:endParaRPr lang="en-US" altLang="en-US" sz="2600" b="1" dirty="0">
              <a:solidFill>
                <a:srgbClr val="339933"/>
              </a:solidFill>
              <a:cs typeface="Times New Roman (Hebrew)" panose="02020603050405020304" pitchFamily="18" charset="0"/>
              <a:sym typeface="Symbol" panose="05050102010706020507" pitchFamily="18" charset="2"/>
            </a:endParaRPr>
          </a:p>
          <a:p>
            <a:pPr lvl="1" algn="l" rtl="0" eaLnBrk="1" hangingPunct="1">
              <a:spcBef>
                <a:spcPct val="50000"/>
              </a:spcBef>
              <a:buFont typeface="Wingdings" panose="05000000000000000000" pitchFamily="2" charset="2"/>
              <a:buChar char="Ø"/>
            </a:pPr>
            <a:r>
              <a:rPr lang="en-US" altLang="en-US" sz="2600" dirty="0">
                <a:latin typeface="Times New Roman" panose="02020603050405020304" pitchFamily="18" charset="0"/>
                <a:cs typeface="Times New Roman" panose="02020603050405020304" pitchFamily="18" charset="0"/>
                <a:sym typeface="Symbol" panose="05050102010706020507" pitchFamily="18" charset="2"/>
              </a:rPr>
              <a:t>Constitute most of the GPCR-acting drugs</a:t>
            </a:r>
          </a:p>
          <a:p>
            <a:pPr lvl="1" algn="l" rtl="0" eaLnBrk="1" hangingPunct="1">
              <a:spcBef>
                <a:spcPct val="50000"/>
              </a:spcBef>
              <a:buFont typeface="Wingdings" panose="05000000000000000000" pitchFamily="2" charset="2"/>
              <a:buChar char="Ø"/>
            </a:pPr>
            <a:r>
              <a:rPr lang="en-US" altLang="en-US" sz="2600" dirty="0">
                <a:latin typeface="Times New Roman" panose="02020603050405020304" pitchFamily="18" charset="0"/>
                <a:cs typeface="Times New Roman" panose="02020603050405020304" pitchFamily="18" charset="0"/>
                <a:sym typeface="Symbol" panose="05050102010706020507" pitchFamily="18" charset="2"/>
              </a:rPr>
              <a:t>Bind to the </a:t>
            </a:r>
            <a:r>
              <a:rPr lang="en-US" altLang="en-US" sz="2600" dirty="0" err="1">
                <a:latin typeface="Times New Roman" panose="02020603050405020304" pitchFamily="18" charset="0"/>
                <a:cs typeface="Times New Roman" panose="02020603050405020304" pitchFamily="18" charset="0"/>
                <a:sym typeface="Symbol" panose="05050102010706020507" pitchFamily="18" charset="2"/>
              </a:rPr>
              <a:t>orthosteric</a:t>
            </a:r>
            <a:r>
              <a:rPr lang="en-US" altLang="en-US" sz="2600" dirty="0">
                <a:latin typeface="Times New Roman" panose="02020603050405020304" pitchFamily="18" charset="0"/>
                <a:cs typeface="Times New Roman" panose="02020603050405020304" pitchFamily="18" charset="0"/>
                <a:sym typeface="Symbol" panose="05050102010706020507" pitchFamily="18" charset="2"/>
              </a:rPr>
              <a:t> site of the GPCR</a:t>
            </a:r>
          </a:p>
          <a:p>
            <a:pPr lvl="1" algn="l" rtl="0" eaLnBrk="1" hangingPunct="1">
              <a:spcBef>
                <a:spcPct val="50000"/>
              </a:spcBef>
              <a:buFont typeface="Wingdings" panose="05000000000000000000" pitchFamily="2" charset="2"/>
              <a:buChar char="Ø"/>
            </a:pPr>
            <a:r>
              <a:rPr lang="en-US" altLang="en-US" sz="2600" dirty="0">
                <a:latin typeface="Times New Roman" panose="02020603050405020304" pitchFamily="18" charset="0"/>
                <a:cs typeface="Times New Roman" panose="02020603050405020304" pitchFamily="18" charset="0"/>
                <a:sym typeface="Symbol" panose="05050102010706020507" pitchFamily="18" charset="2"/>
              </a:rPr>
              <a:t>Act as agonists, antagonists, or inverse agonists</a:t>
            </a:r>
          </a:p>
          <a:p>
            <a:pPr lvl="1" algn="l" rtl="0" eaLnBrk="1" hangingPunct="1">
              <a:spcBef>
                <a:spcPct val="50000"/>
              </a:spcBef>
              <a:buFont typeface="Wingdings" panose="05000000000000000000" pitchFamily="2" charset="2"/>
              <a:buChar char="Ø"/>
            </a:pPr>
            <a:r>
              <a:rPr lang="en-US" altLang="en-US" sz="2600" dirty="0">
                <a:latin typeface="Times New Roman" panose="02020603050405020304" pitchFamily="18" charset="0"/>
                <a:cs typeface="Times New Roman" panose="02020603050405020304" pitchFamily="18" charset="0"/>
                <a:sym typeface="Symbol" panose="05050102010706020507" pitchFamily="18" charset="2"/>
              </a:rPr>
              <a:t>Example: haloperidol is a D2 (dopamine) receptor antagonist</a:t>
            </a:r>
          </a:p>
        </p:txBody>
      </p:sp>
      <p:sp>
        <p:nvSpPr>
          <p:cNvPr id="365572" name="Text Box 5"/>
          <p:cNvSpPr txBox="1">
            <a:spLocks noChangeArrowheads="1"/>
          </p:cNvSpPr>
          <p:nvPr/>
        </p:nvSpPr>
        <p:spPr bwMode="auto">
          <a:xfrm>
            <a:off x="133350" y="3660722"/>
            <a:ext cx="9015413"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dirty="0">
                <a:solidFill>
                  <a:srgbClr val="339933"/>
                </a:solidFill>
                <a:cs typeface="Times New Roman (Hebrew)" panose="02020603050405020304" pitchFamily="18" charset="0"/>
                <a:sym typeface="Symbol" panose="05050102010706020507" pitchFamily="18" charset="2"/>
              </a:rPr>
              <a:t>Allosteric</a:t>
            </a:r>
          </a:p>
          <a:p>
            <a:pPr lvl="1" algn="l" rtl="0" eaLnBrk="1" hangingPunct="1">
              <a:spcBef>
                <a:spcPct val="50000"/>
              </a:spcBef>
              <a:buFont typeface="Wingdings" panose="05000000000000000000" pitchFamily="2" charset="2"/>
              <a:buChar char="Ø"/>
            </a:pPr>
            <a:r>
              <a:rPr lang="en-US" altLang="en-US" sz="2600" dirty="0">
                <a:latin typeface="Times New Roman" panose="02020603050405020304" pitchFamily="18" charset="0"/>
                <a:cs typeface="Times New Roman" panose="02020603050405020304" pitchFamily="18" charset="0"/>
                <a:sym typeface="Symbol" panose="05050102010706020507" pitchFamily="18" charset="2"/>
              </a:rPr>
              <a:t>Bind to an allosteric site in the GPCR</a:t>
            </a:r>
          </a:p>
          <a:p>
            <a:pPr lvl="1" algn="l" rtl="0" eaLnBrk="1" hangingPunct="1">
              <a:spcBef>
                <a:spcPct val="50000"/>
              </a:spcBef>
              <a:buFont typeface="Wingdings" panose="05000000000000000000" pitchFamily="2" charset="2"/>
              <a:buChar char="Ø"/>
            </a:pPr>
            <a:r>
              <a:rPr lang="en-US" altLang="en-US" sz="2600" dirty="0">
                <a:latin typeface="Times New Roman" panose="02020603050405020304" pitchFamily="18" charset="0"/>
                <a:cs typeface="Times New Roman" panose="02020603050405020304" pitchFamily="18" charset="0"/>
                <a:sym typeface="Symbol" panose="05050102010706020507" pitchFamily="18" charset="2"/>
              </a:rPr>
              <a:t>Act as an activator or inhibitor</a:t>
            </a:r>
          </a:p>
          <a:p>
            <a:pPr lvl="1" algn="l" rtl="0" eaLnBrk="1" hangingPunct="1">
              <a:spcBef>
                <a:spcPct val="50000"/>
              </a:spcBef>
              <a:buFont typeface="Wingdings" panose="05000000000000000000" pitchFamily="2" charset="2"/>
              <a:buChar char="Ø"/>
            </a:pPr>
            <a:r>
              <a:rPr lang="en-US" altLang="en-US" sz="2600" dirty="0">
                <a:latin typeface="Times New Roman" panose="02020603050405020304" pitchFamily="18" charset="0"/>
                <a:cs typeface="Times New Roman" panose="02020603050405020304" pitchFamily="18" charset="0"/>
                <a:sym typeface="Symbol" panose="05050102010706020507" pitchFamily="18" charset="2"/>
              </a:rPr>
              <a:t>Highly sought for but difficult to design</a:t>
            </a:r>
          </a:p>
          <a:p>
            <a:pPr lvl="1" algn="l" rtl="0" eaLnBrk="1" hangingPunct="1">
              <a:spcBef>
                <a:spcPct val="50000"/>
              </a:spcBef>
              <a:buFont typeface="Wingdings" panose="05000000000000000000" pitchFamily="2" charset="2"/>
              <a:buChar char="Ø"/>
            </a:pPr>
            <a:r>
              <a:rPr lang="en-US" altLang="en-US" sz="2600" dirty="0">
                <a:latin typeface="Times New Roman" panose="02020603050405020304" pitchFamily="18" charset="0"/>
                <a:cs typeface="Times New Roman" panose="02020603050405020304" pitchFamily="18" charset="0"/>
                <a:sym typeface="Symbol" panose="05050102010706020507" pitchFamily="18" charset="2"/>
              </a:rPr>
              <a:t>Example: </a:t>
            </a:r>
            <a:r>
              <a:rPr lang="en-US" altLang="en-US" sz="2600" dirty="0" err="1">
                <a:latin typeface="Times New Roman" panose="02020603050405020304" pitchFamily="18" charset="0"/>
                <a:cs typeface="Times New Roman" panose="02020603050405020304" pitchFamily="18" charset="0"/>
                <a:sym typeface="Symbol" panose="05050102010706020507" pitchFamily="18" charset="2"/>
              </a:rPr>
              <a:t>maraviroc</a:t>
            </a:r>
            <a:r>
              <a:rPr lang="en-US" altLang="en-US" sz="2600" dirty="0">
                <a:latin typeface="Times New Roman" panose="02020603050405020304" pitchFamily="18" charset="0"/>
                <a:cs typeface="Times New Roman" panose="02020603050405020304" pitchFamily="18" charset="0"/>
                <a:sym typeface="Symbol" panose="05050102010706020507" pitchFamily="18" charset="2"/>
              </a:rPr>
              <a:t> is a CCR5 receptor inhibitor</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08327" y="1107080"/>
            <a:ext cx="4441854" cy="5092906"/>
          </a:xfrm>
          <a:prstGeom prst="rect">
            <a:avLst/>
          </a:prstGeom>
        </p:spPr>
      </p:pic>
      <p:sp>
        <p:nvSpPr>
          <p:cNvPr id="367618" name="Text Box 4"/>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GPCRs-acting drugs: allosteric drugs</a:t>
            </a:r>
          </a:p>
        </p:txBody>
      </p:sp>
      <p:sp>
        <p:nvSpPr>
          <p:cNvPr id="367619" name="Text Box 5"/>
          <p:cNvSpPr txBox="1">
            <a:spLocks noChangeArrowheads="1"/>
          </p:cNvSpPr>
          <p:nvPr/>
        </p:nvSpPr>
        <p:spPr bwMode="auto">
          <a:xfrm>
            <a:off x="128588" y="949325"/>
            <a:ext cx="90154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Arial" panose="020B0604020202020204" pitchFamily="34" charset="0"/>
                <a:sym typeface="Symbol" panose="05050102010706020507" pitchFamily="18" charset="2"/>
              </a:rPr>
              <a:t>Maraviroc:</a:t>
            </a:r>
          </a:p>
        </p:txBody>
      </p:sp>
      <p:sp>
        <p:nvSpPr>
          <p:cNvPr id="367621" name="TextBox 16"/>
          <p:cNvSpPr txBox="1">
            <a:spLocks noChangeArrowheads="1"/>
          </p:cNvSpPr>
          <p:nvPr/>
        </p:nvSpPr>
        <p:spPr bwMode="auto">
          <a:xfrm>
            <a:off x="3832225" y="6131620"/>
            <a:ext cx="1870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0"/>
              </a:spcBef>
              <a:buFontTx/>
              <a:buNone/>
            </a:pPr>
            <a:r>
              <a:rPr lang="en-US" altLang="en-US" sz="2400" dirty="0">
                <a:solidFill>
                  <a:srgbClr val="000000"/>
                </a:solidFill>
                <a:cs typeface="Arial" panose="020B0604020202020204" pitchFamily="34" charset="0"/>
              </a:rPr>
              <a:t>CCR5</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9138" name="Group 6"/>
          <p:cNvGrpSpPr>
            <a:grpSpLocks/>
          </p:cNvGrpSpPr>
          <p:nvPr/>
        </p:nvGrpSpPr>
        <p:grpSpPr bwMode="auto">
          <a:xfrm>
            <a:off x="5699125" y="4187825"/>
            <a:ext cx="1847850" cy="2481263"/>
            <a:chOff x="5699182" y="4109975"/>
            <a:chExt cx="1847729" cy="2480749"/>
          </a:xfrm>
        </p:grpSpPr>
        <p:pic>
          <p:nvPicPr>
            <p:cNvPr id="219171" name="Picture 34"/>
            <p:cNvPicPr>
              <a:picLocks noChangeAspect="1"/>
            </p:cNvPicPr>
            <p:nvPr/>
          </p:nvPicPr>
          <p:blipFill>
            <a:blip r:embed="rId3">
              <a:extLst>
                <a:ext uri="{28A0092B-C50C-407E-A947-70E740481C1C}">
                  <a14:useLocalDpi xmlns:a14="http://schemas.microsoft.com/office/drawing/2010/main" val="0"/>
                </a:ext>
              </a:extLst>
            </a:blip>
            <a:srcRect l="21568" t="5882" r="14902" b="8823"/>
            <a:stretch>
              <a:fillRect/>
            </a:stretch>
          </p:blipFill>
          <p:spPr bwMode="auto">
            <a:xfrm>
              <a:off x="5699182" y="4109975"/>
              <a:ext cx="1847729" cy="248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72" name="Freeform 46"/>
            <p:cNvSpPr>
              <a:spLocks/>
            </p:cNvSpPr>
            <p:nvPr/>
          </p:nvSpPr>
          <p:spPr bwMode="auto">
            <a:xfrm>
              <a:off x="6934482" y="5126036"/>
              <a:ext cx="114300" cy="244475"/>
            </a:xfrm>
            <a:custGeom>
              <a:avLst/>
              <a:gdLst>
                <a:gd name="T0" fmla="*/ 54010 w 113060"/>
                <a:gd name="T1" fmla="*/ 240591 h 245035"/>
                <a:gd name="T2" fmla="*/ 1838 w 113060"/>
                <a:gd name="T3" fmla="*/ 140833 h 245035"/>
                <a:gd name="T4" fmla="*/ 112701 w 113060"/>
                <a:gd name="T5" fmla="*/ 76284 h 245035"/>
                <a:gd name="T6" fmla="*/ 112701 w 113060"/>
                <a:gd name="T7" fmla="*/ 0 h 2450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3060" h="245035">
                  <a:moveTo>
                    <a:pt x="49496" y="245035"/>
                  </a:moveTo>
                  <a:cubicBezTo>
                    <a:pt x="21107" y="208180"/>
                    <a:pt x="-7281" y="171325"/>
                    <a:pt x="1684" y="143435"/>
                  </a:cubicBezTo>
                  <a:cubicBezTo>
                    <a:pt x="10649" y="115545"/>
                    <a:pt x="86351" y="101600"/>
                    <a:pt x="103284" y="77694"/>
                  </a:cubicBezTo>
                  <a:cubicBezTo>
                    <a:pt x="120217" y="53788"/>
                    <a:pt x="111750" y="26894"/>
                    <a:pt x="103284" y="0"/>
                  </a:cubicBezTo>
                </a:path>
              </a:pathLst>
            </a:cu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9173" name="Freeform 47"/>
            <p:cNvSpPr>
              <a:spLocks/>
            </p:cNvSpPr>
            <p:nvPr/>
          </p:nvSpPr>
          <p:spPr bwMode="auto">
            <a:xfrm>
              <a:off x="6809069" y="5146673"/>
              <a:ext cx="114300" cy="223838"/>
            </a:xfrm>
            <a:custGeom>
              <a:avLst/>
              <a:gdLst>
                <a:gd name="T0" fmla="*/ 54010 w 113060"/>
                <a:gd name="T1" fmla="*/ 108014 h 245035"/>
                <a:gd name="T2" fmla="*/ 1838 w 113060"/>
                <a:gd name="T3" fmla="*/ 63227 h 245035"/>
                <a:gd name="T4" fmla="*/ 112701 w 113060"/>
                <a:gd name="T5" fmla="*/ 34248 h 245035"/>
                <a:gd name="T6" fmla="*/ 112701 w 113060"/>
                <a:gd name="T7" fmla="*/ 0 h 2450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3060" h="245035">
                  <a:moveTo>
                    <a:pt x="49496" y="245035"/>
                  </a:moveTo>
                  <a:cubicBezTo>
                    <a:pt x="21107" y="208180"/>
                    <a:pt x="-7281" y="171325"/>
                    <a:pt x="1684" y="143435"/>
                  </a:cubicBezTo>
                  <a:cubicBezTo>
                    <a:pt x="10649" y="115545"/>
                    <a:pt x="86351" y="101600"/>
                    <a:pt x="103284" y="77694"/>
                  </a:cubicBezTo>
                  <a:cubicBezTo>
                    <a:pt x="120217" y="53788"/>
                    <a:pt x="111750" y="26894"/>
                    <a:pt x="103284" y="0"/>
                  </a:cubicBezTo>
                </a:path>
              </a:pathLst>
            </a:cu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9174" name="Oval 51"/>
            <p:cNvSpPr>
              <a:spLocks noChangeArrowheads="1"/>
            </p:cNvSpPr>
            <p:nvPr/>
          </p:nvSpPr>
          <p:spPr bwMode="auto">
            <a:xfrm>
              <a:off x="5995988" y="5822012"/>
              <a:ext cx="133350" cy="139988"/>
            </a:xfrm>
            <a:prstGeom prst="ellipse">
              <a:avLst/>
            </a:prstGeom>
            <a:solidFill>
              <a:srgbClr val="FF0000"/>
            </a:solidFill>
            <a:ln w="9525" algn="ctr">
              <a:solidFill>
                <a:schemeClr val="tx1"/>
              </a:solidFill>
              <a:round/>
              <a:headEnd/>
              <a:tailEnd/>
            </a:ln>
          </p:spPr>
          <p:txBody>
            <a:bodyPr/>
            <a:lstStyle>
              <a:lvl1pPr algn="r" rtl="1">
                <a:spcBef>
                  <a:spcPct val="20000"/>
                </a:spcBef>
                <a:buChar char="•"/>
                <a:defRPr sz="3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pPr eaLnBrk="1" hangingPunct="1">
                <a:spcBef>
                  <a:spcPct val="0"/>
                </a:spcBef>
                <a:buFontTx/>
                <a:buNone/>
              </a:pPr>
              <a:endParaRPr lang="en-US" altLang="en-US" sz="2400">
                <a:solidFill>
                  <a:srgbClr val="000000"/>
                </a:solidFill>
              </a:endParaRPr>
            </a:p>
          </p:txBody>
        </p:sp>
      </p:grpSp>
      <p:cxnSp>
        <p:nvCxnSpPr>
          <p:cNvPr id="219139" name="Straight Connector 49"/>
          <p:cNvCxnSpPr>
            <a:cxnSpLocks noChangeShapeType="1"/>
          </p:cNvCxnSpPr>
          <p:nvPr/>
        </p:nvCxnSpPr>
        <p:spPr bwMode="auto">
          <a:xfrm>
            <a:off x="4960938" y="5221288"/>
            <a:ext cx="3205162"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19140" name="Group 5"/>
          <p:cNvGrpSpPr>
            <a:grpSpLocks/>
          </p:cNvGrpSpPr>
          <p:nvPr/>
        </p:nvGrpSpPr>
        <p:grpSpPr bwMode="auto">
          <a:xfrm>
            <a:off x="2284413" y="1736725"/>
            <a:ext cx="1654175" cy="1419225"/>
            <a:chOff x="2284413" y="1736725"/>
            <a:chExt cx="1654175" cy="1419225"/>
          </a:xfrm>
        </p:grpSpPr>
        <p:pic>
          <p:nvPicPr>
            <p:cNvPr id="219167" name="Picture 6"/>
            <p:cNvPicPr>
              <a:picLocks noChangeAspect="1"/>
            </p:cNvPicPr>
            <p:nvPr/>
          </p:nvPicPr>
          <p:blipFill>
            <a:blip r:embed="rId4">
              <a:extLst>
                <a:ext uri="{28A0092B-C50C-407E-A947-70E740481C1C}">
                  <a14:useLocalDpi xmlns:a14="http://schemas.microsoft.com/office/drawing/2010/main" val="0"/>
                </a:ext>
              </a:extLst>
            </a:blip>
            <a:srcRect l="26469" t="46667" r="16667" b="6079"/>
            <a:stretch>
              <a:fillRect/>
            </a:stretch>
          </p:blipFill>
          <p:spPr bwMode="auto">
            <a:xfrm>
              <a:off x="2284413" y="1782763"/>
              <a:ext cx="1654175"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68" name="Oval 7"/>
            <p:cNvSpPr>
              <a:spLocks noChangeArrowheads="1"/>
            </p:cNvSpPr>
            <p:nvPr/>
          </p:nvSpPr>
          <p:spPr bwMode="auto">
            <a:xfrm>
              <a:off x="2526432" y="2465755"/>
              <a:ext cx="134498" cy="153942"/>
            </a:xfrm>
            <a:prstGeom prst="ellipse">
              <a:avLst/>
            </a:prstGeom>
            <a:solidFill>
              <a:srgbClr val="FFFF00"/>
            </a:solidFill>
            <a:ln w="9525" algn="ctr">
              <a:solidFill>
                <a:schemeClr val="tx1"/>
              </a:solidFill>
              <a:round/>
              <a:headEnd/>
              <a:tailEnd/>
            </a:ln>
          </p:spPr>
          <p:txBody>
            <a:bodyPr/>
            <a:lstStyle>
              <a:lvl1pPr algn="r" rtl="1">
                <a:spcBef>
                  <a:spcPct val="20000"/>
                </a:spcBef>
                <a:buChar char="•"/>
                <a:defRPr sz="3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pPr eaLnBrk="1" hangingPunct="1">
                <a:spcBef>
                  <a:spcPct val="0"/>
                </a:spcBef>
                <a:buFontTx/>
                <a:buNone/>
              </a:pPr>
              <a:endParaRPr lang="en-US" altLang="en-US" sz="2400">
                <a:solidFill>
                  <a:srgbClr val="000000"/>
                </a:solidFill>
              </a:endParaRPr>
            </a:p>
          </p:txBody>
        </p:sp>
        <p:sp>
          <p:nvSpPr>
            <p:cNvPr id="219169" name="Freeform 18"/>
            <p:cNvSpPr>
              <a:spLocks/>
            </p:cNvSpPr>
            <p:nvPr/>
          </p:nvSpPr>
          <p:spPr bwMode="auto">
            <a:xfrm>
              <a:off x="3317875" y="1736725"/>
              <a:ext cx="114300" cy="246063"/>
            </a:xfrm>
            <a:custGeom>
              <a:avLst/>
              <a:gdLst>
                <a:gd name="T0" fmla="*/ 53424 w 113060"/>
                <a:gd name="T1" fmla="*/ 252322 h 245035"/>
                <a:gd name="T2" fmla="*/ 1818 w 113060"/>
                <a:gd name="T3" fmla="*/ 147700 h 245035"/>
                <a:gd name="T4" fmla="*/ 111478 w 113060"/>
                <a:gd name="T5" fmla="*/ 80004 h 245035"/>
                <a:gd name="T6" fmla="*/ 111478 w 113060"/>
                <a:gd name="T7" fmla="*/ 0 h 2450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3060" h="245035">
                  <a:moveTo>
                    <a:pt x="49496" y="245035"/>
                  </a:moveTo>
                  <a:cubicBezTo>
                    <a:pt x="21107" y="208180"/>
                    <a:pt x="-7281" y="171325"/>
                    <a:pt x="1684" y="143435"/>
                  </a:cubicBezTo>
                  <a:cubicBezTo>
                    <a:pt x="10649" y="115545"/>
                    <a:pt x="86351" y="101600"/>
                    <a:pt x="103284" y="77694"/>
                  </a:cubicBezTo>
                  <a:cubicBezTo>
                    <a:pt x="120217" y="53788"/>
                    <a:pt x="111750" y="26894"/>
                    <a:pt x="103284" y="0"/>
                  </a:cubicBezTo>
                </a:path>
              </a:pathLst>
            </a:cu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9170" name="Freeform 27"/>
            <p:cNvSpPr>
              <a:spLocks/>
            </p:cNvSpPr>
            <p:nvPr/>
          </p:nvSpPr>
          <p:spPr bwMode="auto">
            <a:xfrm>
              <a:off x="3192463" y="1758950"/>
              <a:ext cx="112712" cy="222250"/>
            </a:xfrm>
            <a:custGeom>
              <a:avLst/>
              <a:gdLst>
                <a:gd name="T0" fmla="*/ 48440 w 113060"/>
                <a:gd name="T1" fmla="*/ 112494 h 245035"/>
                <a:gd name="T2" fmla="*/ 1649 w 113060"/>
                <a:gd name="T3" fmla="*/ 65850 h 245035"/>
                <a:gd name="T4" fmla="*/ 101079 w 113060"/>
                <a:gd name="T5" fmla="*/ 35668 h 245035"/>
                <a:gd name="T6" fmla="*/ 101079 w 113060"/>
                <a:gd name="T7" fmla="*/ 0 h 2450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3060" h="245035">
                  <a:moveTo>
                    <a:pt x="49496" y="245035"/>
                  </a:moveTo>
                  <a:cubicBezTo>
                    <a:pt x="21107" y="208180"/>
                    <a:pt x="-7281" y="171325"/>
                    <a:pt x="1684" y="143435"/>
                  </a:cubicBezTo>
                  <a:cubicBezTo>
                    <a:pt x="10649" y="115545"/>
                    <a:pt x="86351" y="101600"/>
                    <a:pt x="103284" y="77694"/>
                  </a:cubicBezTo>
                  <a:cubicBezTo>
                    <a:pt x="120217" y="53788"/>
                    <a:pt x="111750" y="26894"/>
                    <a:pt x="103284" y="0"/>
                  </a:cubicBezTo>
                </a:path>
              </a:pathLst>
            </a:cu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19141" name="Group 4"/>
          <p:cNvGrpSpPr>
            <a:grpSpLocks/>
          </p:cNvGrpSpPr>
          <p:nvPr/>
        </p:nvGrpSpPr>
        <p:grpSpPr bwMode="auto">
          <a:xfrm>
            <a:off x="5680075" y="757238"/>
            <a:ext cx="2024063" cy="2481262"/>
            <a:chOff x="5680075" y="757177"/>
            <a:chExt cx="2023717" cy="2480749"/>
          </a:xfrm>
        </p:grpSpPr>
        <p:pic>
          <p:nvPicPr>
            <p:cNvPr id="219160" name="Picture 2"/>
            <p:cNvPicPr>
              <a:picLocks noChangeAspect="1"/>
            </p:cNvPicPr>
            <p:nvPr/>
          </p:nvPicPr>
          <p:blipFill>
            <a:blip r:embed="rId3">
              <a:extLst>
                <a:ext uri="{28A0092B-C50C-407E-A947-70E740481C1C}">
                  <a14:useLocalDpi xmlns:a14="http://schemas.microsoft.com/office/drawing/2010/main" val="0"/>
                </a:ext>
              </a:extLst>
            </a:blip>
            <a:srcRect l="21568" t="5882" r="14902" b="8823"/>
            <a:stretch>
              <a:fillRect/>
            </a:stretch>
          </p:blipFill>
          <p:spPr bwMode="auto">
            <a:xfrm>
              <a:off x="5856063" y="757177"/>
              <a:ext cx="1847729" cy="248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61" name="Freeform 46"/>
            <p:cNvSpPr>
              <a:spLocks/>
            </p:cNvSpPr>
            <p:nvPr/>
          </p:nvSpPr>
          <p:spPr bwMode="auto">
            <a:xfrm>
              <a:off x="7091363" y="1773238"/>
              <a:ext cx="114300" cy="244475"/>
            </a:xfrm>
            <a:custGeom>
              <a:avLst/>
              <a:gdLst>
                <a:gd name="T0" fmla="*/ 54010 w 113060"/>
                <a:gd name="T1" fmla="*/ 240591 h 245035"/>
                <a:gd name="T2" fmla="*/ 1838 w 113060"/>
                <a:gd name="T3" fmla="*/ 140833 h 245035"/>
                <a:gd name="T4" fmla="*/ 112701 w 113060"/>
                <a:gd name="T5" fmla="*/ 76284 h 245035"/>
                <a:gd name="T6" fmla="*/ 112701 w 113060"/>
                <a:gd name="T7" fmla="*/ 0 h 2450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3060" h="245035">
                  <a:moveTo>
                    <a:pt x="49496" y="245035"/>
                  </a:moveTo>
                  <a:cubicBezTo>
                    <a:pt x="21107" y="208180"/>
                    <a:pt x="-7281" y="171325"/>
                    <a:pt x="1684" y="143435"/>
                  </a:cubicBezTo>
                  <a:cubicBezTo>
                    <a:pt x="10649" y="115545"/>
                    <a:pt x="86351" y="101600"/>
                    <a:pt x="103284" y="77694"/>
                  </a:cubicBezTo>
                  <a:cubicBezTo>
                    <a:pt x="120217" y="53788"/>
                    <a:pt x="111750" y="26894"/>
                    <a:pt x="103284" y="0"/>
                  </a:cubicBezTo>
                </a:path>
              </a:pathLst>
            </a:cu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9162" name="Freeform 47"/>
            <p:cNvSpPr>
              <a:spLocks/>
            </p:cNvSpPr>
            <p:nvPr/>
          </p:nvSpPr>
          <p:spPr bwMode="auto">
            <a:xfrm>
              <a:off x="6965950" y="1793875"/>
              <a:ext cx="114300" cy="223838"/>
            </a:xfrm>
            <a:custGeom>
              <a:avLst/>
              <a:gdLst>
                <a:gd name="T0" fmla="*/ 54010 w 113060"/>
                <a:gd name="T1" fmla="*/ 108014 h 245035"/>
                <a:gd name="T2" fmla="*/ 1838 w 113060"/>
                <a:gd name="T3" fmla="*/ 63227 h 245035"/>
                <a:gd name="T4" fmla="*/ 112701 w 113060"/>
                <a:gd name="T5" fmla="*/ 34248 h 245035"/>
                <a:gd name="T6" fmla="*/ 112701 w 113060"/>
                <a:gd name="T7" fmla="*/ 0 h 2450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3060" h="245035">
                  <a:moveTo>
                    <a:pt x="49496" y="245035"/>
                  </a:moveTo>
                  <a:cubicBezTo>
                    <a:pt x="21107" y="208180"/>
                    <a:pt x="-7281" y="171325"/>
                    <a:pt x="1684" y="143435"/>
                  </a:cubicBezTo>
                  <a:cubicBezTo>
                    <a:pt x="10649" y="115545"/>
                    <a:pt x="86351" y="101600"/>
                    <a:pt x="103284" y="77694"/>
                  </a:cubicBezTo>
                  <a:cubicBezTo>
                    <a:pt x="120217" y="53788"/>
                    <a:pt x="111750" y="26894"/>
                    <a:pt x="103284" y="0"/>
                  </a:cubicBezTo>
                </a:path>
              </a:pathLst>
            </a:cu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9163" name="Oval 38"/>
            <p:cNvSpPr>
              <a:spLocks noChangeArrowheads="1"/>
            </p:cNvSpPr>
            <p:nvPr/>
          </p:nvSpPr>
          <p:spPr bwMode="auto">
            <a:xfrm>
              <a:off x="6151563" y="2468563"/>
              <a:ext cx="134937" cy="153987"/>
            </a:xfrm>
            <a:prstGeom prst="ellipse">
              <a:avLst/>
            </a:prstGeom>
            <a:solidFill>
              <a:srgbClr val="FFFF00"/>
            </a:solidFill>
            <a:ln w="9525" algn="ctr">
              <a:solidFill>
                <a:schemeClr val="tx1"/>
              </a:solidFill>
              <a:round/>
              <a:headEnd/>
              <a:tailEnd/>
            </a:ln>
          </p:spPr>
          <p:txBody>
            <a:bodyPr/>
            <a:lstStyle>
              <a:lvl1pPr algn="r" rtl="1">
                <a:spcBef>
                  <a:spcPct val="20000"/>
                </a:spcBef>
                <a:buChar char="•"/>
                <a:defRPr sz="3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pPr eaLnBrk="1" hangingPunct="1">
                <a:spcBef>
                  <a:spcPct val="0"/>
                </a:spcBef>
                <a:buFontTx/>
                <a:buNone/>
              </a:pPr>
              <a:endParaRPr lang="en-US" altLang="en-US" sz="2400">
                <a:solidFill>
                  <a:srgbClr val="000000"/>
                </a:solidFill>
              </a:endParaRPr>
            </a:p>
          </p:txBody>
        </p:sp>
        <p:sp>
          <p:nvSpPr>
            <p:cNvPr id="219164" name="Oval 39"/>
            <p:cNvSpPr>
              <a:spLocks noChangeArrowheads="1"/>
            </p:cNvSpPr>
            <p:nvPr/>
          </p:nvSpPr>
          <p:spPr bwMode="auto">
            <a:xfrm>
              <a:off x="5718175" y="2860675"/>
              <a:ext cx="133350" cy="153988"/>
            </a:xfrm>
            <a:prstGeom prst="ellipse">
              <a:avLst/>
            </a:prstGeom>
            <a:solidFill>
              <a:srgbClr val="FF0000"/>
            </a:solidFill>
            <a:ln w="9525" algn="ctr">
              <a:solidFill>
                <a:schemeClr val="tx1"/>
              </a:solidFill>
              <a:round/>
              <a:headEnd/>
              <a:tailEnd/>
            </a:ln>
          </p:spPr>
          <p:txBody>
            <a:bodyPr/>
            <a:lstStyle>
              <a:lvl1pPr algn="r" rtl="1">
                <a:spcBef>
                  <a:spcPct val="20000"/>
                </a:spcBef>
                <a:buChar char="•"/>
                <a:defRPr sz="3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pPr eaLnBrk="1" hangingPunct="1">
                <a:spcBef>
                  <a:spcPct val="0"/>
                </a:spcBef>
                <a:buFontTx/>
                <a:buNone/>
              </a:pPr>
              <a:endParaRPr lang="en-US" altLang="en-US" sz="2400">
                <a:solidFill>
                  <a:srgbClr val="000000"/>
                </a:solidFill>
              </a:endParaRPr>
            </a:p>
          </p:txBody>
        </p:sp>
        <p:sp>
          <p:nvSpPr>
            <p:cNvPr id="41" name="Arc 40"/>
            <p:cNvSpPr/>
            <p:nvPr/>
          </p:nvSpPr>
          <p:spPr bwMode="auto">
            <a:xfrm rot="16406142">
              <a:off x="5781668" y="2584002"/>
              <a:ext cx="593602" cy="552356"/>
            </a:xfrm>
            <a:prstGeom prst="arc">
              <a:avLst/>
            </a:prstGeom>
            <a:noFill/>
            <a:ln w="28575" cap="flat" cmpd="sng" algn="ctr">
              <a:solidFill>
                <a:schemeClr val="tx1"/>
              </a:solidFill>
              <a:prstDash val="solid"/>
              <a:round/>
              <a:headEnd type="none" w="med" len="med"/>
              <a:tailEnd type="arrow" w="med" len="med"/>
            </a:ln>
            <a:effectLst/>
            <a:extLst/>
          </p:spPr>
          <p:txBody>
            <a:bodyPr/>
            <a:lstStyle/>
            <a:p>
              <a:pPr algn="r" rtl="1" eaLnBrk="1" hangingPunct="1">
                <a:defRPr/>
              </a:pPr>
              <a:endParaRPr lang="en-US">
                <a:solidFill>
                  <a:srgbClr val="000000"/>
                </a:solidFill>
                <a:ea typeface="+mn-ea"/>
                <a:cs typeface="Times New Roman (Hebrew)" charset="-79"/>
              </a:endParaRPr>
            </a:p>
          </p:txBody>
        </p:sp>
        <p:sp>
          <p:nvSpPr>
            <p:cNvPr id="42" name="Arc 41"/>
            <p:cNvSpPr/>
            <p:nvPr/>
          </p:nvSpPr>
          <p:spPr bwMode="auto">
            <a:xfrm rot="4592911">
              <a:off x="5660245" y="2435601"/>
              <a:ext cx="593602" cy="553943"/>
            </a:xfrm>
            <a:prstGeom prst="arc">
              <a:avLst/>
            </a:prstGeom>
            <a:noFill/>
            <a:ln w="28575" cap="flat" cmpd="sng" algn="ctr">
              <a:solidFill>
                <a:schemeClr val="tx1"/>
              </a:solidFill>
              <a:prstDash val="solid"/>
              <a:round/>
              <a:headEnd type="none" w="med" len="med"/>
              <a:tailEnd type="arrow" w="med" len="med"/>
            </a:ln>
            <a:effectLst/>
            <a:extLst/>
          </p:spPr>
          <p:txBody>
            <a:bodyPr/>
            <a:lstStyle/>
            <a:p>
              <a:pPr algn="r" rtl="1" eaLnBrk="1" hangingPunct="1">
                <a:defRPr/>
              </a:pPr>
              <a:endParaRPr lang="en-US">
                <a:solidFill>
                  <a:srgbClr val="000000"/>
                </a:solidFill>
                <a:ea typeface="+mn-ea"/>
                <a:cs typeface="Times New Roman (Hebrew)" charset="-79"/>
              </a:endParaRPr>
            </a:p>
          </p:txBody>
        </p:sp>
      </p:grpSp>
      <p:pic>
        <p:nvPicPr>
          <p:cNvPr id="219142" name="Picture 3"/>
          <p:cNvPicPr>
            <a:picLocks noChangeAspect="1"/>
          </p:cNvPicPr>
          <p:nvPr/>
        </p:nvPicPr>
        <p:blipFill>
          <a:blip r:embed="rId5">
            <a:extLst>
              <a:ext uri="{28A0092B-C50C-407E-A947-70E740481C1C}">
                <a14:useLocalDpi xmlns:a14="http://schemas.microsoft.com/office/drawing/2010/main" val="0"/>
              </a:ext>
            </a:extLst>
          </a:blip>
          <a:srcRect l="28629" t="17844" r="25098" b="22353"/>
          <a:stretch>
            <a:fillRect/>
          </a:stretch>
        </p:blipFill>
        <p:spPr bwMode="auto">
          <a:xfrm>
            <a:off x="1431925" y="690563"/>
            <a:ext cx="1011238" cy="130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9143" name="Straight Connector 3"/>
          <p:cNvCxnSpPr>
            <a:cxnSpLocks noChangeShapeType="1"/>
          </p:cNvCxnSpPr>
          <p:nvPr/>
        </p:nvCxnSpPr>
        <p:spPr bwMode="auto">
          <a:xfrm>
            <a:off x="636588" y="879475"/>
            <a:ext cx="3203575"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9144" name="Straight Connector 13"/>
          <p:cNvCxnSpPr>
            <a:cxnSpLocks noChangeShapeType="1"/>
          </p:cNvCxnSpPr>
          <p:nvPr/>
        </p:nvCxnSpPr>
        <p:spPr bwMode="auto">
          <a:xfrm>
            <a:off x="639763" y="1744663"/>
            <a:ext cx="3205162"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9145" name="Straight Connector 31"/>
          <p:cNvCxnSpPr>
            <a:cxnSpLocks noChangeShapeType="1"/>
          </p:cNvCxnSpPr>
          <p:nvPr/>
        </p:nvCxnSpPr>
        <p:spPr bwMode="auto">
          <a:xfrm>
            <a:off x="4903788" y="901700"/>
            <a:ext cx="3205162"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9146" name="Straight Connector 36"/>
          <p:cNvCxnSpPr>
            <a:cxnSpLocks noChangeShapeType="1"/>
          </p:cNvCxnSpPr>
          <p:nvPr/>
        </p:nvCxnSpPr>
        <p:spPr bwMode="auto">
          <a:xfrm>
            <a:off x="4908550" y="1766888"/>
            <a:ext cx="3203575"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9147" name="Straight Connector 48"/>
          <p:cNvCxnSpPr>
            <a:cxnSpLocks noChangeShapeType="1"/>
          </p:cNvCxnSpPr>
          <p:nvPr/>
        </p:nvCxnSpPr>
        <p:spPr bwMode="auto">
          <a:xfrm>
            <a:off x="4957763" y="4356100"/>
            <a:ext cx="3203575"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9148" name="Right Arrow 8"/>
          <p:cNvSpPr>
            <a:spLocks noChangeArrowheads="1"/>
          </p:cNvSpPr>
          <p:nvPr/>
        </p:nvSpPr>
        <p:spPr bwMode="auto">
          <a:xfrm>
            <a:off x="3971925" y="1201738"/>
            <a:ext cx="914400" cy="327025"/>
          </a:xfrm>
          <a:prstGeom prst="rightArrow">
            <a:avLst>
              <a:gd name="adj1" fmla="val 50000"/>
              <a:gd name="adj2" fmla="val 50084"/>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gn="r" rtl="1">
              <a:spcBef>
                <a:spcPct val="20000"/>
              </a:spcBef>
              <a:buChar char="•"/>
              <a:defRPr sz="3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pPr eaLnBrk="1" hangingPunct="1">
              <a:spcBef>
                <a:spcPct val="0"/>
              </a:spcBef>
              <a:buFontTx/>
              <a:buNone/>
            </a:pPr>
            <a:endParaRPr lang="en-US" altLang="en-US" sz="2400">
              <a:solidFill>
                <a:srgbClr val="000000"/>
              </a:solidFill>
            </a:endParaRPr>
          </a:p>
        </p:txBody>
      </p:sp>
      <p:sp>
        <p:nvSpPr>
          <p:cNvPr id="219149" name="TextBox 65"/>
          <p:cNvSpPr txBox="1">
            <a:spLocks noChangeArrowheads="1"/>
          </p:cNvSpPr>
          <p:nvPr/>
        </p:nvSpPr>
        <p:spPr bwMode="auto">
          <a:xfrm>
            <a:off x="4200525" y="868363"/>
            <a:ext cx="3381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pPr algn="l" rtl="0">
              <a:spcBef>
                <a:spcPct val="0"/>
              </a:spcBef>
              <a:buFontTx/>
              <a:buNone/>
            </a:pPr>
            <a:r>
              <a:rPr lang="en-US" altLang="en-US" sz="2400">
                <a:solidFill>
                  <a:srgbClr val="000000"/>
                </a:solidFill>
              </a:rPr>
              <a:t>1</a:t>
            </a:r>
          </a:p>
        </p:txBody>
      </p:sp>
      <p:sp>
        <p:nvSpPr>
          <p:cNvPr id="219150" name="Right Arrow 66"/>
          <p:cNvSpPr>
            <a:spLocks noChangeArrowheads="1"/>
          </p:cNvSpPr>
          <p:nvPr/>
        </p:nvSpPr>
        <p:spPr bwMode="auto">
          <a:xfrm rot="5400000">
            <a:off x="6224588" y="3536950"/>
            <a:ext cx="914400" cy="327025"/>
          </a:xfrm>
          <a:prstGeom prst="rightArrow">
            <a:avLst>
              <a:gd name="adj1" fmla="val 50000"/>
              <a:gd name="adj2" fmla="val 50084"/>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gn="r" rtl="1">
              <a:spcBef>
                <a:spcPct val="20000"/>
              </a:spcBef>
              <a:buChar char="•"/>
              <a:defRPr sz="3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pPr eaLnBrk="1" hangingPunct="1">
              <a:spcBef>
                <a:spcPct val="0"/>
              </a:spcBef>
              <a:buFontTx/>
              <a:buNone/>
            </a:pPr>
            <a:endParaRPr lang="en-US" altLang="en-US" sz="2400">
              <a:solidFill>
                <a:srgbClr val="000000"/>
              </a:solidFill>
            </a:endParaRPr>
          </a:p>
        </p:txBody>
      </p:sp>
      <p:sp>
        <p:nvSpPr>
          <p:cNvPr id="219151" name="TextBox 67"/>
          <p:cNvSpPr txBox="1">
            <a:spLocks noChangeArrowheads="1"/>
          </p:cNvSpPr>
          <p:nvPr/>
        </p:nvSpPr>
        <p:spPr bwMode="auto">
          <a:xfrm>
            <a:off x="6778625" y="3394075"/>
            <a:ext cx="3381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pPr algn="l" rtl="0">
              <a:spcBef>
                <a:spcPct val="0"/>
              </a:spcBef>
              <a:buFontTx/>
              <a:buNone/>
            </a:pPr>
            <a:r>
              <a:rPr lang="en-US" altLang="en-US" sz="2400">
                <a:solidFill>
                  <a:srgbClr val="000000"/>
                </a:solidFill>
              </a:rPr>
              <a:t>2</a:t>
            </a:r>
          </a:p>
        </p:txBody>
      </p:sp>
      <p:pic>
        <p:nvPicPr>
          <p:cNvPr id="219152" name="Picture 1"/>
          <p:cNvPicPr>
            <a:picLocks noChangeAspect="1"/>
          </p:cNvPicPr>
          <p:nvPr/>
        </p:nvPicPr>
        <p:blipFill>
          <a:blip r:embed="rId6">
            <a:extLst>
              <a:ext uri="{28A0092B-C50C-407E-A947-70E740481C1C}">
                <a14:useLocalDpi xmlns:a14="http://schemas.microsoft.com/office/drawing/2010/main" val="0"/>
              </a:ext>
            </a:extLst>
          </a:blip>
          <a:srcRect l="43726" t="36864" r="45686" b="51569"/>
          <a:stretch>
            <a:fillRect/>
          </a:stretch>
        </p:blipFill>
        <p:spPr bwMode="auto">
          <a:xfrm>
            <a:off x="1808163" y="188913"/>
            <a:ext cx="279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53" name="TextBox 1"/>
          <p:cNvSpPr txBox="1">
            <a:spLocks noChangeArrowheads="1"/>
          </p:cNvSpPr>
          <p:nvPr/>
        </p:nvSpPr>
        <p:spPr bwMode="auto">
          <a:xfrm>
            <a:off x="2135188" y="2635250"/>
            <a:ext cx="647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pPr algn="l" rtl="0">
              <a:spcBef>
                <a:spcPct val="0"/>
              </a:spcBef>
              <a:buFontTx/>
              <a:buNone/>
            </a:pPr>
            <a:r>
              <a:rPr lang="en-US" altLang="en-US" sz="1800">
                <a:solidFill>
                  <a:srgbClr val="000000"/>
                </a:solidFill>
              </a:rPr>
              <a:t>GDP</a:t>
            </a:r>
            <a:endParaRPr lang="en-US" altLang="en-US" sz="2400">
              <a:solidFill>
                <a:srgbClr val="000000"/>
              </a:solidFill>
            </a:endParaRPr>
          </a:p>
        </p:txBody>
      </p:sp>
      <p:sp>
        <p:nvSpPr>
          <p:cNvPr id="219154" name="TextBox 33"/>
          <p:cNvSpPr txBox="1">
            <a:spLocks noChangeArrowheads="1"/>
          </p:cNvSpPr>
          <p:nvPr/>
        </p:nvSpPr>
        <p:spPr bwMode="auto">
          <a:xfrm>
            <a:off x="5122863" y="2786063"/>
            <a:ext cx="620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pPr algn="l" rtl="0">
              <a:spcBef>
                <a:spcPct val="0"/>
              </a:spcBef>
              <a:buFontTx/>
              <a:buNone/>
            </a:pPr>
            <a:r>
              <a:rPr lang="en-US" altLang="en-US" sz="1800">
                <a:solidFill>
                  <a:srgbClr val="000000"/>
                </a:solidFill>
              </a:rPr>
              <a:t>GTP</a:t>
            </a:r>
            <a:endParaRPr lang="en-US" altLang="en-US" sz="2400">
              <a:solidFill>
                <a:srgbClr val="000000"/>
              </a:solidFill>
            </a:endParaRPr>
          </a:p>
        </p:txBody>
      </p:sp>
      <p:sp>
        <p:nvSpPr>
          <p:cNvPr id="219155" name="TextBox 34"/>
          <p:cNvSpPr txBox="1">
            <a:spLocks noChangeArrowheads="1"/>
          </p:cNvSpPr>
          <p:nvPr/>
        </p:nvSpPr>
        <p:spPr bwMode="auto">
          <a:xfrm>
            <a:off x="587375" y="1133475"/>
            <a:ext cx="838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pPr algn="l" rtl="0">
              <a:spcBef>
                <a:spcPct val="0"/>
              </a:spcBef>
              <a:buFontTx/>
              <a:buNone/>
            </a:pPr>
            <a:r>
              <a:rPr lang="en-US" altLang="en-US" sz="1800" b="1">
                <a:solidFill>
                  <a:srgbClr val="000000"/>
                </a:solidFill>
              </a:rPr>
              <a:t>GPCR</a:t>
            </a:r>
            <a:endParaRPr lang="en-US" altLang="en-US" sz="2400" b="1">
              <a:solidFill>
                <a:srgbClr val="000000"/>
              </a:solidFill>
            </a:endParaRPr>
          </a:p>
        </p:txBody>
      </p:sp>
      <p:sp>
        <p:nvSpPr>
          <p:cNvPr id="219156" name="TextBox 35"/>
          <p:cNvSpPr txBox="1">
            <a:spLocks noChangeArrowheads="1"/>
          </p:cNvSpPr>
          <p:nvPr/>
        </p:nvSpPr>
        <p:spPr bwMode="auto">
          <a:xfrm>
            <a:off x="2459038" y="3257550"/>
            <a:ext cx="1155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pPr algn="l" rtl="0">
              <a:spcBef>
                <a:spcPct val="0"/>
              </a:spcBef>
              <a:buFontTx/>
              <a:buNone/>
            </a:pPr>
            <a:r>
              <a:rPr lang="en-US" altLang="en-US" sz="1800" b="1">
                <a:solidFill>
                  <a:srgbClr val="000000"/>
                </a:solidFill>
              </a:rPr>
              <a:t>G-protein</a:t>
            </a:r>
            <a:endParaRPr lang="en-US" altLang="en-US" sz="2400" b="1">
              <a:solidFill>
                <a:srgbClr val="000000"/>
              </a:solidFill>
            </a:endParaRPr>
          </a:p>
        </p:txBody>
      </p:sp>
      <p:sp>
        <p:nvSpPr>
          <p:cNvPr id="219157" name="TextBox 36"/>
          <p:cNvSpPr txBox="1">
            <a:spLocks noChangeArrowheads="1"/>
          </p:cNvSpPr>
          <p:nvPr/>
        </p:nvSpPr>
        <p:spPr bwMode="auto">
          <a:xfrm>
            <a:off x="2022475" y="1939925"/>
            <a:ext cx="3857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pPr algn="l" rtl="0">
              <a:spcBef>
                <a:spcPct val="0"/>
              </a:spcBef>
              <a:buFontTx/>
              <a:buNone/>
            </a:pPr>
            <a:r>
              <a:rPr lang="el-GR" altLang="en-US" sz="2800">
                <a:solidFill>
                  <a:srgbClr val="000000"/>
                </a:solidFill>
              </a:rPr>
              <a:t>α</a:t>
            </a:r>
            <a:endParaRPr lang="en-US" altLang="en-US" sz="2400">
              <a:solidFill>
                <a:srgbClr val="000000"/>
              </a:solidFill>
            </a:endParaRPr>
          </a:p>
        </p:txBody>
      </p:sp>
      <p:sp>
        <p:nvSpPr>
          <p:cNvPr id="219158" name="TextBox 37"/>
          <p:cNvSpPr txBox="1">
            <a:spLocks noChangeArrowheads="1"/>
          </p:cNvSpPr>
          <p:nvPr/>
        </p:nvSpPr>
        <p:spPr bwMode="auto">
          <a:xfrm>
            <a:off x="3076575" y="2070100"/>
            <a:ext cx="366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pPr algn="l" rtl="0">
              <a:spcBef>
                <a:spcPct val="0"/>
              </a:spcBef>
              <a:buFontTx/>
              <a:buNone/>
            </a:pPr>
            <a:r>
              <a:rPr lang="el-GR" altLang="en-US" sz="2800">
                <a:solidFill>
                  <a:srgbClr val="000000"/>
                </a:solidFill>
              </a:rPr>
              <a:t>β</a:t>
            </a:r>
            <a:endParaRPr lang="en-US" altLang="en-US" sz="2400">
              <a:solidFill>
                <a:srgbClr val="000000"/>
              </a:solidFill>
            </a:endParaRPr>
          </a:p>
        </p:txBody>
      </p:sp>
      <p:sp>
        <p:nvSpPr>
          <p:cNvPr id="219159" name="TextBox 38"/>
          <p:cNvSpPr txBox="1">
            <a:spLocks noChangeArrowheads="1"/>
          </p:cNvSpPr>
          <p:nvPr/>
        </p:nvSpPr>
        <p:spPr bwMode="auto">
          <a:xfrm>
            <a:off x="2760663" y="2609850"/>
            <a:ext cx="342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pPr algn="l" rtl="0">
              <a:spcBef>
                <a:spcPct val="0"/>
              </a:spcBef>
              <a:buFontTx/>
              <a:buNone/>
            </a:pPr>
            <a:r>
              <a:rPr lang="el-GR" altLang="en-US" sz="2800">
                <a:solidFill>
                  <a:srgbClr val="000000"/>
                </a:solidFill>
              </a:rPr>
              <a:t>γ</a:t>
            </a:r>
            <a:endParaRPr lang="en-US" altLang="en-US" sz="2400">
              <a:solidFill>
                <a:srgbClr val="000000"/>
              </a:solidFill>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Text Box 4"/>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GPCRs-acting drugs: allosteric drugs</a:t>
            </a:r>
          </a:p>
        </p:txBody>
      </p:sp>
      <p:sp>
        <p:nvSpPr>
          <p:cNvPr id="369667" name="Text Box 5"/>
          <p:cNvSpPr txBox="1">
            <a:spLocks noChangeArrowheads="1"/>
          </p:cNvSpPr>
          <p:nvPr/>
        </p:nvSpPr>
        <p:spPr bwMode="auto">
          <a:xfrm>
            <a:off x="128588" y="949325"/>
            <a:ext cx="90154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Arial" panose="020B0604020202020204" pitchFamily="34" charset="0"/>
                <a:sym typeface="Symbol" panose="05050102010706020507" pitchFamily="18" charset="2"/>
              </a:rPr>
              <a:t>Maraviroc:</a:t>
            </a:r>
          </a:p>
        </p:txBody>
      </p:sp>
      <p:pic>
        <p:nvPicPr>
          <p:cNvPr id="3" name="Picture 2"/>
          <p:cNvPicPr>
            <a:picLocks noChangeAspect="1"/>
          </p:cNvPicPr>
          <p:nvPr/>
        </p:nvPicPr>
        <p:blipFill>
          <a:blip r:embed="rId3"/>
          <a:stretch>
            <a:fillRect/>
          </a:stretch>
        </p:blipFill>
        <p:spPr>
          <a:xfrm>
            <a:off x="2193607" y="1441449"/>
            <a:ext cx="5164279" cy="5175481"/>
          </a:xfrm>
          <a:prstGeom prst="rect">
            <a:avLst/>
          </a:prstGeom>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Text Box 4"/>
          <p:cNvSpPr txBox="1">
            <a:spLocks noChangeArrowheads="1"/>
          </p:cNvSpPr>
          <p:nvPr/>
        </p:nvSpPr>
        <p:spPr bwMode="auto">
          <a:xfrm>
            <a:off x="109538" y="242888"/>
            <a:ext cx="8924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rtl="0" eaLnBrk="1" hangingPunct="1">
              <a:spcBef>
                <a:spcPct val="50000"/>
              </a:spcBef>
              <a:buFontTx/>
              <a:buNone/>
            </a:pPr>
            <a:r>
              <a:rPr lang="en-US" altLang="en-US" b="1">
                <a:solidFill>
                  <a:srgbClr val="3333CC"/>
                </a:solidFill>
                <a:cs typeface="Times New Roman (Hebrew)" panose="02020603050405020304" pitchFamily="18" charset="0"/>
              </a:rPr>
              <a:t>GPCRs-acting drugs: goals</a:t>
            </a:r>
          </a:p>
        </p:txBody>
      </p:sp>
      <p:sp>
        <p:nvSpPr>
          <p:cNvPr id="371715" name="Text Box 5"/>
          <p:cNvSpPr txBox="1">
            <a:spLocks noChangeArrowheads="1"/>
          </p:cNvSpPr>
          <p:nvPr/>
        </p:nvSpPr>
        <p:spPr bwMode="auto">
          <a:xfrm>
            <a:off x="133350" y="2571750"/>
            <a:ext cx="9015413"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Dual-acting drugs</a:t>
            </a:r>
          </a:p>
          <a:p>
            <a:pPr lvl="1" algn="l" rtl="0" eaLnBrk="1" hangingPunct="1">
              <a:spcBef>
                <a:spcPct val="50000"/>
              </a:spcBef>
              <a:buFont typeface="Wingdings" panose="05000000000000000000" pitchFamily="2" charset="2"/>
              <a:buChar char="Ø"/>
            </a:pPr>
            <a:r>
              <a:rPr lang="en-US" altLang="en-US" sz="2600">
                <a:latin typeface="Times New Roman" panose="02020603050405020304" pitchFamily="18" charset="0"/>
                <a:cs typeface="Times New Roman" panose="02020603050405020304" pitchFamily="18" charset="0"/>
                <a:sym typeface="Symbol" panose="05050102010706020507" pitchFamily="18" charset="2"/>
              </a:rPr>
              <a:t>Bind to different receptors or other proteins, therefore allow their coupling to obtain better results</a:t>
            </a:r>
          </a:p>
        </p:txBody>
      </p:sp>
      <p:sp>
        <p:nvSpPr>
          <p:cNvPr id="371716" name="Text Box 5"/>
          <p:cNvSpPr txBox="1">
            <a:spLocks noChangeArrowheads="1"/>
          </p:cNvSpPr>
          <p:nvPr/>
        </p:nvSpPr>
        <p:spPr bwMode="auto">
          <a:xfrm>
            <a:off x="128588" y="949325"/>
            <a:ext cx="9015412"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Biased drugs</a:t>
            </a:r>
          </a:p>
          <a:p>
            <a:pPr lvl="1" algn="l" rtl="0" eaLnBrk="1" hangingPunct="1">
              <a:spcBef>
                <a:spcPct val="50000"/>
              </a:spcBef>
              <a:buFont typeface="Wingdings" panose="05000000000000000000" pitchFamily="2" charset="2"/>
              <a:buChar char="Ø"/>
            </a:pPr>
            <a:r>
              <a:rPr lang="en-US" altLang="en-US" sz="2600">
                <a:latin typeface="Times New Roman" panose="02020603050405020304" pitchFamily="18" charset="0"/>
                <a:cs typeface="Times New Roman" panose="02020603050405020304" pitchFamily="18" charset="0"/>
                <a:sym typeface="Symbol" panose="05050102010706020507" pitchFamily="18" charset="2"/>
              </a:rPr>
              <a:t>Activate specific signaling pathways, therefore more specific (fewer side effects) </a:t>
            </a:r>
          </a:p>
        </p:txBody>
      </p:sp>
      <p:sp>
        <p:nvSpPr>
          <p:cNvPr id="371717" name="Text Box 5"/>
          <p:cNvSpPr txBox="1">
            <a:spLocks noChangeArrowheads="1"/>
          </p:cNvSpPr>
          <p:nvPr/>
        </p:nvSpPr>
        <p:spPr bwMode="auto">
          <a:xfrm>
            <a:off x="139700" y="4210050"/>
            <a:ext cx="9015413"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Monoclonal antibodies</a:t>
            </a:r>
          </a:p>
          <a:p>
            <a:pPr lvl="1" algn="l" rtl="0" eaLnBrk="1" hangingPunct="1">
              <a:spcBef>
                <a:spcPct val="50000"/>
              </a:spcBef>
              <a:buFont typeface="Wingdings" panose="05000000000000000000" pitchFamily="2" charset="2"/>
              <a:buChar char="Ø"/>
            </a:pPr>
            <a:r>
              <a:rPr lang="en-US" altLang="en-US" sz="2600">
                <a:latin typeface="Times New Roman" panose="02020603050405020304" pitchFamily="18" charset="0"/>
                <a:cs typeface="Times New Roman" panose="02020603050405020304" pitchFamily="18" charset="0"/>
                <a:sym typeface="Symbol" panose="05050102010706020507" pitchFamily="18" charset="2"/>
              </a:rPr>
              <a:t>Bind in a highly specific manner (fewer side effects) </a:t>
            </a:r>
          </a:p>
        </p:txBody>
      </p:sp>
      <p:sp>
        <p:nvSpPr>
          <p:cNvPr id="371718" name="Text Box 5"/>
          <p:cNvSpPr txBox="1">
            <a:spLocks noChangeArrowheads="1"/>
          </p:cNvSpPr>
          <p:nvPr/>
        </p:nvSpPr>
        <p:spPr bwMode="auto">
          <a:xfrm>
            <a:off x="144463" y="5619750"/>
            <a:ext cx="90154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en-US" sz="2600" b="1">
                <a:solidFill>
                  <a:srgbClr val="339933"/>
                </a:solidFill>
                <a:cs typeface="Times New Roman (Hebrew)" panose="02020603050405020304" pitchFamily="18" charset="0"/>
                <a:sym typeface="Symbol" panose="05050102010706020507" pitchFamily="18" charset="2"/>
              </a:rPr>
              <a:t>Drugs that affect GPCR trafficking/desensitization</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עיצוב ברירת מחדל">
  <a:themeElements>
    <a:clrScheme name="עיצוב ברירת מחדל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עיצוב ברירת מחדל">
      <a:majorFont>
        <a:latin typeface="Times New Roman"/>
        <a:ea typeface=""/>
        <a:cs typeface="Times New Roman (Hebrew)"/>
      </a:majorFont>
      <a:minorFont>
        <a:latin typeface="Times New Roman"/>
        <a:ea typeface=""/>
        <a:cs typeface="Times New Roman (Hebr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עיצוב ברירת מחדל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עיצוב ברירת מחדל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עיצוב ברירת מחדל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עיצוב ברירת מחדל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עיצוב ברירת מחדל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עיצוב ברירת מחדל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עיצוב ברירת מחדל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עיצוב ברירת מחדל">
  <a:themeElements>
    <a:clrScheme name="עיצוב ברירת מחדל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עיצוב ברירת מחדל">
      <a:majorFont>
        <a:latin typeface="Times New Roman"/>
        <a:ea typeface=""/>
        <a:cs typeface="Times New Roman (Hebrew)"/>
      </a:majorFont>
      <a:minorFont>
        <a:latin typeface="Times New Roman"/>
        <a:ea typeface=""/>
        <a:cs typeface="Times New Roman (Hebrew)"/>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he-IL" altLang="en-US" sz="2400" b="0" i="0" u="none" strike="noStrike" cap="none" normalizeH="0" baseline="0" smtClean="0">
            <a:ln>
              <a:noFill/>
            </a:ln>
            <a:solidFill>
              <a:schemeClr val="tx1"/>
            </a:solidFill>
            <a:effectLst/>
            <a:latin typeface="Times New Roman" panose="02020603050405020304" pitchFamily="18" charset="0"/>
            <a:cs typeface="Times New Roman (Hebrew)" charset="-79"/>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he-IL" altLang="en-US" sz="2400" b="0" i="0" u="none" strike="noStrike" cap="none" normalizeH="0" baseline="0" smtClean="0">
            <a:ln>
              <a:noFill/>
            </a:ln>
            <a:solidFill>
              <a:schemeClr val="tx1"/>
            </a:solidFill>
            <a:effectLst/>
            <a:latin typeface="Times New Roman" panose="02020603050405020304" pitchFamily="18" charset="0"/>
            <a:cs typeface="Times New Roman (Hebrew)" charset="-79"/>
          </a:defRPr>
        </a:defPPr>
      </a:lstStyle>
    </a:lnDef>
  </a:objectDefaults>
  <a:extraClrSchemeLst>
    <a:extraClrScheme>
      <a:clrScheme name="עיצוב ברירת מחדל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עיצוב ברירת מחדל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עיצוב ברירת מחדל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עיצוב ברירת מחדל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עיצוב ברירת מחדל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עיצוב ברירת מחדל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עיצוב ברירת מחדל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עיצוב ברירת מחדל">
  <a:themeElements>
    <a:clrScheme name="עיצוב ברירת מחדל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עיצוב ברירת מחדל">
      <a:majorFont>
        <a:latin typeface="Times New Roman"/>
        <a:ea typeface=""/>
        <a:cs typeface="Times New Roman (Hebrew)"/>
      </a:majorFont>
      <a:minorFont>
        <a:latin typeface="Times New Roman"/>
        <a:ea typeface=""/>
        <a:cs typeface="Times New Roman (Hebr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עיצוב ברירת מחדל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עיצוב ברירת מחדל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עיצוב ברירת מחדל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עיצוב ברירת מחדל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עיצוב ברירת מחדל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עיצוב ברירת מחדל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עיצוב ברירת מחדל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עיצוב ברירת מחדל">
  <a:themeElements>
    <a:clrScheme name="עיצוב ברירת מחדל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עיצוב ברירת מחדל">
      <a:majorFont>
        <a:latin typeface="Times New Roman"/>
        <a:ea typeface=""/>
        <a:cs typeface="Times New Roman (Hebrew)"/>
      </a:majorFont>
      <a:minorFont>
        <a:latin typeface="Times New Roman"/>
        <a:ea typeface=""/>
        <a:cs typeface="Times New Roman (Hebrew)"/>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he-IL" altLang="en-US" sz="2400" b="0" i="0" u="none" strike="noStrike" cap="none" normalizeH="0" baseline="0" smtClean="0">
            <a:ln>
              <a:noFill/>
            </a:ln>
            <a:solidFill>
              <a:schemeClr val="tx1"/>
            </a:solidFill>
            <a:effectLst/>
            <a:latin typeface="Times New Roman" panose="02020603050405020304" pitchFamily="18" charset="0"/>
            <a:cs typeface="Times New Roman (Hebrew)" charset="-79"/>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he-IL" altLang="en-US" sz="2400" b="0" i="0" u="none" strike="noStrike" cap="none" normalizeH="0" baseline="0" smtClean="0">
            <a:ln>
              <a:noFill/>
            </a:ln>
            <a:solidFill>
              <a:schemeClr val="tx1"/>
            </a:solidFill>
            <a:effectLst/>
            <a:latin typeface="Times New Roman" panose="02020603050405020304" pitchFamily="18" charset="0"/>
            <a:cs typeface="Times New Roman (Hebrew)" charset="-79"/>
          </a:defRPr>
        </a:defPPr>
      </a:lstStyle>
    </a:lnDef>
  </a:objectDefaults>
  <a:extraClrSchemeLst>
    <a:extraClrScheme>
      <a:clrScheme name="עיצוב ברירת מחדל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עיצוב ברירת מחדל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עיצוב ברירת מחדל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עיצוב ברירת מחדל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עיצוב ברירת מחדל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עיצוב ברירת מחדל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עיצוב ברירת מחדל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3248</TotalTime>
  <Words>10105</Words>
  <Application>Microsoft Office PowerPoint</Application>
  <PresentationFormat>On-screen Show (4:3)</PresentationFormat>
  <Paragraphs>581</Paragraphs>
  <Slides>91</Slides>
  <Notes>81</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91</vt:i4>
      </vt:variant>
    </vt:vector>
  </HeadingPairs>
  <TitlesOfParts>
    <vt:vector size="104" baseType="lpstr">
      <vt:lpstr>Arial</vt:lpstr>
      <vt:lpstr>Helvetica</vt:lpstr>
      <vt:lpstr>Helvetica Neue</vt:lpstr>
      <vt:lpstr>Segoe UI Semibold</vt:lpstr>
      <vt:lpstr>Symbol</vt:lpstr>
      <vt:lpstr>Times New Roman</vt:lpstr>
      <vt:lpstr>Times New Roman (Hebrew)</vt:lpstr>
      <vt:lpstr>Wingdings</vt:lpstr>
      <vt:lpstr>עיצוב ברירת מחדל</vt:lpstr>
      <vt:lpstr>Default Design</vt:lpstr>
      <vt:lpstr>1_עיצוב ברירת מחדל</vt:lpstr>
      <vt:lpstr>2_עיצוב ברירת מחדל</vt:lpstr>
      <vt:lpstr>3_עיצוב ברירת מחדל</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Amit</dc:creator>
  <cp:lastModifiedBy>Amit Kessel</cp:lastModifiedBy>
  <cp:revision>450</cp:revision>
  <dcterms:created xsi:type="dcterms:W3CDTF">2009-05-09T12:34:21Z</dcterms:created>
  <dcterms:modified xsi:type="dcterms:W3CDTF">2020-07-20T10:26:58Z</dcterms:modified>
</cp:coreProperties>
</file>