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20"/>
  </p:notesMasterIdLst>
  <p:sldIdLst>
    <p:sldId id="283" r:id="rId2"/>
    <p:sldId id="279" r:id="rId3"/>
    <p:sldId id="274" r:id="rId4"/>
    <p:sldId id="263" r:id="rId5"/>
    <p:sldId id="264" r:id="rId6"/>
    <p:sldId id="265" r:id="rId7"/>
    <p:sldId id="266" r:id="rId8"/>
    <p:sldId id="267" r:id="rId9"/>
    <p:sldId id="268" r:id="rId10"/>
    <p:sldId id="269" r:id="rId11"/>
    <p:sldId id="270" r:id="rId12"/>
    <p:sldId id="271" r:id="rId13"/>
    <p:sldId id="281" r:id="rId14"/>
    <p:sldId id="280" r:id="rId15"/>
    <p:sldId id="272" r:id="rId16"/>
    <p:sldId id="273" r:id="rId17"/>
    <p:sldId id="275" r:id="rId18"/>
    <p:sldId id="282" r:id="rId19"/>
  </p:sldIdLst>
  <p:sldSz cx="9144000" cy="6858000" type="screen4x3"/>
  <p:notesSz cx="6858000" cy="9144000"/>
  <p:defaultTextStyle>
    <a:defPPr>
      <a:defRPr lang="he-IL"/>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C00"/>
    <a:srgbClr val="339933"/>
    <a:srgbClr val="0066FF"/>
    <a:srgbClr val="FF0066"/>
    <a:srgbClr val="996633"/>
    <a:srgbClr val="FF99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6471" autoAdjust="0"/>
    <p:restoredTop sz="97177" autoAdjust="0"/>
  </p:normalViewPr>
  <p:slideViewPr>
    <p:cSldViewPr snapToGrid="0">
      <p:cViewPr>
        <p:scale>
          <a:sx n="60" d="100"/>
          <a:sy n="60" d="100"/>
        </p:scale>
        <p:origin x="1686" y="216"/>
      </p:cViewPr>
      <p:guideLst>
        <p:guide orient="horz" pos="2160"/>
        <p:guide pos="2880"/>
      </p:guideLst>
    </p:cSldViewPr>
  </p:slideViewPr>
  <p:outlineViewPr>
    <p:cViewPr>
      <p:scale>
        <a:sx n="33" d="100"/>
        <a:sy n="33" d="100"/>
      </p:scale>
      <p:origin x="0" y="0"/>
    </p:cViewPr>
    <p:sldLst>
      <p:sld r:id="rId1" collapse="1"/>
      <p:sld r:id="rId2" collapse="1"/>
      <p:sld r:id="rId3" collapse="1"/>
    </p:sldLst>
  </p:outlineViewPr>
  <p:notesTextViewPr>
    <p:cViewPr>
      <p:scale>
        <a:sx n="100" d="100"/>
        <a:sy n="100" d="100"/>
      </p:scale>
      <p:origin x="0" y="0"/>
    </p:cViewPr>
  </p:notesTextViewPr>
  <p:sorterViewPr>
    <p:cViewPr>
      <p:scale>
        <a:sx n="66" d="100"/>
        <a:sy n="66" d="100"/>
      </p:scale>
      <p:origin x="0" y="39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_rels/viewProps.xml.rels><?xml version="1.0" encoding="UTF-8" standalone="yes"?>
<Relationships xmlns="http://schemas.openxmlformats.org/package/2006/relationships"><Relationship Id="rId3" Type="http://schemas.openxmlformats.org/officeDocument/2006/relationships/slide" Target="slides/slide16.xml"/><Relationship Id="rId2" Type="http://schemas.openxmlformats.org/officeDocument/2006/relationships/slide" Target="slides/slide12.xml"/><Relationship Id="rId1"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rtl="1" eaLnBrk="1" hangingPunct="1">
              <a:defRPr sz="1200">
                <a:latin typeface="Arial" pitchFamily="34" charset="0"/>
                <a:cs typeface="Arial" pitchFamily="34" charset="0"/>
              </a:defRPr>
            </a:lvl1pPr>
          </a:lstStyle>
          <a:p>
            <a:pPr>
              <a:defRPr/>
            </a:pPr>
            <a:endParaRPr lang="en-US"/>
          </a:p>
        </p:txBody>
      </p:sp>
      <p:sp>
        <p:nvSpPr>
          <p:cNvPr id="22531" name="Rectangle 3"/>
          <p:cNvSpPr>
            <a:spLocks noGrp="1" noChangeArrowheads="1"/>
          </p:cNvSpPr>
          <p:nvPr>
            <p:ph type="dt" idx="1"/>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1" eaLnBrk="1" hangingPunct="1">
              <a:defRPr sz="1200">
                <a:latin typeface="Arial" pitchFamily="34" charset="0"/>
                <a:cs typeface="Arial" pitchFamily="34" charset="0"/>
              </a:defRPr>
            </a:lvl1pPr>
          </a:lstStyle>
          <a:p>
            <a:pPr>
              <a:defRPr/>
            </a:pPr>
            <a:endParaRPr lang="en-US"/>
          </a:p>
        </p:txBody>
      </p:sp>
      <p:sp>
        <p:nvSpPr>
          <p:cNvPr id="20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3"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he-IL" noProof="0" smtClean="0"/>
              <a:t>לחץ כדי לערוך סגנונות טקסט של תבנית בסיס</a:t>
            </a:r>
          </a:p>
          <a:p>
            <a:pPr lvl="1"/>
            <a:r>
              <a:rPr lang="he-IL" noProof="0" smtClean="0"/>
              <a:t>רמה שנייה</a:t>
            </a:r>
          </a:p>
          <a:p>
            <a:pPr lvl="2"/>
            <a:r>
              <a:rPr lang="he-IL" noProof="0" smtClean="0"/>
              <a:t>רמה שלישית</a:t>
            </a:r>
          </a:p>
          <a:p>
            <a:pPr lvl="3"/>
            <a:r>
              <a:rPr lang="he-IL" noProof="0" smtClean="0"/>
              <a:t>רמה רביעית</a:t>
            </a:r>
          </a:p>
          <a:p>
            <a:pPr lvl="4"/>
            <a:r>
              <a:rPr lang="he-IL" noProof="0" smtClean="0"/>
              <a:t>רמה חמישית</a:t>
            </a:r>
          </a:p>
        </p:txBody>
      </p:sp>
      <p:sp>
        <p:nvSpPr>
          <p:cNvPr id="22534" name="Rectangle 6"/>
          <p:cNvSpPr>
            <a:spLocks noGrp="1" noChangeArrowheads="1"/>
          </p:cNvSpPr>
          <p:nvPr>
            <p:ph type="ftr" sz="quarter" idx="4"/>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rtl="1" eaLnBrk="1" hangingPunct="1">
              <a:defRPr sz="1200">
                <a:latin typeface="Arial" pitchFamily="34" charset="0"/>
                <a:cs typeface="Arial" pitchFamily="34" charset="0"/>
              </a:defRPr>
            </a:lvl1pPr>
          </a:lstStyle>
          <a:p>
            <a:pPr>
              <a:defRPr/>
            </a:pPr>
            <a:endParaRPr lang="en-US"/>
          </a:p>
        </p:txBody>
      </p:sp>
      <p:sp>
        <p:nvSpPr>
          <p:cNvPr id="22535" name="Rectangle 7"/>
          <p:cNvSpPr>
            <a:spLocks noGrp="1" noChangeArrowheads="1"/>
          </p:cNvSpPr>
          <p:nvPr>
            <p:ph type="sldNum" sz="quarter" idx="5"/>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rtl="1" eaLnBrk="1" hangingPunct="1">
              <a:defRPr sz="1200"/>
            </a:lvl1pPr>
          </a:lstStyle>
          <a:p>
            <a:pPr>
              <a:defRPr/>
            </a:pPr>
            <a:fld id="{FCE638EC-9353-4ECC-B4DD-C5AD33E32BFB}" type="slidenum">
              <a:rPr lang="en-US" altLang="en-US"/>
              <a:pPr>
                <a:defRPr/>
              </a:pPr>
              <a:t>‹#›</a:t>
            </a:fld>
            <a:endParaRPr lang="en-US" altLang="en-US"/>
          </a:p>
        </p:txBody>
      </p:sp>
    </p:spTree>
    <p:extLst>
      <p:ext uri="{BB962C8B-B14F-4D97-AF65-F5344CB8AC3E}">
        <p14:creationId xmlns:p14="http://schemas.microsoft.com/office/powerpoint/2010/main" val="1320579132"/>
      </p:ext>
    </p:extLst>
  </p:cSld>
  <p:clrMap bg1="lt1" tx1="dk1" bg2="lt2" tx2="dk2" accent1="accent1" accent2="accent2" accent3="accent3" accent4="accent4" accent5="accent5" accent6="accent6" hlink="hlink" folHlink="folHlink"/>
  <p:notesStyle>
    <a:lvl1pPr algn="r" rtl="1" eaLnBrk="0" fontAlgn="base" hangingPunct="0">
      <a:spcBef>
        <a:spcPct val="30000"/>
      </a:spcBef>
      <a:spcAft>
        <a:spcPct val="0"/>
      </a:spcAft>
      <a:defRPr sz="1200" kern="1200">
        <a:solidFill>
          <a:schemeClr val="tx1"/>
        </a:solidFill>
        <a:latin typeface="Arial" pitchFamily="34" charset="0"/>
        <a:ea typeface="+mn-ea"/>
        <a:cs typeface="Arial" pitchFamily="34" charset="0"/>
      </a:defRPr>
    </a:lvl1pPr>
    <a:lvl2pPr marL="457200" algn="r" rtl="1" eaLnBrk="0" fontAlgn="base" hangingPunct="0">
      <a:spcBef>
        <a:spcPct val="30000"/>
      </a:spcBef>
      <a:spcAft>
        <a:spcPct val="0"/>
      </a:spcAft>
      <a:defRPr sz="1200" kern="1200">
        <a:solidFill>
          <a:schemeClr val="tx1"/>
        </a:solidFill>
        <a:latin typeface="Arial" pitchFamily="34" charset="0"/>
        <a:ea typeface="+mn-ea"/>
        <a:cs typeface="Arial" pitchFamily="34" charset="0"/>
      </a:defRPr>
    </a:lvl2pPr>
    <a:lvl3pPr marL="914400" algn="r" rtl="1" eaLnBrk="0" fontAlgn="base" hangingPunct="0">
      <a:spcBef>
        <a:spcPct val="30000"/>
      </a:spcBef>
      <a:spcAft>
        <a:spcPct val="0"/>
      </a:spcAft>
      <a:defRPr sz="1200" kern="1200">
        <a:solidFill>
          <a:schemeClr val="tx1"/>
        </a:solidFill>
        <a:latin typeface="Arial" pitchFamily="34" charset="0"/>
        <a:ea typeface="+mn-ea"/>
        <a:cs typeface="Arial" pitchFamily="34" charset="0"/>
      </a:defRPr>
    </a:lvl3pPr>
    <a:lvl4pPr marL="1371600" algn="r" rtl="1" eaLnBrk="0" fontAlgn="base" hangingPunct="0">
      <a:spcBef>
        <a:spcPct val="30000"/>
      </a:spcBef>
      <a:spcAft>
        <a:spcPct val="0"/>
      </a:spcAft>
      <a:defRPr sz="1200" kern="1200">
        <a:solidFill>
          <a:schemeClr val="tx1"/>
        </a:solidFill>
        <a:latin typeface="Arial" pitchFamily="34" charset="0"/>
        <a:ea typeface="+mn-ea"/>
        <a:cs typeface="Arial" pitchFamily="34" charset="0"/>
      </a:defRPr>
    </a:lvl4pPr>
    <a:lvl5pPr marL="1828800" algn="r" rtl="1" eaLnBrk="0" fontAlgn="base" hangingPunct="0">
      <a:spcBef>
        <a:spcPct val="30000"/>
      </a:spcBef>
      <a:spcAft>
        <a:spcPct val="0"/>
      </a:spcAft>
      <a:defRPr sz="1200" kern="1200">
        <a:solidFill>
          <a:schemeClr val="tx1"/>
        </a:solidFill>
        <a:latin typeface="Arial" pitchFamily="34" charset="0"/>
        <a:ea typeface="+mn-ea"/>
        <a:cs typeface="Arial" pitchFamily="34" charset="0"/>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l">
              <a:spcBef>
                <a:spcPct val="0"/>
              </a:spcBef>
            </a:pPr>
            <a:fld id="{A3CB97C3-7BC3-4922-8905-C36EED0F5AC9}" type="slidenum">
              <a:rPr lang="en-US" altLang="en-US" smtClean="0"/>
              <a:pPr algn="l">
                <a:spcBef>
                  <a:spcPct val="0"/>
                </a:spcBef>
              </a:pPr>
              <a:t>3</a:t>
            </a:fld>
            <a:endParaRPr lang="en-US" altLang="en-US" smtClean="0"/>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rtl="0" eaLnBrk="1" hangingPunct="1"/>
            <a:r>
              <a:rPr lang="en-US" altLang="en-US" b="1" smtClean="0">
                <a:cs typeface="Times New Roman" panose="02020603050405020304" pitchFamily="18" charset="0"/>
              </a:rPr>
              <a:t>Table 7-2. AMPs diversity. G</a:t>
            </a:r>
            <a:r>
              <a:rPr lang="en-US" altLang="en-US" smtClean="0">
                <a:cs typeface="Times New Roman" panose="02020603050405020304" pitchFamily="18" charset="0"/>
              </a:rPr>
              <a:t>-/+ Gram negative/positive bacteria, respectively; </a:t>
            </a:r>
            <a:r>
              <a:rPr lang="en-US" altLang="en-US" b="1" smtClean="0">
                <a:cs typeface="Times New Roman" panose="02020603050405020304" pitchFamily="18" charset="0"/>
              </a:rPr>
              <a:t>F</a:t>
            </a:r>
            <a:r>
              <a:rPr lang="en-US" altLang="en-US" smtClean="0">
                <a:cs typeface="Times New Roman" panose="02020603050405020304" pitchFamily="18" charset="0"/>
              </a:rPr>
              <a:t> – fungi; </a:t>
            </a:r>
            <a:r>
              <a:rPr lang="en-US" altLang="en-US" b="1" smtClean="0">
                <a:cs typeface="Times New Roman" panose="02020603050405020304" pitchFamily="18" charset="0"/>
              </a:rPr>
              <a:t>M</a:t>
            </a:r>
            <a:r>
              <a:rPr lang="en-US" altLang="en-US" smtClean="0">
                <a:cs typeface="Times New Roman" panose="02020603050405020304" pitchFamily="18" charset="0"/>
              </a:rPr>
              <a:t> – mammals (hemolytic); </a:t>
            </a:r>
            <a:r>
              <a:rPr lang="en-US" altLang="en-US" b="1" smtClean="0">
                <a:cs typeface="Times New Roman" panose="02020603050405020304" pitchFamily="18" charset="0"/>
              </a:rPr>
              <a:t>V</a:t>
            </a:r>
            <a:r>
              <a:rPr lang="en-US" altLang="en-US" smtClean="0">
                <a:cs typeface="Times New Roman" panose="02020603050405020304" pitchFamily="18" charset="0"/>
              </a:rPr>
              <a:t> – virus; </a:t>
            </a:r>
            <a:r>
              <a:rPr lang="en-US" altLang="en-US" b="1" smtClean="0">
                <a:cs typeface="Times New Roman" panose="02020603050405020304" pitchFamily="18" charset="0"/>
              </a:rPr>
              <a:t>C</a:t>
            </a:r>
            <a:r>
              <a:rPr lang="en-US" altLang="en-US" smtClean="0">
                <a:cs typeface="Times New Roman" panose="02020603050405020304" pitchFamily="18" charset="0"/>
              </a:rPr>
              <a:t> – cancer cells</a:t>
            </a:r>
          </a:p>
          <a:p>
            <a:pPr algn="l" rtl="0" eaLnBrk="1" hangingPunct="1"/>
            <a:r>
              <a:rPr lang="en-US" altLang="en-US" smtClean="0">
                <a:cs typeface="Times New Roman" panose="02020603050405020304" pitchFamily="18" charset="0"/>
              </a:rPr>
              <a:t>* The length is expressed as number of amino acids.</a:t>
            </a:r>
          </a:p>
          <a:p>
            <a:pPr algn="l" rtl="0" eaLnBrk="1" hangingPunct="1"/>
            <a:endParaRPr lang="en-US" altLang="en-US" smtClean="0"/>
          </a:p>
        </p:txBody>
      </p:sp>
    </p:spTree>
    <p:extLst>
      <p:ext uri="{BB962C8B-B14F-4D97-AF65-F5344CB8AC3E}">
        <p14:creationId xmlns:p14="http://schemas.microsoft.com/office/powerpoint/2010/main" val="12145760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l">
              <a:spcBef>
                <a:spcPct val="0"/>
              </a:spcBef>
            </a:pPr>
            <a:fld id="{B7618CBD-EEBD-405E-B077-0AA2FFDA0678}" type="slidenum">
              <a:rPr lang="en-US" altLang="en-US" smtClean="0"/>
              <a:pPr algn="l">
                <a:spcBef>
                  <a:spcPct val="0"/>
                </a:spcBef>
              </a:pPr>
              <a:t>12</a:t>
            </a:fld>
            <a:endParaRPr lang="en-US" altLang="en-US" smtClean="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rtl="0" eaLnBrk="1" hangingPunct="1"/>
            <a:r>
              <a:rPr lang="en-US" altLang="en-US" smtClean="0">
                <a:cs typeface="Times New Roman" panose="02020603050405020304" pitchFamily="18" charset="0"/>
              </a:rPr>
              <a:t>Electrostatic potential of an AMP, showing the regions where the positive potential (blue) is concentrated, and which regions are overall neutral (white).</a:t>
            </a:r>
          </a:p>
        </p:txBody>
      </p:sp>
    </p:spTree>
    <p:extLst>
      <p:ext uri="{BB962C8B-B14F-4D97-AF65-F5344CB8AC3E}">
        <p14:creationId xmlns:p14="http://schemas.microsoft.com/office/powerpoint/2010/main" val="10741737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l">
              <a:spcBef>
                <a:spcPct val="0"/>
              </a:spcBef>
            </a:pPr>
            <a:fld id="{248D570B-29E2-4F2A-9644-77FD5B1585A7}" type="slidenum">
              <a:rPr lang="en-US" altLang="en-US" smtClean="0"/>
              <a:pPr algn="l">
                <a:spcBef>
                  <a:spcPct val="0"/>
                </a:spcBef>
              </a:pPr>
              <a:t>13</a:t>
            </a:fld>
            <a:endParaRPr lang="en-US" altLang="en-US" smtClean="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rtl="0" eaLnBrk="1" hangingPunct="1"/>
            <a:endParaRPr lang="he-IL" altLang="en-US" smtClean="0">
              <a:cs typeface="Times New Roman" panose="02020603050405020304" pitchFamily="18" charset="0"/>
            </a:endParaRPr>
          </a:p>
        </p:txBody>
      </p:sp>
    </p:spTree>
    <p:extLst>
      <p:ext uri="{BB962C8B-B14F-4D97-AF65-F5344CB8AC3E}">
        <p14:creationId xmlns:p14="http://schemas.microsoft.com/office/powerpoint/2010/main" val="39060673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l">
              <a:spcBef>
                <a:spcPct val="0"/>
              </a:spcBef>
            </a:pPr>
            <a:fld id="{FD7FF0C8-3084-44F7-97CE-805C0F2E85C5}" type="slidenum">
              <a:rPr lang="en-US" altLang="en-US" smtClean="0"/>
              <a:pPr algn="l">
                <a:spcBef>
                  <a:spcPct val="0"/>
                </a:spcBef>
              </a:pPr>
              <a:t>14</a:t>
            </a:fld>
            <a:endParaRPr lang="en-US" altLang="en-US" smtClean="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rtl="0" eaLnBrk="1" hangingPunct="1"/>
            <a:r>
              <a:rPr lang="en-US" altLang="en-US" b="1" smtClean="0">
                <a:cs typeface="Times New Roman" panose="02020603050405020304" pitchFamily="18" charset="0"/>
              </a:rPr>
              <a:t>Figure 7-24. Amphipathicity.</a:t>
            </a:r>
            <a:r>
              <a:rPr lang="en-US" altLang="en-US" smtClean="0">
                <a:cs typeface="Times New Roman" panose="02020603050405020304" pitchFamily="18" charset="0"/>
              </a:rPr>
              <a:t> (a) Primary amphipathicity, as demonstrated by melittin (left) and indolicidin (right). </a:t>
            </a:r>
          </a:p>
        </p:txBody>
      </p:sp>
    </p:spTree>
    <p:extLst>
      <p:ext uri="{BB962C8B-B14F-4D97-AF65-F5344CB8AC3E}">
        <p14:creationId xmlns:p14="http://schemas.microsoft.com/office/powerpoint/2010/main" val="22300965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l">
              <a:spcBef>
                <a:spcPct val="0"/>
              </a:spcBef>
            </a:pPr>
            <a:fld id="{92C2E6C5-363B-4567-807C-CF41F6BF571D}" type="slidenum">
              <a:rPr lang="en-US" altLang="en-US" smtClean="0"/>
              <a:pPr algn="l">
                <a:spcBef>
                  <a:spcPct val="0"/>
                </a:spcBef>
              </a:pPr>
              <a:t>15</a:t>
            </a:fld>
            <a:endParaRPr lang="en-US" altLang="en-US" smtClean="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rtl="0" eaLnBrk="1" hangingPunct="1"/>
            <a:r>
              <a:rPr lang="en-US" altLang="en-US" smtClean="0">
                <a:cs typeface="Times New Roman" panose="02020603050405020304" pitchFamily="18" charset="0"/>
              </a:rPr>
              <a:t>(b) Secondary amphipathicity, as demonstrated by magainin. The amphipathic nature of the peptides is illustrated by their electrostatic potential, which shows the regions where the positive potential (blue) is concentrated, and which regions are overall neutral (white). The amphipathicity reflects the distribution of polar residues over the peptide, and includes both positive and negative charges. In the case of the AMPs shown here, the strong positive potentials resulting from fully charged residues mask the small negative potentials, resulting from partially charged residues (e.g. at the C-terminus). </a:t>
            </a:r>
          </a:p>
          <a:p>
            <a:pPr algn="l" rtl="0" eaLnBrk="1" hangingPunct="1"/>
            <a:endParaRPr lang="en-US" altLang="en-US" smtClean="0"/>
          </a:p>
        </p:txBody>
      </p:sp>
    </p:spTree>
    <p:extLst>
      <p:ext uri="{BB962C8B-B14F-4D97-AF65-F5344CB8AC3E}">
        <p14:creationId xmlns:p14="http://schemas.microsoft.com/office/powerpoint/2010/main" val="12969020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l">
              <a:spcBef>
                <a:spcPct val="0"/>
              </a:spcBef>
            </a:pPr>
            <a:fld id="{E93BAB9A-20B8-4FA9-B4C0-84FB2B5D95B8}" type="slidenum">
              <a:rPr lang="en-US" altLang="en-US" smtClean="0"/>
              <a:pPr algn="l">
                <a:spcBef>
                  <a:spcPct val="0"/>
                </a:spcBef>
              </a:pPr>
              <a:t>16</a:t>
            </a:fld>
            <a:endParaRPr lang="en-US" altLang="en-US" smtClean="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rtl="0" eaLnBrk="1" hangingPunct="1"/>
            <a:r>
              <a:rPr lang="en-US" altLang="en-US" b="1" smtClean="0">
                <a:cs typeface="Times New Roman" panose="02020603050405020304" pitchFamily="18" charset="0"/>
              </a:rPr>
              <a:t>Box 7-2 Figure 1. Graphic representation of amphipathicity.</a:t>
            </a:r>
            <a:r>
              <a:rPr lang="en-US" altLang="en-US" smtClean="0">
                <a:cs typeface="Times New Roman" panose="02020603050405020304" pitchFamily="18" charset="0"/>
              </a:rPr>
              <a:t> (a) Helical wheel projection (right) of the first 14 residues of the helical peptide magainin, shown in full length on the left. Nonpolar residues are in yellow, basic residues are in blue, and polar-neutral residues are in green. Indeed, a vertical line going from Phe 12 to Val 17 would separate the hydrophobic face on the right and the polar/charged face on the left. The projection was generated by the University of Virginia's online server (b) The sequence corresponding to (a), colored by the same color-code. The wheel is the view obtained by turning the helix in (a) 90º about its axis (red line), as shown in the figure. </a:t>
            </a:r>
          </a:p>
        </p:txBody>
      </p:sp>
    </p:spTree>
    <p:extLst>
      <p:ext uri="{BB962C8B-B14F-4D97-AF65-F5344CB8AC3E}">
        <p14:creationId xmlns:p14="http://schemas.microsoft.com/office/powerpoint/2010/main" val="38447308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rtl="0" eaLnBrk="1" hangingPunct="1"/>
            <a:endParaRPr lang="he-IL" altLang="en-US" smtClean="0"/>
          </a:p>
        </p:txBody>
      </p:sp>
      <p:sp>
        <p:nvSpPr>
          <p:cNvPr id="34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l">
              <a:spcBef>
                <a:spcPct val="0"/>
              </a:spcBef>
            </a:pPr>
            <a:fld id="{EB7B0CBC-AD5F-40AB-B9DA-6F28B2B73692}" type="slidenum">
              <a:rPr lang="en-US" altLang="en-US" smtClean="0"/>
              <a:pPr algn="l">
                <a:spcBef>
                  <a:spcPct val="0"/>
                </a:spcBef>
              </a:pPr>
              <a:t>17</a:t>
            </a:fld>
            <a:endParaRPr lang="en-US" altLang="en-US" smtClean="0"/>
          </a:p>
        </p:txBody>
      </p:sp>
    </p:spTree>
    <p:extLst>
      <p:ext uri="{BB962C8B-B14F-4D97-AF65-F5344CB8AC3E}">
        <p14:creationId xmlns:p14="http://schemas.microsoft.com/office/powerpoint/2010/main" val="29705151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l">
              <a:spcBef>
                <a:spcPct val="0"/>
              </a:spcBef>
            </a:pPr>
            <a:fld id="{45F3F19F-5163-451C-B0A5-A4B506A009E4}" type="slidenum">
              <a:rPr lang="en-US" altLang="en-US" smtClean="0"/>
              <a:pPr algn="l">
                <a:spcBef>
                  <a:spcPct val="0"/>
                </a:spcBef>
              </a:pPr>
              <a:t>4</a:t>
            </a:fld>
            <a:endParaRPr lang="en-US" altLang="en-US" smtClean="0"/>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rtl="0" eaLnBrk="1" hangingPunct="1"/>
            <a:r>
              <a:rPr lang="en-US" altLang="en-US" b="1" smtClean="0">
                <a:cs typeface="Times New Roman" panose="02020603050405020304" pitchFamily="18" charset="0"/>
              </a:rPr>
              <a:t>Figure 7-22. Classes of AMPs. </a:t>
            </a:r>
            <a:r>
              <a:rPr lang="en-US" altLang="en-US" smtClean="0">
                <a:cs typeface="Times New Roman" panose="02020603050405020304" pitchFamily="18" charset="0"/>
              </a:rPr>
              <a:t>(a) α-helical cationic peptides. The structure shown is that of magainin (PDB entry 2mag), with basic residues in blue, polar-neutral residues in orange, acidic residues in red, and nonpolar residues in green. To illustrate the amphipathic nature of the peptide, it is shown both from the side and from the top. </a:t>
            </a:r>
          </a:p>
        </p:txBody>
      </p:sp>
    </p:spTree>
    <p:extLst>
      <p:ext uri="{BB962C8B-B14F-4D97-AF65-F5344CB8AC3E}">
        <p14:creationId xmlns:p14="http://schemas.microsoft.com/office/powerpoint/2010/main" val="32054801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l">
              <a:spcBef>
                <a:spcPct val="0"/>
              </a:spcBef>
            </a:pPr>
            <a:fld id="{E4F03722-F51B-4BD7-9EE4-42FF7EEADD6F}" type="slidenum">
              <a:rPr lang="en-US" altLang="en-US" smtClean="0"/>
              <a:pPr algn="l">
                <a:spcBef>
                  <a:spcPct val="0"/>
                </a:spcBef>
              </a:pPr>
              <a:t>5</a:t>
            </a:fld>
            <a:endParaRPr lang="en-US" altLang="en-US" smtClean="0"/>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rtl="0" eaLnBrk="1" hangingPunct="1"/>
            <a:r>
              <a:rPr lang="en-US" altLang="en-US" smtClean="0">
                <a:cs typeface="Times New Roman" panose="02020603050405020304" pitchFamily="18" charset="0"/>
              </a:rPr>
              <a:t>(b) Cationic peptides enriched with Trp. The structure shown is that of indolicidin (PDB entry 1g89), colored as in (a).</a:t>
            </a:r>
          </a:p>
        </p:txBody>
      </p:sp>
    </p:spTree>
    <p:extLst>
      <p:ext uri="{BB962C8B-B14F-4D97-AF65-F5344CB8AC3E}">
        <p14:creationId xmlns:p14="http://schemas.microsoft.com/office/powerpoint/2010/main" val="28958378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l">
              <a:spcBef>
                <a:spcPct val="0"/>
              </a:spcBef>
            </a:pPr>
            <a:fld id="{917329EE-470C-49F2-A619-8B154D257ACD}" type="slidenum">
              <a:rPr lang="en-US" altLang="en-US" smtClean="0"/>
              <a:pPr algn="l">
                <a:spcBef>
                  <a:spcPct val="0"/>
                </a:spcBef>
              </a:pPr>
              <a:t>6</a:t>
            </a:fld>
            <a:endParaRPr lang="en-US" altLang="en-US" smtClean="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rtl="0" eaLnBrk="1" hangingPunct="1"/>
            <a:r>
              <a:rPr lang="en-US" altLang="en-US" smtClean="0">
                <a:cs typeface="Times New Roman" panose="02020603050405020304" pitchFamily="18" charset="0"/>
              </a:rPr>
              <a:t>(c) S-S bonded peptides. The structure shown is that of tachyplesin (PDB entry 1wo1), presented as a ribbon. The disulfide bonds are shown as sticks and balls, and are colored in yellow. </a:t>
            </a:r>
          </a:p>
        </p:txBody>
      </p:sp>
    </p:spTree>
    <p:extLst>
      <p:ext uri="{BB962C8B-B14F-4D97-AF65-F5344CB8AC3E}">
        <p14:creationId xmlns:p14="http://schemas.microsoft.com/office/powerpoint/2010/main" val="5706597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l">
              <a:spcBef>
                <a:spcPct val="0"/>
              </a:spcBef>
            </a:pPr>
            <a:fld id="{B4C5F14C-DBE4-4CBC-8B15-22FCBC9DFE1B}" type="slidenum">
              <a:rPr lang="en-US" altLang="en-US" smtClean="0"/>
              <a:pPr algn="l">
                <a:spcBef>
                  <a:spcPct val="0"/>
                </a:spcBef>
              </a:pPr>
              <a:t>7</a:t>
            </a:fld>
            <a:endParaRPr lang="en-US" altLang="en-US" smtClean="0"/>
          </a:p>
        </p:txBody>
      </p:sp>
      <p:sp>
        <p:nvSpPr>
          <p:cNvPr id="14339" name="Rectangle 1026"/>
          <p:cNvSpPr>
            <a:spLocks noGrp="1" noRot="1" noChangeAspect="1" noChangeArrowheads="1" noTextEdit="1"/>
          </p:cNvSpPr>
          <p:nvPr>
            <p:ph type="sldImg"/>
          </p:nvPr>
        </p:nvSpPr>
        <p:spPr>
          <a:ln/>
        </p:spPr>
      </p:sp>
      <p:sp>
        <p:nvSpPr>
          <p:cNvPr id="14340"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rtl="0" eaLnBrk="1" hangingPunct="1"/>
            <a:r>
              <a:rPr lang="en-US" altLang="en-US" smtClean="0">
                <a:cs typeface="Times New Roman" panose="02020603050405020304" pitchFamily="18" charset="0"/>
              </a:rPr>
              <a:t>(d) Peptides derived from proteins. The structure shown is that of lactoferricin (PDB entry 1z6v), presented as a ribbon.</a:t>
            </a:r>
            <a:endParaRPr lang="en-US" altLang="en-US" smtClean="0"/>
          </a:p>
        </p:txBody>
      </p:sp>
    </p:spTree>
    <p:extLst>
      <p:ext uri="{BB962C8B-B14F-4D97-AF65-F5344CB8AC3E}">
        <p14:creationId xmlns:p14="http://schemas.microsoft.com/office/powerpoint/2010/main" val="28082331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l">
              <a:spcBef>
                <a:spcPct val="0"/>
              </a:spcBef>
            </a:pPr>
            <a:fld id="{560CC5CC-2615-4BB8-8EEA-B65BC82CF96B}" type="slidenum">
              <a:rPr lang="en-US" altLang="en-US" smtClean="0"/>
              <a:pPr algn="l">
                <a:spcBef>
                  <a:spcPct val="0"/>
                </a:spcBef>
              </a:pPr>
              <a:t>8</a:t>
            </a:fld>
            <a:endParaRPr lang="en-US" altLang="en-US" smtClean="0"/>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rtl="0" eaLnBrk="1" hangingPunct="1"/>
            <a:r>
              <a:rPr lang="en-US" altLang="en-US" b="1" smtClean="0">
                <a:cs typeface="Times New Roman" panose="02020603050405020304" pitchFamily="18" charset="0"/>
              </a:rPr>
              <a:t>Figure 7-23. Mechanisms of membrane lysis by AMPs.</a:t>
            </a:r>
            <a:r>
              <a:rPr lang="en-US" altLang="en-US" smtClean="0">
                <a:cs typeface="Times New Roman" panose="02020603050405020304" pitchFamily="18" charset="0"/>
              </a:rPr>
              <a:t> (a) The 'barrel stave' and (b) the </a:t>
            </a:r>
            <a:r>
              <a:rPr lang="en-GB" altLang="en-US" smtClean="0">
                <a:cs typeface="Times New Roman" panose="02020603050405020304" pitchFamily="18" charset="0"/>
              </a:rPr>
              <a:t>´Shai-Matzusaki-Huang´ models</a:t>
            </a:r>
            <a:r>
              <a:rPr lang="en-US" altLang="en-US" smtClean="0">
                <a:cs typeface="Times New Roman" panose="02020603050405020304" pitchFamily="18" charset="0"/>
              </a:rPr>
              <a:t>. The membrane is depicted as a simple lipid bilayer, and the amphipathic peptides are depicted as cylinders with their polar side colored in red and their nonpolar side colored in blue. </a:t>
            </a:r>
          </a:p>
        </p:txBody>
      </p:sp>
    </p:spTree>
    <p:extLst>
      <p:ext uri="{BB962C8B-B14F-4D97-AF65-F5344CB8AC3E}">
        <p14:creationId xmlns:p14="http://schemas.microsoft.com/office/powerpoint/2010/main" val="24122220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l">
              <a:spcBef>
                <a:spcPct val="0"/>
              </a:spcBef>
            </a:pPr>
            <a:fld id="{168975D0-FA86-4C74-89A9-A704D81182B6}" type="slidenum">
              <a:rPr lang="en-US" altLang="en-US" smtClean="0"/>
              <a:pPr algn="l">
                <a:spcBef>
                  <a:spcPct val="0"/>
                </a:spcBef>
              </a:pPr>
              <a:t>9</a:t>
            </a:fld>
            <a:endParaRPr lang="en-US" altLang="en-US" smtClean="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rtl="0" eaLnBrk="1" hangingPunct="1"/>
            <a:r>
              <a:rPr lang="en-US" altLang="en-US" smtClean="0">
                <a:cs typeface="Times New Roman" panose="02020603050405020304" pitchFamily="18" charset="0"/>
              </a:rPr>
              <a:t>(c) Membrane lysis: electron micrographs of negatively stained </a:t>
            </a:r>
            <a:r>
              <a:rPr lang="en-US" altLang="en-US" i="1" smtClean="0">
                <a:cs typeface="Times New Roman" panose="02020603050405020304" pitchFamily="18" charset="0"/>
              </a:rPr>
              <a:t>E. coli</a:t>
            </a:r>
            <a:r>
              <a:rPr lang="en-US" altLang="en-US" smtClean="0">
                <a:cs typeface="Times New Roman" panose="02020603050405020304" pitchFamily="18" charset="0"/>
              </a:rPr>
              <a:t> untreated (left) and treated (right) with the antimicrobial peptide LL-37.</a:t>
            </a:r>
          </a:p>
        </p:txBody>
      </p:sp>
    </p:spTree>
    <p:extLst>
      <p:ext uri="{BB962C8B-B14F-4D97-AF65-F5344CB8AC3E}">
        <p14:creationId xmlns:p14="http://schemas.microsoft.com/office/powerpoint/2010/main" val="1867600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l">
              <a:spcBef>
                <a:spcPct val="0"/>
              </a:spcBef>
            </a:pPr>
            <a:fld id="{0CB89D4C-84C1-48B7-A128-CED95AB8C39D}" type="slidenum">
              <a:rPr lang="en-US" altLang="en-US" smtClean="0"/>
              <a:pPr algn="l">
                <a:spcBef>
                  <a:spcPct val="0"/>
                </a:spcBef>
              </a:pPr>
              <a:t>10</a:t>
            </a:fld>
            <a:endParaRPr lang="en-US" altLang="en-US" smtClean="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rtl="0" eaLnBrk="1" hangingPunct="1"/>
            <a:r>
              <a:rPr lang="en-US" altLang="en-US" smtClean="0">
                <a:cs typeface="Times New Roman" panose="02020603050405020304" pitchFamily="18" charset="0"/>
              </a:rPr>
              <a:t>(d) Formation of torroidal pores. The amphipathic peptides are worm-shaped, with white polar side and shaded nonpolar side. In this mechanism, the peptides, after reaching a critical number, micellize parts of the lipid bilsyer, thus creating pores.</a:t>
            </a:r>
          </a:p>
        </p:txBody>
      </p:sp>
    </p:spTree>
    <p:extLst>
      <p:ext uri="{BB962C8B-B14F-4D97-AF65-F5344CB8AC3E}">
        <p14:creationId xmlns:p14="http://schemas.microsoft.com/office/powerpoint/2010/main" val="23633996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l">
              <a:spcBef>
                <a:spcPct val="0"/>
              </a:spcBef>
            </a:pPr>
            <a:fld id="{4ECF4777-6E8A-4F8B-90DB-495569C77713}" type="slidenum">
              <a:rPr lang="en-US" altLang="en-US" smtClean="0"/>
              <a:pPr algn="l">
                <a:spcBef>
                  <a:spcPct val="0"/>
                </a:spcBef>
              </a:pPr>
              <a:t>11</a:t>
            </a:fld>
            <a:endParaRPr lang="en-US" altLang="en-US" smtClean="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rtl="0" eaLnBrk="1" hangingPunct="1"/>
            <a:r>
              <a:rPr lang="en-US" altLang="en-US" smtClean="0">
                <a:cs typeface="Times New Roman" panose="02020603050405020304" pitchFamily="18" charset="0"/>
              </a:rPr>
              <a:t>(e) Membrane blebbing in </a:t>
            </a:r>
            <a:r>
              <a:rPr lang="en-US" altLang="en-US" i="1" smtClean="0">
                <a:cs typeface="Times New Roman" panose="02020603050405020304" pitchFamily="18" charset="0"/>
              </a:rPr>
              <a:t>P. aeruginosa</a:t>
            </a:r>
            <a:r>
              <a:rPr lang="en-US" altLang="en-US" smtClean="0">
                <a:cs typeface="Times New Roman" panose="02020603050405020304" pitchFamily="18" charset="0"/>
              </a:rPr>
              <a:t> cells, induced by the ovine cathelicidin AMP SMAP29. The image is a scanning electron micrograph of the bacteria during the initial action of the AMP. The blebbing appears in the form of blisters on the bacteria's surface. </a:t>
            </a:r>
          </a:p>
        </p:txBody>
      </p:sp>
    </p:spTree>
    <p:extLst>
      <p:ext uri="{BB962C8B-B14F-4D97-AF65-F5344CB8AC3E}">
        <p14:creationId xmlns:p14="http://schemas.microsoft.com/office/powerpoint/2010/main" val="360059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he-IL"/>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844D722-1559-4A05-AB43-44D65A87203C}" type="slidenum">
              <a:rPr lang="en-US" altLang="en-US"/>
              <a:pPr>
                <a:defRPr/>
              </a:pPr>
              <a:t>‹#›</a:t>
            </a:fld>
            <a:endParaRPr lang="en-US" altLang="en-US"/>
          </a:p>
        </p:txBody>
      </p:sp>
    </p:spTree>
    <p:extLst>
      <p:ext uri="{BB962C8B-B14F-4D97-AF65-F5344CB8AC3E}">
        <p14:creationId xmlns:p14="http://schemas.microsoft.com/office/powerpoint/2010/main" val="12770121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051BCC-CA59-4983-B0A2-15A832818478}" type="slidenum">
              <a:rPr lang="en-US" altLang="en-US"/>
              <a:pPr>
                <a:defRPr/>
              </a:pPr>
              <a:t>‹#›</a:t>
            </a:fld>
            <a:endParaRPr lang="en-US" altLang="en-US"/>
          </a:p>
        </p:txBody>
      </p:sp>
    </p:spTree>
    <p:extLst>
      <p:ext uri="{BB962C8B-B14F-4D97-AF65-F5344CB8AC3E}">
        <p14:creationId xmlns:p14="http://schemas.microsoft.com/office/powerpoint/2010/main" val="36179017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he-IL"/>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5FAEE83-0DA8-4638-8495-F30C409668F5}" type="slidenum">
              <a:rPr lang="en-US" altLang="en-US"/>
              <a:pPr>
                <a:defRPr/>
              </a:pPr>
              <a:t>‹#›</a:t>
            </a:fld>
            <a:endParaRPr lang="en-US" altLang="en-US"/>
          </a:p>
        </p:txBody>
      </p:sp>
    </p:spTree>
    <p:extLst>
      <p:ext uri="{BB962C8B-B14F-4D97-AF65-F5344CB8AC3E}">
        <p14:creationId xmlns:p14="http://schemas.microsoft.com/office/powerpoint/2010/main" val="33113867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A63AD07-0EBC-42B1-A23D-8432CC566725}" type="slidenum">
              <a:rPr lang="en-US" altLang="en-US"/>
              <a:pPr>
                <a:defRPr/>
              </a:pPr>
              <a:t>‹#›</a:t>
            </a:fld>
            <a:endParaRPr lang="en-US" altLang="en-US"/>
          </a:p>
        </p:txBody>
      </p:sp>
    </p:spTree>
    <p:extLst>
      <p:ext uri="{BB962C8B-B14F-4D97-AF65-F5344CB8AC3E}">
        <p14:creationId xmlns:p14="http://schemas.microsoft.com/office/powerpoint/2010/main" val="42636687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he-IL"/>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2A082FC-1883-4165-87B2-154D942C2AC6}" type="slidenum">
              <a:rPr lang="en-US" altLang="en-US"/>
              <a:pPr>
                <a:defRPr/>
              </a:pPr>
              <a:t>‹#›</a:t>
            </a:fld>
            <a:endParaRPr lang="en-US" altLang="en-US"/>
          </a:p>
        </p:txBody>
      </p:sp>
    </p:spTree>
    <p:extLst>
      <p:ext uri="{BB962C8B-B14F-4D97-AF65-F5344CB8AC3E}">
        <p14:creationId xmlns:p14="http://schemas.microsoft.com/office/powerpoint/2010/main" val="12988420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B3465B0-8FE4-49FF-9A26-658A2AD4DC60}" type="slidenum">
              <a:rPr lang="en-US" altLang="en-US"/>
              <a:pPr>
                <a:defRPr/>
              </a:pPr>
              <a:t>‹#›</a:t>
            </a:fld>
            <a:endParaRPr lang="en-US" altLang="en-US"/>
          </a:p>
        </p:txBody>
      </p:sp>
    </p:spTree>
    <p:extLst>
      <p:ext uri="{BB962C8B-B14F-4D97-AF65-F5344CB8AC3E}">
        <p14:creationId xmlns:p14="http://schemas.microsoft.com/office/powerpoint/2010/main" val="32467980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he-IL"/>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9067F076-8D3C-4A50-B157-C79CC4D26FDB}" type="slidenum">
              <a:rPr lang="en-US" altLang="en-US"/>
              <a:pPr>
                <a:defRPr/>
              </a:pPr>
              <a:t>‹#›</a:t>
            </a:fld>
            <a:endParaRPr lang="en-US" altLang="en-US"/>
          </a:p>
        </p:txBody>
      </p:sp>
    </p:spTree>
    <p:extLst>
      <p:ext uri="{BB962C8B-B14F-4D97-AF65-F5344CB8AC3E}">
        <p14:creationId xmlns:p14="http://schemas.microsoft.com/office/powerpoint/2010/main" val="38472135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71162A62-33F2-400A-9F34-CB54103329F7}" type="slidenum">
              <a:rPr lang="en-US" altLang="en-US"/>
              <a:pPr>
                <a:defRPr/>
              </a:pPr>
              <a:t>‹#›</a:t>
            </a:fld>
            <a:endParaRPr lang="en-US" altLang="en-US"/>
          </a:p>
        </p:txBody>
      </p:sp>
    </p:spTree>
    <p:extLst>
      <p:ext uri="{BB962C8B-B14F-4D97-AF65-F5344CB8AC3E}">
        <p14:creationId xmlns:p14="http://schemas.microsoft.com/office/powerpoint/2010/main" val="2497965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3AD8B8A1-42CA-4B26-9FB4-5EE2DD612435}" type="slidenum">
              <a:rPr lang="en-US" altLang="en-US"/>
              <a:pPr>
                <a:defRPr/>
              </a:pPr>
              <a:t>‹#›</a:t>
            </a:fld>
            <a:endParaRPr lang="en-US" altLang="en-US"/>
          </a:p>
        </p:txBody>
      </p:sp>
    </p:spTree>
    <p:extLst>
      <p:ext uri="{BB962C8B-B14F-4D97-AF65-F5344CB8AC3E}">
        <p14:creationId xmlns:p14="http://schemas.microsoft.com/office/powerpoint/2010/main" val="25324043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he-IL"/>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847F8DA-D899-4DAB-A305-E630F1AA2038}" type="slidenum">
              <a:rPr lang="en-US" altLang="en-US"/>
              <a:pPr>
                <a:defRPr/>
              </a:pPr>
              <a:t>‹#›</a:t>
            </a:fld>
            <a:endParaRPr lang="en-US" altLang="en-US"/>
          </a:p>
        </p:txBody>
      </p:sp>
    </p:spTree>
    <p:extLst>
      <p:ext uri="{BB962C8B-B14F-4D97-AF65-F5344CB8AC3E}">
        <p14:creationId xmlns:p14="http://schemas.microsoft.com/office/powerpoint/2010/main" val="28224067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he-IL"/>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e-IL"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D3984A6-5DD4-4A0C-A786-35D95A6BBD05}" type="slidenum">
              <a:rPr lang="en-US" altLang="en-US"/>
              <a:pPr>
                <a:defRPr/>
              </a:pPr>
              <a:t>‹#›</a:t>
            </a:fld>
            <a:endParaRPr lang="en-US" altLang="en-US"/>
          </a:p>
        </p:txBody>
      </p:sp>
    </p:spTree>
    <p:extLst>
      <p:ext uri="{BB962C8B-B14F-4D97-AF65-F5344CB8AC3E}">
        <p14:creationId xmlns:p14="http://schemas.microsoft.com/office/powerpoint/2010/main" val="20196585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rtl="1" eaLnBrk="1" hangingPunct="1">
              <a:defRPr sz="1400">
                <a:latin typeface="Arial" pitchFamily="34" charset="0"/>
                <a:cs typeface="Arial" pitchFamily="34"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rtl="1" eaLnBrk="1" hangingPunct="1">
              <a:defRPr sz="1400">
                <a:latin typeface="Arial" pitchFamily="34" charset="0"/>
                <a:cs typeface="Arial" pitchFamily="34" charset="0"/>
              </a:defRPr>
            </a:lvl1pPr>
          </a:lstStyle>
          <a:p>
            <a:pPr>
              <a:defRPr/>
            </a:pPr>
            <a:endParaRPr lang="en-US"/>
          </a:p>
        </p:txBody>
      </p:sp>
      <p:sp>
        <p:nvSpPr>
          <p:cNvPr id="1030" name="Rectangle 6"/>
          <p:cNvSpPr>
            <a:spLocks noGrp="1" noChangeArrowheads="1"/>
          </p:cNvSpPr>
          <p:nvPr>
            <p:ph type="sldNum" sz="quarter" idx="4"/>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1" eaLnBrk="1" hangingPunct="1">
              <a:defRPr sz="1400"/>
            </a:lvl1pPr>
          </a:lstStyle>
          <a:p>
            <a:pPr>
              <a:defRPr/>
            </a:pPr>
            <a:fld id="{DBF3B2CF-0B7B-4BB5-AC65-51063CBB9689}" type="slidenum">
              <a:rPr lang="en-US" altLang="en-US"/>
              <a:pPr>
                <a:defRPr/>
              </a:pPr>
              <a:t>‹#›</a:t>
            </a:fld>
            <a:endParaRPr lang="en-US" altLang="en-US"/>
          </a:p>
        </p:txBody>
      </p:sp>
      <p:sp>
        <p:nvSpPr>
          <p:cNvPr id="8" name="TextBox 6"/>
          <p:cNvSpPr txBox="1"/>
          <p:nvPr userDrawn="1"/>
        </p:nvSpPr>
        <p:spPr>
          <a:xfrm>
            <a:off x="0" y="6501983"/>
            <a:ext cx="4724398" cy="338554"/>
          </a:xfrm>
          <a:prstGeom prst="rect">
            <a:avLst/>
          </a:prstGeom>
          <a:noFill/>
        </p:spPr>
        <p:txBody>
          <a:bodyPr wrap="square" rtlCol="0">
            <a:spAutoFit/>
          </a:bodyPr>
          <a:ls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Times New Roman (Hebrew)" panose="02020603050405020304" pitchFamily="18" charset="0"/>
                <a:cs typeface="Times New Roman (Hebrew)" panose="02020603050405020304" pitchFamily="18" charset="0"/>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Times New Roman (Hebrew)" panose="02020603050405020304" pitchFamily="18" charset="0"/>
                <a:cs typeface="Times New Roman (Hebrew)" panose="02020603050405020304" pitchFamily="18" charset="0"/>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Times New Roman (Hebrew)" panose="02020603050405020304" pitchFamily="18" charset="0"/>
                <a:cs typeface="Times New Roman (Hebrew)" panose="02020603050405020304" pitchFamily="18" charset="0"/>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Times New Roman (Hebrew)" panose="02020603050405020304" pitchFamily="18" charset="0"/>
                <a:cs typeface="Times New Roman (Hebrew)" panose="02020603050405020304" pitchFamily="18" charset="0"/>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Times New Roman (Hebrew)" panose="02020603050405020304" pitchFamily="18" charset="0"/>
                <a:cs typeface="Times New Roman (Hebrew)" panose="02020603050405020304" pitchFamily="18" charset="0"/>
              </a:defRPr>
            </a:lvl5pPr>
            <a:lvl6pPr marL="2286000" algn="l" defTabSz="914400" rtl="0" eaLnBrk="1" latinLnBrk="0" hangingPunct="1">
              <a:defRPr sz="2400" kern="1200">
                <a:solidFill>
                  <a:schemeClr val="tx1"/>
                </a:solidFill>
                <a:latin typeface="Times New Roman" panose="02020603050405020304" pitchFamily="18" charset="0"/>
                <a:ea typeface="Times New Roman (Hebrew)" panose="02020603050405020304" pitchFamily="18" charset="0"/>
                <a:cs typeface="Times New Roman (Hebrew)" panose="02020603050405020304" pitchFamily="18" charset="0"/>
              </a:defRPr>
            </a:lvl6pPr>
            <a:lvl7pPr marL="2743200" algn="l" defTabSz="914400" rtl="0" eaLnBrk="1" latinLnBrk="0" hangingPunct="1">
              <a:defRPr sz="2400" kern="1200">
                <a:solidFill>
                  <a:schemeClr val="tx1"/>
                </a:solidFill>
                <a:latin typeface="Times New Roman" panose="02020603050405020304" pitchFamily="18" charset="0"/>
                <a:ea typeface="Times New Roman (Hebrew)" panose="02020603050405020304" pitchFamily="18" charset="0"/>
                <a:cs typeface="Times New Roman (Hebrew)" panose="02020603050405020304" pitchFamily="18" charset="0"/>
              </a:defRPr>
            </a:lvl7pPr>
            <a:lvl8pPr marL="3200400" algn="l" defTabSz="914400" rtl="0" eaLnBrk="1" latinLnBrk="0" hangingPunct="1">
              <a:defRPr sz="2400" kern="1200">
                <a:solidFill>
                  <a:schemeClr val="tx1"/>
                </a:solidFill>
                <a:latin typeface="Times New Roman" panose="02020603050405020304" pitchFamily="18" charset="0"/>
                <a:ea typeface="Times New Roman (Hebrew)" panose="02020603050405020304" pitchFamily="18" charset="0"/>
                <a:cs typeface="Times New Roman (Hebrew)" panose="02020603050405020304" pitchFamily="18" charset="0"/>
              </a:defRPr>
            </a:lvl8pPr>
            <a:lvl9pPr marL="3657600" algn="l" defTabSz="914400" rtl="0" eaLnBrk="1" latinLnBrk="0" hangingPunct="1">
              <a:defRPr sz="2400" kern="1200">
                <a:solidFill>
                  <a:schemeClr val="tx1"/>
                </a:solidFill>
                <a:latin typeface="Times New Roman" panose="02020603050405020304" pitchFamily="18" charset="0"/>
                <a:ea typeface="Times New Roman (Hebrew)" panose="02020603050405020304" pitchFamily="18" charset="0"/>
                <a:cs typeface="Times New Roman (Hebrew)"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smtClean="0">
                <a:ln>
                  <a:noFill/>
                </a:ln>
                <a:solidFill>
                  <a:srgbClr val="808080"/>
                </a:solidFill>
                <a:effectLst/>
                <a:uLnTx/>
                <a:uFillTx/>
                <a:latin typeface="Times New Roman" panose="02020603050405020304" pitchFamily="18" charset="0"/>
                <a:cs typeface="Times New Roman (Hebrew)" panose="02020603050405020304" pitchFamily="18" charset="0"/>
              </a:rPr>
              <a:t>Introduction to Proteins, Kessel and Ben-Tal, 2010</a:t>
            </a:r>
            <a:endParaRPr kumimoji="0" lang="en-US" sz="1600" b="1" i="0" u="none" strike="noStrike" kern="1200" cap="none" spc="0" normalizeH="0" baseline="0" noProof="0" dirty="0">
              <a:ln>
                <a:noFill/>
              </a:ln>
              <a:solidFill>
                <a:srgbClr val="808080"/>
              </a:solidFill>
              <a:effectLst/>
              <a:uLnTx/>
              <a:uFillTx/>
              <a:latin typeface="Times New Roman" panose="02020603050405020304" pitchFamily="18" charset="0"/>
              <a:cs typeface="Times New Roman (Hebrew)" panose="02020603050405020304" pitchFamily="18"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1" eaLnBrk="0" fontAlgn="base" hangingPunct="0">
        <a:spcBef>
          <a:spcPct val="0"/>
        </a:spcBef>
        <a:spcAft>
          <a:spcPct val="0"/>
        </a:spcAft>
        <a:defRPr sz="4400">
          <a:solidFill>
            <a:schemeClr val="tx2"/>
          </a:solidFill>
          <a:latin typeface="+mj-lt"/>
          <a:ea typeface="+mj-ea"/>
          <a:cs typeface="+mj-cs"/>
        </a:defRPr>
      </a:lvl1pPr>
      <a:lvl2pPr algn="ctr" rtl="1" eaLnBrk="0" fontAlgn="base" hangingPunct="0">
        <a:spcBef>
          <a:spcPct val="0"/>
        </a:spcBef>
        <a:spcAft>
          <a:spcPct val="0"/>
        </a:spcAft>
        <a:defRPr sz="4400">
          <a:solidFill>
            <a:schemeClr val="tx2"/>
          </a:solidFill>
          <a:latin typeface="Arial" pitchFamily="34" charset="0"/>
          <a:cs typeface="Arial" pitchFamily="34" charset="0"/>
        </a:defRPr>
      </a:lvl2pPr>
      <a:lvl3pPr algn="ctr" rtl="1" eaLnBrk="0" fontAlgn="base" hangingPunct="0">
        <a:spcBef>
          <a:spcPct val="0"/>
        </a:spcBef>
        <a:spcAft>
          <a:spcPct val="0"/>
        </a:spcAft>
        <a:defRPr sz="4400">
          <a:solidFill>
            <a:schemeClr val="tx2"/>
          </a:solidFill>
          <a:latin typeface="Arial" pitchFamily="34" charset="0"/>
          <a:cs typeface="Arial" pitchFamily="34" charset="0"/>
        </a:defRPr>
      </a:lvl3pPr>
      <a:lvl4pPr algn="ctr" rtl="1" eaLnBrk="0" fontAlgn="base" hangingPunct="0">
        <a:spcBef>
          <a:spcPct val="0"/>
        </a:spcBef>
        <a:spcAft>
          <a:spcPct val="0"/>
        </a:spcAft>
        <a:defRPr sz="4400">
          <a:solidFill>
            <a:schemeClr val="tx2"/>
          </a:solidFill>
          <a:latin typeface="Arial" pitchFamily="34" charset="0"/>
          <a:cs typeface="Arial" pitchFamily="34" charset="0"/>
        </a:defRPr>
      </a:lvl4pPr>
      <a:lvl5pPr algn="ctr" rtl="1"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1" fontAlgn="base">
        <a:spcBef>
          <a:spcPct val="0"/>
        </a:spcBef>
        <a:spcAft>
          <a:spcPct val="0"/>
        </a:spcAft>
        <a:defRPr sz="4400">
          <a:solidFill>
            <a:schemeClr val="tx2"/>
          </a:solidFill>
          <a:latin typeface="Arial" pitchFamily="34" charset="0"/>
          <a:cs typeface="Arial" pitchFamily="34" charset="0"/>
        </a:defRPr>
      </a:lvl6pPr>
      <a:lvl7pPr marL="914400" algn="ctr" rtl="1" fontAlgn="base">
        <a:spcBef>
          <a:spcPct val="0"/>
        </a:spcBef>
        <a:spcAft>
          <a:spcPct val="0"/>
        </a:spcAft>
        <a:defRPr sz="4400">
          <a:solidFill>
            <a:schemeClr val="tx2"/>
          </a:solidFill>
          <a:latin typeface="Arial" pitchFamily="34" charset="0"/>
          <a:cs typeface="Arial" pitchFamily="34" charset="0"/>
        </a:defRPr>
      </a:lvl7pPr>
      <a:lvl8pPr marL="1371600" algn="ctr" rtl="1" fontAlgn="base">
        <a:spcBef>
          <a:spcPct val="0"/>
        </a:spcBef>
        <a:spcAft>
          <a:spcPct val="0"/>
        </a:spcAft>
        <a:defRPr sz="4400">
          <a:solidFill>
            <a:schemeClr val="tx2"/>
          </a:solidFill>
          <a:latin typeface="Arial" pitchFamily="34" charset="0"/>
          <a:cs typeface="Arial" pitchFamily="34" charset="0"/>
        </a:defRPr>
      </a:lvl8pPr>
      <a:lvl9pPr marL="1828800" algn="ctr" rtl="1"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r" rtl="1" eaLnBrk="0" fontAlgn="base" hangingPunct="0">
        <a:spcBef>
          <a:spcPct val="20000"/>
        </a:spcBef>
        <a:spcAft>
          <a:spcPct val="0"/>
        </a:spcAft>
        <a:buChar char="•"/>
        <a:defRPr sz="3200">
          <a:solidFill>
            <a:schemeClr val="tx1"/>
          </a:solidFill>
          <a:latin typeface="+mn-lt"/>
          <a:ea typeface="+mn-ea"/>
          <a:cs typeface="+mn-cs"/>
        </a:defRPr>
      </a:lvl1pPr>
      <a:lvl2pPr marL="742950" indent="-285750" algn="r" rtl="1" eaLnBrk="0" fontAlgn="base" hangingPunct="0">
        <a:spcBef>
          <a:spcPct val="20000"/>
        </a:spcBef>
        <a:spcAft>
          <a:spcPct val="0"/>
        </a:spcAft>
        <a:buChar char="–"/>
        <a:defRPr sz="2800">
          <a:solidFill>
            <a:schemeClr val="tx1"/>
          </a:solidFill>
          <a:latin typeface="+mn-lt"/>
          <a:cs typeface="+mn-cs"/>
        </a:defRPr>
      </a:lvl2pPr>
      <a:lvl3pPr marL="1143000" indent="-228600" algn="r" rtl="1" eaLnBrk="0" fontAlgn="base" hangingPunct="0">
        <a:spcBef>
          <a:spcPct val="20000"/>
        </a:spcBef>
        <a:spcAft>
          <a:spcPct val="0"/>
        </a:spcAft>
        <a:buChar char="•"/>
        <a:defRPr sz="2400">
          <a:solidFill>
            <a:schemeClr val="tx1"/>
          </a:solidFill>
          <a:latin typeface="+mn-lt"/>
          <a:cs typeface="+mn-cs"/>
        </a:defRPr>
      </a:lvl3pPr>
      <a:lvl4pPr marL="1600200" indent="-228600" algn="r" rtl="1" eaLnBrk="0" fontAlgn="base" hangingPunct="0">
        <a:spcBef>
          <a:spcPct val="20000"/>
        </a:spcBef>
        <a:spcAft>
          <a:spcPct val="0"/>
        </a:spcAft>
        <a:buChar char="–"/>
        <a:defRPr sz="2000">
          <a:solidFill>
            <a:schemeClr val="tx1"/>
          </a:solidFill>
          <a:latin typeface="+mn-lt"/>
          <a:cs typeface="+mn-cs"/>
        </a:defRPr>
      </a:lvl4pPr>
      <a:lvl5pPr marL="2057400" indent="-228600" algn="r" rtl="1" eaLnBrk="0" fontAlgn="base" hangingPunct="0">
        <a:spcBef>
          <a:spcPct val="20000"/>
        </a:spcBef>
        <a:spcAft>
          <a:spcPct val="0"/>
        </a:spcAft>
        <a:buChar char="»"/>
        <a:defRPr sz="2000">
          <a:solidFill>
            <a:schemeClr val="tx1"/>
          </a:solidFill>
          <a:latin typeface="+mn-lt"/>
          <a:cs typeface="+mn-cs"/>
        </a:defRPr>
      </a:lvl5pPr>
      <a:lvl6pPr marL="2514600" indent="-228600" algn="r" rtl="1" fontAlgn="base">
        <a:spcBef>
          <a:spcPct val="20000"/>
        </a:spcBef>
        <a:spcAft>
          <a:spcPct val="0"/>
        </a:spcAft>
        <a:buChar char="»"/>
        <a:defRPr sz="2000">
          <a:solidFill>
            <a:schemeClr val="tx1"/>
          </a:solidFill>
          <a:latin typeface="+mn-lt"/>
          <a:cs typeface="+mn-cs"/>
        </a:defRPr>
      </a:lvl6pPr>
      <a:lvl7pPr marL="2971800" indent="-228600" algn="r" rtl="1" fontAlgn="base">
        <a:spcBef>
          <a:spcPct val="20000"/>
        </a:spcBef>
        <a:spcAft>
          <a:spcPct val="0"/>
        </a:spcAft>
        <a:buChar char="»"/>
        <a:defRPr sz="2000">
          <a:solidFill>
            <a:schemeClr val="tx1"/>
          </a:solidFill>
          <a:latin typeface="+mn-lt"/>
          <a:cs typeface="+mn-cs"/>
        </a:defRPr>
      </a:lvl7pPr>
      <a:lvl8pPr marL="3429000" indent="-228600" algn="r" rtl="1" fontAlgn="base">
        <a:spcBef>
          <a:spcPct val="20000"/>
        </a:spcBef>
        <a:spcAft>
          <a:spcPct val="0"/>
        </a:spcAft>
        <a:buChar char="»"/>
        <a:defRPr sz="2000">
          <a:solidFill>
            <a:schemeClr val="tx1"/>
          </a:solidFill>
          <a:latin typeface="+mn-lt"/>
          <a:cs typeface="+mn-cs"/>
        </a:defRPr>
      </a:lvl8pPr>
      <a:lvl9pPr marL="3886200" indent="-228600" algn="r" rtl="1" fontAlgn="base">
        <a:spcBef>
          <a:spcPct val="20000"/>
        </a:spcBef>
        <a:spcAft>
          <a:spcPct val="0"/>
        </a:spcAft>
        <a:buChar char="»"/>
        <a:defRPr sz="2000">
          <a:solidFill>
            <a:schemeClr val="tx1"/>
          </a:solidFill>
          <a:latin typeface="+mn-lt"/>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050"/>
          <p:cNvSpPr txBox="1">
            <a:spLocks noChangeArrowheads="1"/>
          </p:cNvSpPr>
          <p:nvPr/>
        </p:nvSpPr>
        <p:spPr bwMode="auto">
          <a:xfrm>
            <a:off x="303213" y="619121"/>
            <a:ext cx="8645525" cy="26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rtl="0" eaLnBrk="1" hangingPunct="1">
              <a:spcBef>
                <a:spcPct val="50000"/>
              </a:spcBef>
              <a:buFontTx/>
              <a:buNone/>
            </a:pPr>
            <a:r>
              <a:rPr lang="en-US" altLang="en-US" sz="4400" b="1">
                <a:solidFill>
                  <a:schemeClr val="accent2"/>
                </a:solidFill>
              </a:rPr>
              <a:t>Introduction to Proteins: </a:t>
            </a:r>
            <a:r>
              <a:rPr lang="en-US" altLang="en-US" sz="4000" b="1">
                <a:solidFill>
                  <a:schemeClr val="accent2"/>
                </a:solidFill>
              </a:rPr>
              <a:t>Structure, Function, and Motion</a:t>
            </a:r>
          </a:p>
          <a:p>
            <a:pPr algn="ctr" rtl="0" eaLnBrk="1" hangingPunct="1">
              <a:spcBef>
                <a:spcPct val="50000"/>
              </a:spcBef>
              <a:buFontTx/>
              <a:buNone/>
            </a:pPr>
            <a:r>
              <a:rPr lang="en-US" altLang="en-US" sz="2800" b="1">
                <a:solidFill>
                  <a:schemeClr val="accent2"/>
                </a:solidFill>
                <a:latin typeface="Times New Roman" panose="02020603050405020304" pitchFamily="18" charset="0"/>
              </a:rPr>
              <a:t>1</a:t>
            </a:r>
            <a:r>
              <a:rPr lang="en-US" altLang="en-US" sz="2800" b="1" baseline="30000">
                <a:solidFill>
                  <a:schemeClr val="accent2"/>
                </a:solidFill>
                <a:latin typeface="Times New Roman" panose="02020603050405020304" pitchFamily="18" charset="0"/>
              </a:rPr>
              <a:t>st</a:t>
            </a:r>
            <a:r>
              <a:rPr lang="en-US" altLang="en-US" sz="2800" b="1">
                <a:solidFill>
                  <a:schemeClr val="accent2"/>
                </a:solidFill>
                <a:latin typeface="Times New Roman" panose="02020603050405020304" pitchFamily="18" charset="0"/>
              </a:rPr>
              <a:t> Edition (2010)</a:t>
            </a:r>
          </a:p>
          <a:p>
            <a:pPr algn="ctr" rtl="0" eaLnBrk="1" hangingPunct="1">
              <a:spcBef>
                <a:spcPct val="50000"/>
              </a:spcBef>
              <a:buFontTx/>
              <a:buNone/>
            </a:pPr>
            <a:r>
              <a:rPr lang="en-US" altLang="en-US" sz="2800" b="1">
                <a:solidFill>
                  <a:schemeClr val="accent2"/>
                </a:solidFill>
              </a:rPr>
              <a:t>Amit Kessel &amp; Nir Ben-Tal</a:t>
            </a:r>
          </a:p>
        </p:txBody>
      </p:sp>
      <p:pic>
        <p:nvPicPr>
          <p:cNvPr id="3075" name="Picture 3" descr="D:\My Documents\iFolder\book\cover\9781439810712_3d.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3938" y="3522656"/>
            <a:ext cx="2038350" cy="288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1"/>
          <p:cNvSpPr>
            <a:spLocks noChangeArrowheads="1"/>
          </p:cNvSpPr>
          <p:nvPr/>
        </p:nvSpPr>
        <p:spPr bwMode="auto">
          <a:xfrm>
            <a:off x="53975" y="117475"/>
            <a:ext cx="90900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rtl="0">
              <a:spcBef>
                <a:spcPct val="0"/>
              </a:spcBef>
              <a:buFontTx/>
              <a:buNone/>
            </a:pPr>
            <a:r>
              <a:rPr lang="en-US" altLang="en-US" sz="2400">
                <a:solidFill>
                  <a:srgbClr val="000000"/>
                </a:solidFill>
                <a:latin typeface="Helvetica Neue"/>
              </a:rPr>
              <a:t>This PPT presentation is provided as suppl. material to the book:</a:t>
            </a:r>
            <a:endParaRPr lang="en-US" altLang="en-US" sz="2400">
              <a:latin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5600" y="2551113"/>
            <a:ext cx="8412163"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Text Box 4"/>
          <p:cNvSpPr txBox="1">
            <a:spLocks noChangeArrowheads="1"/>
          </p:cNvSpPr>
          <p:nvPr/>
        </p:nvSpPr>
        <p:spPr bwMode="auto">
          <a:xfrm>
            <a:off x="109538" y="242888"/>
            <a:ext cx="892492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rtl="0" eaLnBrk="1" hangingPunct="1">
              <a:spcBef>
                <a:spcPct val="50000"/>
              </a:spcBef>
              <a:buFontTx/>
              <a:buNone/>
            </a:pPr>
            <a:r>
              <a:rPr lang="en-US" altLang="en-US" b="1">
                <a:solidFill>
                  <a:schemeClr val="accent2"/>
                </a:solidFill>
              </a:rPr>
              <a:t>Many AMPs act on the microbial membrane</a:t>
            </a:r>
          </a:p>
        </p:txBody>
      </p:sp>
      <p:sp>
        <p:nvSpPr>
          <p:cNvPr id="19460" name="Text Box 5"/>
          <p:cNvSpPr txBox="1">
            <a:spLocks noChangeArrowheads="1"/>
          </p:cNvSpPr>
          <p:nvPr/>
        </p:nvSpPr>
        <p:spPr bwMode="auto">
          <a:xfrm>
            <a:off x="203200" y="1020763"/>
            <a:ext cx="86137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rtl="0" eaLnBrk="1" hangingPunct="1">
              <a:spcBef>
                <a:spcPct val="50000"/>
              </a:spcBef>
            </a:pPr>
            <a:r>
              <a:rPr lang="en-US" altLang="en-US" sz="2400" b="1">
                <a:solidFill>
                  <a:srgbClr val="339933"/>
                </a:solidFill>
              </a:rPr>
              <a:t>Membrane lysis may occur by different mechanisms </a:t>
            </a:r>
          </a:p>
        </p:txBody>
      </p:sp>
      <p:sp>
        <p:nvSpPr>
          <p:cNvPr id="19461" name="Rectangle 6"/>
          <p:cNvSpPr>
            <a:spLocks noChangeArrowheads="1"/>
          </p:cNvSpPr>
          <p:nvPr/>
        </p:nvSpPr>
        <p:spPr bwMode="auto">
          <a:xfrm>
            <a:off x="2401888" y="5133975"/>
            <a:ext cx="42783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rtl="0" eaLnBrk="1" hangingPunct="1">
              <a:spcBef>
                <a:spcPct val="0"/>
              </a:spcBef>
              <a:buFontTx/>
              <a:buNone/>
            </a:pPr>
            <a:r>
              <a:rPr lang="en-US" altLang="en-US" sz="2400" b="1">
                <a:cs typeface="Times New Roman" panose="02020603050405020304" pitchFamily="18" charset="0"/>
              </a:rPr>
              <a:t>Formation of torroidal pores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3"/>
          <p:cNvPicPr>
            <a:picLocks noChangeAspect="1" noChangeArrowheads="1"/>
          </p:cNvPicPr>
          <p:nvPr/>
        </p:nvPicPr>
        <p:blipFill>
          <a:blip r:embed="rId3">
            <a:extLst>
              <a:ext uri="{28A0092B-C50C-407E-A947-70E740481C1C}">
                <a14:useLocalDpi xmlns:a14="http://schemas.microsoft.com/office/drawing/2010/main" val="0"/>
              </a:ext>
            </a:extLst>
          </a:blip>
          <a:srcRect t="9824"/>
          <a:stretch>
            <a:fillRect/>
          </a:stretch>
        </p:blipFill>
        <p:spPr bwMode="auto">
          <a:xfrm>
            <a:off x="1689100" y="1660525"/>
            <a:ext cx="5767388" cy="380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Text Box 4"/>
          <p:cNvSpPr txBox="1">
            <a:spLocks noChangeArrowheads="1"/>
          </p:cNvSpPr>
          <p:nvPr/>
        </p:nvSpPr>
        <p:spPr bwMode="auto">
          <a:xfrm>
            <a:off x="109538" y="242888"/>
            <a:ext cx="892492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rtl="0" eaLnBrk="1" hangingPunct="1">
              <a:spcBef>
                <a:spcPct val="50000"/>
              </a:spcBef>
              <a:buFontTx/>
              <a:buNone/>
            </a:pPr>
            <a:r>
              <a:rPr lang="en-US" altLang="en-US" b="1">
                <a:solidFill>
                  <a:schemeClr val="accent2"/>
                </a:solidFill>
              </a:rPr>
              <a:t>Many AMPs act on the microbial membrane</a:t>
            </a:r>
          </a:p>
        </p:txBody>
      </p:sp>
      <p:sp>
        <p:nvSpPr>
          <p:cNvPr id="21508" name="Rectangle 5"/>
          <p:cNvSpPr>
            <a:spLocks noChangeArrowheads="1"/>
          </p:cNvSpPr>
          <p:nvPr/>
        </p:nvSpPr>
        <p:spPr bwMode="auto">
          <a:xfrm>
            <a:off x="533400" y="5600700"/>
            <a:ext cx="801052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rtl="0" eaLnBrk="1" hangingPunct="1">
              <a:spcBef>
                <a:spcPct val="0"/>
              </a:spcBef>
              <a:buFontTx/>
              <a:buNone/>
            </a:pPr>
            <a:r>
              <a:rPr lang="en-US" altLang="en-US" sz="2400" b="1">
                <a:cs typeface="Times New Roman" panose="02020603050405020304" pitchFamily="18" charset="0"/>
              </a:rPr>
              <a:t>Membrane blebbing in </a:t>
            </a:r>
            <a:r>
              <a:rPr lang="en-US" altLang="en-US" sz="2400" b="1" i="1">
                <a:cs typeface="Times New Roman" panose="02020603050405020304" pitchFamily="18" charset="0"/>
              </a:rPr>
              <a:t>P. aeruginosa</a:t>
            </a:r>
            <a:r>
              <a:rPr lang="en-US" altLang="en-US" sz="2400" b="1">
                <a:cs typeface="Times New Roman" panose="02020603050405020304" pitchFamily="18" charset="0"/>
              </a:rPr>
              <a:t> cells, induced by cathelicidin</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7"/>
          <p:cNvSpPr txBox="1">
            <a:spLocks noChangeArrowheads="1"/>
          </p:cNvSpPr>
          <p:nvPr/>
        </p:nvSpPr>
        <p:spPr bwMode="auto">
          <a:xfrm>
            <a:off x="109538" y="242888"/>
            <a:ext cx="892492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rtl="0" eaLnBrk="1" hangingPunct="1">
              <a:spcBef>
                <a:spcPct val="50000"/>
              </a:spcBef>
              <a:buFontTx/>
              <a:buNone/>
            </a:pPr>
            <a:r>
              <a:rPr lang="en-US" altLang="en-US" b="1">
                <a:solidFill>
                  <a:schemeClr val="accent2"/>
                </a:solidFill>
              </a:rPr>
              <a:t>Common properties of AMPs</a:t>
            </a:r>
          </a:p>
        </p:txBody>
      </p:sp>
      <p:sp>
        <p:nvSpPr>
          <p:cNvPr id="23555" name="Text Box 8"/>
          <p:cNvSpPr txBox="1">
            <a:spLocks noChangeArrowheads="1"/>
          </p:cNvSpPr>
          <p:nvPr/>
        </p:nvSpPr>
        <p:spPr bwMode="auto">
          <a:xfrm>
            <a:off x="203200" y="1020763"/>
            <a:ext cx="861377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rtl="0" eaLnBrk="1" hangingPunct="1">
              <a:spcBef>
                <a:spcPct val="50000"/>
              </a:spcBef>
            </a:pPr>
            <a:r>
              <a:rPr lang="en-US" altLang="en-US" sz="2400" b="1">
                <a:solidFill>
                  <a:srgbClr val="FF0066"/>
                </a:solidFill>
              </a:rPr>
              <a:t>Cationicity</a:t>
            </a:r>
            <a:r>
              <a:rPr lang="en-US" altLang="en-US" sz="2400" b="1">
                <a:solidFill>
                  <a:srgbClr val="339933"/>
                </a:solidFill>
              </a:rPr>
              <a:t>: attracts AMP to negatively-charged bacterial membranes </a:t>
            </a:r>
            <a:r>
              <a:rPr lang="en-US" altLang="en-US" sz="2400" b="1">
                <a:solidFill>
                  <a:srgbClr val="339933"/>
                </a:solidFill>
                <a:sym typeface="Symbol" panose="05050102010706020507" pitchFamily="18" charset="2"/>
              </a:rPr>
              <a:t> responsible for </a:t>
            </a:r>
            <a:r>
              <a:rPr lang="en-US" altLang="en-US" sz="2400" b="1">
                <a:solidFill>
                  <a:srgbClr val="FF0066"/>
                </a:solidFill>
                <a:sym typeface="Symbol" panose="05050102010706020507" pitchFamily="18" charset="2"/>
              </a:rPr>
              <a:t>selectivity</a:t>
            </a:r>
            <a:r>
              <a:rPr lang="en-US" altLang="en-US" sz="2400" b="1">
                <a:solidFill>
                  <a:srgbClr val="339933"/>
                </a:solidFill>
                <a:sym typeface="Symbol" panose="05050102010706020507" pitchFamily="18" charset="2"/>
              </a:rPr>
              <a:t> against bacteria</a:t>
            </a:r>
          </a:p>
        </p:txBody>
      </p:sp>
      <p:sp>
        <p:nvSpPr>
          <p:cNvPr id="23556" name="Rectangle 13"/>
          <p:cNvSpPr>
            <a:spLocks noChangeArrowheads="1"/>
          </p:cNvSpPr>
          <p:nvPr/>
        </p:nvSpPr>
        <p:spPr bwMode="auto">
          <a:xfrm>
            <a:off x="2068513" y="5962650"/>
            <a:ext cx="51593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rtl="0" eaLnBrk="1" hangingPunct="1">
              <a:spcBef>
                <a:spcPct val="0"/>
              </a:spcBef>
              <a:buFontTx/>
              <a:buNone/>
            </a:pPr>
            <a:r>
              <a:rPr lang="en-US" altLang="en-US" sz="2400" b="1">
                <a:cs typeface="Times New Roman" panose="02020603050405020304" pitchFamily="18" charset="0"/>
              </a:rPr>
              <a:t>Electrostatic potential of magainin</a:t>
            </a:r>
          </a:p>
        </p:txBody>
      </p:sp>
      <p:pic>
        <p:nvPicPr>
          <p:cNvPr id="23557" name="Picture 8"/>
          <p:cNvPicPr>
            <a:picLocks noChangeAspect="1" noChangeArrowheads="1"/>
          </p:cNvPicPr>
          <p:nvPr/>
        </p:nvPicPr>
        <p:blipFill>
          <a:blip r:embed="rId3">
            <a:extLst>
              <a:ext uri="{28A0092B-C50C-407E-A947-70E740481C1C}">
                <a14:useLocalDpi xmlns:a14="http://schemas.microsoft.com/office/drawing/2010/main" val="0"/>
              </a:ext>
            </a:extLst>
          </a:blip>
          <a:srcRect l="21614" t="29771" r="37396" b="29144"/>
          <a:stretch>
            <a:fillRect/>
          </a:stretch>
        </p:blipFill>
        <p:spPr bwMode="auto">
          <a:xfrm>
            <a:off x="1814513" y="2470150"/>
            <a:ext cx="5395912" cy="337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1026"/>
          <p:cNvSpPr txBox="1">
            <a:spLocks noChangeArrowheads="1"/>
          </p:cNvSpPr>
          <p:nvPr/>
        </p:nvSpPr>
        <p:spPr bwMode="auto">
          <a:xfrm>
            <a:off x="109538" y="242888"/>
            <a:ext cx="892492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rtl="0" eaLnBrk="1" hangingPunct="1">
              <a:spcBef>
                <a:spcPct val="50000"/>
              </a:spcBef>
              <a:buFontTx/>
              <a:buNone/>
            </a:pPr>
            <a:r>
              <a:rPr lang="en-US" altLang="en-US" b="1">
                <a:solidFill>
                  <a:schemeClr val="accent2"/>
                </a:solidFill>
              </a:rPr>
              <a:t>Common properties of AMPs</a:t>
            </a:r>
          </a:p>
        </p:txBody>
      </p:sp>
      <p:sp>
        <p:nvSpPr>
          <p:cNvPr id="25603" name="Text Box 1027"/>
          <p:cNvSpPr txBox="1">
            <a:spLocks noChangeArrowheads="1"/>
          </p:cNvSpPr>
          <p:nvPr/>
        </p:nvSpPr>
        <p:spPr bwMode="auto">
          <a:xfrm>
            <a:off x="203200" y="1020763"/>
            <a:ext cx="8613775" cy="179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rtl="0" eaLnBrk="1" hangingPunct="1">
              <a:spcBef>
                <a:spcPct val="50000"/>
              </a:spcBef>
            </a:pPr>
            <a:r>
              <a:rPr lang="en-US" altLang="en-US" sz="2400" b="1">
                <a:solidFill>
                  <a:srgbClr val="FF0066"/>
                </a:solidFill>
              </a:rPr>
              <a:t>Amphipathicity</a:t>
            </a:r>
            <a:r>
              <a:rPr lang="en-US" altLang="en-US" sz="2400" b="1">
                <a:solidFill>
                  <a:srgbClr val="339933"/>
                </a:solidFill>
              </a:rPr>
              <a:t>: </a:t>
            </a:r>
          </a:p>
          <a:p>
            <a:pPr algn="l" rtl="0" eaLnBrk="1" hangingPunct="1">
              <a:spcBef>
                <a:spcPct val="50000"/>
              </a:spcBef>
              <a:buFontTx/>
              <a:buAutoNum type="arabicPeriod"/>
            </a:pPr>
            <a:r>
              <a:rPr lang="en-US" altLang="en-US" sz="2200" b="1">
                <a:solidFill>
                  <a:srgbClr val="996633"/>
                </a:solidFill>
              </a:rPr>
              <a:t>Allows the AMP to interact with both polar and nonpolar regions of the membrane</a:t>
            </a:r>
          </a:p>
          <a:p>
            <a:pPr algn="l" rtl="0" eaLnBrk="1" hangingPunct="1">
              <a:spcBef>
                <a:spcPct val="50000"/>
              </a:spcBef>
              <a:buFontTx/>
              <a:buAutoNum type="arabicPeriod"/>
            </a:pPr>
            <a:r>
              <a:rPr lang="en-US" altLang="en-US" sz="2200" b="1">
                <a:solidFill>
                  <a:srgbClr val="996633"/>
                </a:solidFill>
              </a:rPr>
              <a:t>Facilitates membrane lysis</a:t>
            </a:r>
          </a:p>
        </p:txBody>
      </p:sp>
      <p:pic>
        <p:nvPicPr>
          <p:cNvPr id="25604" name="Picture 1029"/>
          <p:cNvPicPr>
            <a:picLocks noChangeAspect="1" noChangeArrowheads="1"/>
          </p:cNvPicPr>
          <p:nvPr/>
        </p:nvPicPr>
        <p:blipFill>
          <a:blip r:embed="rId3">
            <a:extLst>
              <a:ext uri="{28A0092B-C50C-407E-A947-70E740481C1C}">
                <a14:useLocalDpi xmlns:a14="http://schemas.microsoft.com/office/drawing/2010/main" val="0"/>
              </a:ext>
            </a:extLst>
          </a:blip>
          <a:srcRect t="75633"/>
          <a:stretch>
            <a:fillRect/>
          </a:stretch>
        </p:blipFill>
        <p:spPr bwMode="auto">
          <a:xfrm>
            <a:off x="1652588" y="3562350"/>
            <a:ext cx="5791200" cy="296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4"/>
          <p:cNvSpPr txBox="1">
            <a:spLocks noChangeArrowheads="1"/>
          </p:cNvSpPr>
          <p:nvPr/>
        </p:nvSpPr>
        <p:spPr bwMode="auto">
          <a:xfrm>
            <a:off x="109538" y="242888"/>
            <a:ext cx="892492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rtl="0" eaLnBrk="1" hangingPunct="1">
              <a:spcBef>
                <a:spcPct val="50000"/>
              </a:spcBef>
              <a:buFontTx/>
              <a:buNone/>
            </a:pPr>
            <a:r>
              <a:rPr lang="en-US" altLang="en-US" b="1">
                <a:solidFill>
                  <a:schemeClr val="accent2"/>
                </a:solidFill>
              </a:rPr>
              <a:t>Common properties of AMPs</a:t>
            </a:r>
          </a:p>
        </p:txBody>
      </p:sp>
      <p:sp>
        <p:nvSpPr>
          <p:cNvPr id="27651" name="Text Box 5"/>
          <p:cNvSpPr txBox="1">
            <a:spLocks noChangeArrowheads="1"/>
          </p:cNvSpPr>
          <p:nvPr/>
        </p:nvSpPr>
        <p:spPr bwMode="auto">
          <a:xfrm>
            <a:off x="203200" y="1020763"/>
            <a:ext cx="86137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rtl="0" eaLnBrk="1" hangingPunct="1">
              <a:spcBef>
                <a:spcPct val="50000"/>
              </a:spcBef>
            </a:pPr>
            <a:r>
              <a:rPr lang="en-US" altLang="en-US" sz="2400" b="1">
                <a:solidFill>
                  <a:srgbClr val="339933"/>
                </a:solidFill>
              </a:rPr>
              <a:t>Amphipathicity</a:t>
            </a:r>
          </a:p>
        </p:txBody>
      </p:sp>
      <p:sp>
        <p:nvSpPr>
          <p:cNvPr id="27652" name="Text Box 6"/>
          <p:cNvSpPr txBox="1">
            <a:spLocks noChangeArrowheads="1"/>
          </p:cNvSpPr>
          <p:nvPr/>
        </p:nvSpPr>
        <p:spPr bwMode="auto">
          <a:xfrm>
            <a:off x="660400" y="1477963"/>
            <a:ext cx="410845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rtl="0" eaLnBrk="1" hangingPunct="1">
              <a:spcBef>
                <a:spcPct val="50000"/>
              </a:spcBef>
              <a:buFontTx/>
              <a:buNone/>
            </a:pPr>
            <a:r>
              <a:rPr lang="en-US" altLang="en-US" sz="2200" b="1">
                <a:solidFill>
                  <a:srgbClr val="996633"/>
                </a:solidFill>
              </a:rPr>
              <a:t>1.	Primary</a:t>
            </a:r>
          </a:p>
        </p:txBody>
      </p:sp>
      <p:sp>
        <p:nvSpPr>
          <p:cNvPr id="27653" name="Rectangle 8"/>
          <p:cNvSpPr>
            <a:spLocks noChangeArrowheads="1"/>
          </p:cNvSpPr>
          <p:nvPr/>
        </p:nvSpPr>
        <p:spPr bwMode="auto">
          <a:xfrm>
            <a:off x="2087563" y="5114925"/>
            <a:ext cx="12493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rtl="0" eaLnBrk="1" hangingPunct="1">
              <a:spcBef>
                <a:spcPct val="0"/>
              </a:spcBef>
              <a:buFontTx/>
              <a:buNone/>
            </a:pPr>
            <a:r>
              <a:rPr lang="en-US" altLang="en-US" sz="2400" b="1">
                <a:cs typeface="Times New Roman" panose="02020603050405020304" pitchFamily="18" charset="0"/>
              </a:rPr>
              <a:t>Melittin</a:t>
            </a:r>
          </a:p>
        </p:txBody>
      </p:sp>
      <p:sp>
        <p:nvSpPr>
          <p:cNvPr id="27654" name="Rectangle 9"/>
          <p:cNvSpPr>
            <a:spLocks noChangeArrowheads="1"/>
          </p:cNvSpPr>
          <p:nvPr/>
        </p:nvSpPr>
        <p:spPr bwMode="auto">
          <a:xfrm>
            <a:off x="5926138" y="5162550"/>
            <a:ext cx="17033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rtl="0" eaLnBrk="1" hangingPunct="1">
              <a:spcBef>
                <a:spcPct val="0"/>
              </a:spcBef>
              <a:buFontTx/>
              <a:buNone/>
            </a:pPr>
            <a:r>
              <a:rPr lang="en-US" altLang="en-US" sz="2400" b="1">
                <a:cs typeface="Times New Roman" panose="02020603050405020304" pitchFamily="18" charset="0"/>
              </a:rPr>
              <a:t>Indolicidin</a:t>
            </a:r>
          </a:p>
        </p:txBody>
      </p:sp>
      <p:pic>
        <p:nvPicPr>
          <p:cNvPr id="27655" name="Picture 12"/>
          <p:cNvPicPr>
            <a:picLocks noChangeAspect="1" noChangeArrowheads="1"/>
          </p:cNvPicPr>
          <p:nvPr/>
        </p:nvPicPr>
        <p:blipFill>
          <a:blip r:embed="rId3">
            <a:extLst>
              <a:ext uri="{28A0092B-C50C-407E-A947-70E740481C1C}">
                <a14:useLocalDpi xmlns:a14="http://schemas.microsoft.com/office/drawing/2010/main" val="0"/>
              </a:ext>
            </a:extLst>
          </a:blip>
          <a:srcRect l="15585" t="28979" r="32135" b="32103"/>
          <a:stretch>
            <a:fillRect/>
          </a:stretch>
        </p:blipFill>
        <p:spPr bwMode="auto">
          <a:xfrm>
            <a:off x="1325563" y="2008188"/>
            <a:ext cx="6670675" cy="310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7"/>
          <p:cNvSpPr txBox="1">
            <a:spLocks noChangeArrowheads="1"/>
          </p:cNvSpPr>
          <p:nvPr/>
        </p:nvSpPr>
        <p:spPr bwMode="auto">
          <a:xfrm>
            <a:off x="203200" y="1020763"/>
            <a:ext cx="86137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rtl="0" eaLnBrk="1" hangingPunct="1">
              <a:spcBef>
                <a:spcPct val="50000"/>
              </a:spcBef>
            </a:pPr>
            <a:r>
              <a:rPr lang="en-US" altLang="en-US" sz="2400" b="1">
                <a:solidFill>
                  <a:srgbClr val="339933"/>
                </a:solidFill>
              </a:rPr>
              <a:t>Amphipathicity</a:t>
            </a:r>
          </a:p>
        </p:txBody>
      </p:sp>
      <p:sp>
        <p:nvSpPr>
          <p:cNvPr id="29699" name="Text Box 8"/>
          <p:cNvSpPr txBox="1">
            <a:spLocks noChangeArrowheads="1"/>
          </p:cNvSpPr>
          <p:nvPr/>
        </p:nvSpPr>
        <p:spPr bwMode="auto">
          <a:xfrm>
            <a:off x="660400" y="1477963"/>
            <a:ext cx="410845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rtl="0" eaLnBrk="1" hangingPunct="1">
              <a:spcBef>
                <a:spcPct val="50000"/>
              </a:spcBef>
              <a:buFontTx/>
              <a:buNone/>
            </a:pPr>
            <a:r>
              <a:rPr lang="en-US" altLang="en-US" sz="2200" b="1">
                <a:solidFill>
                  <a:srgbClr val="996633"/>
                </a:solidFill>
              </a:rPr>
              <a:t>2.	Secondary</a:t>
            </a:r>
          </a:p>
        </p:txBody>
      </p:sp>
      <p:sp>
        <p:nvSpPr>
          <p:cNvPr id="29700" name="Text Box 9"/>
          <p:cNvSpPr txBox="1">
            <a:spLocks noChangeArrowheads="1"/>
          </p:cNvSpPr>
          <p:nvPr/>
        </p:nvSpPr>
        <p:spPr bwMode="auto">
          <a:xfrm>
            <a:off x="109538" y="242888"/>
            <a:ext cx="892492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rtl="0" eaLnBrk="1" hangingPunct="1">
              <a:spcBef>
                <a:spcPct val="50000"/>
              </a:spcBef>
              <a:buFontTx/>
              <a:buNone/>
            </a:pPr>
            <a:r>
              <a:rPr lang="en-US" altLang="en-US" b="1">
                <a:solidFill>
                  <a:schemeClr val="accent2"/>
                </a:solidFill>
              </a:rPr>
              <a:t>Common properties of AMPs</a:t>
            </a:r>
          </a:p>
        </p:txBody>
      </p:sp>
      <p:sp>
        <p:nvSpPr>
          <p:cNvPr id="29701" name="Rectangle 10"/>
          <p:cNvSpPr>
            <a:spLocks noChangeArrowheads="1"/>
          </p:cNvSpPr>
          <p:nvPr/>
        </p:nvSpPr>
        <p:spPr bwMode="auto">
          <a:xfrm>
            <a:off x="4459288" y="5600700"/>
            <a:ext cx="15033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rtl="0" eaLnBrk="1" hangingPunct="1">
              <a:spcBef>
                <a:spcPct val="0"/>
              </a:spcBef>
              <a:buFontTx/>
              <a:buNone/>
            </a:pPr>
            <a:r>
              <a:rPr lang="en-US" altLang="en-US" sz="2400" b="1">
                <a:cs typeface="Times New Roman" panose="02020603050405020304" pitchFamily="18" charset="0"/>
              </a:rPr>
              <a:t>Magainin</a:t>
            </a:r>
          </a:p>
        </p:txBody>
      </p:sp>
      <p:pic>
        <p:nvPicPr>
          <p:cNvPr id="29702" name="Picture 9"/>
          <p:cNvPicPr>
            <a:picLocks noChangeAspect="1" noChangeArrowheads="1"/>
          </p:cNvPicPr>
          <p:nvPr/>
        </p:nvPicPr>
        <p:blipFill>
          <a:blip r:embed="rId3">
            <a:extLst>
              <a:ext uri="{28A0092B-C50C-407E-A947-70E740481C1C}">
                <a14:useLocalDpi xmlns:a14="http://schemas.microsoft.com/office/drawing/2010/main" val="0"/>
              </a:ext>
            </a:extLst>
          </a:blip>
          <a:srcRect l="21614" t="29771" r="37396" b="29144"/>
          <a:stretch>
            <a:fillRect/>
          </a:stretch>
        </p:blipFill>
        <p:spPr bwMode="auto">
          <a:xfrm>
            <a:off x="1922463" y="1909763"/>
            <a:ext cx="5888037" cy="3687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3"/>
          <p:cNvSpPr txBox="1">
            <a:spLocks noChangeArrowheads="1"/>
          </p:cNvSpPr>
          <p:nvPr/>
        </p:nvSpPr>
        <p:spPr bwMode="auto">
          <a:xfrm>
            <a:off x="227013" y="1325563"/>
            <a:ext cx="6794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rtl="0" eaLnBrk="1" hangingPunct="1">
              <a:spcBef>
                <a:spcPct val="50000"/>
              </a:spcBef>
              <a:buFontTx/>
              <a:buNone/>
            </a:pPr>
            <a:r>
              <a:rPr lang="en-US" altLang="en-US" sz="3600" b="1">
                <a:latin typeface="Times New Roman" panose="02020603050405020304" pitchFamily="18" charset="0"/>
              </a:rPr>
              <a:t>a</a:t>
            </a:r>
          </a:p>
        </p:txBody>
      </p:sp>
      <p:pic>
        <p:nvPicPr>
          <p:cNvPr id="31747" name="Picture 4"/>
          <p:cNvPicPr>
            <a:picLocks noChangeAspect="1" noChangeArrowheads="1"/>
          </p:cNvPicPr>
          <p:nvPr/>
        </p:nvPicPr>
        <p:blipFill>
          <a:blip r:embed="rId3">
            <a:extLst>
              <a:ext uri="{28A0092B-C50C-407E-A947-70E740481C1C}">
                <a14:useLocalDpi xmlns:a14="http://schemas.microsoft.com/office/drawing/2010/main" val="0"/>
              </a:ext>
            </a:extLst>
          </a:blip>
          <a:srcRect l="13809" t="33749" r="60640" b="33771"/>
          <a:stretch>
            <a:fillRect/>
          </a:stretch>
        </p:blipFill>
        <p:spPr bwMode="auto">
          <a:xfrm>
            <a:off x="5395913" y="1519238"/>
            <a:ext cx="3492500" cy="3328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8" name="Text Box 8"/>
          <p:cNvSpPr txBox="1">
            <a:spLocks noChangeArrowheads="1"/>
          </p:cNvSpPr>
          <p:nvPr/>
        </p:nvSpPr>
        <p:spPr bwMode="auto">
          <a:xfrm>
            <a:off x="328613" y="6073775"/>
            <a:ext cx="6794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rtl="0" eaLnBrk="1" hangingPunct="1">
              <a:spcBef>
                <a:spcPct val="50000"/>
              </a:spcBef>
              <a:buFontTx/>
              <a:buNone/>
            </a:pPr>
            <a:r>
              <a:rPr lang="en-US" altLang="en-US" sz="3600" b="1">
                <a:latin typeface="Times New Roman" panose="02020603050405020304" pitchFamily="18" charset="0"/>
              </a:rPr>
              <a:t>b</a:t>
            </a:r>
          </a:p>
        </p:txBody>
      </p:sp>
      <p:pic>
        <p:nvPicPr>
          <p:cNvPr id="31749" name="Picture 9" descr="C:\Documents and Settings\Amit\My Documents\Amit\Book\English\CH7 - Membrane proteins\Figures\Pymol files\Box 7-2 figure 1a.png"/>
          <p:cNvPicPr>
            <a:picLocks noChangeAspect="1" noChangeArrowheads="1"/>
          </p:cNvPicPr>
          <p:nvPr/>
        </p:nvPicPr>
        <p:blipFill>
          <a:blip r:embed="rId4">
            <a:extLst>
              <a:ext uri="{28A0092B-C50C-407E-A947-70E740481C1C}">
                <a14:useLocalDpi xmlns:a14="http://schemas.microsoft.com/office/drawing/2010/main" val="0"/>
              </a:ext>
            </a:extLst>
          </a:blip>
          <a:srcRect l="1335" t="24216" r="2777" b="24873"/>
          <a:stretch>
            <a:fillRect/>
          </a:stretch>
        </p:blipFill>
        <p:spPr bwMode="auto">
          <a:xfrm>
            <a:off x="171450" y="2357438"/>
            <a:ext cx="4459288" cy="2366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0" name="Line 10"/>
          <p:cNvSpPr>
            <a:spLocks noChangeShapeType="1"/>
          </p:cNvSpPr>
          <p:nvPr/>
        </p:nvSpPr>
        <p:spPr bwMode="auto">
          <a:xfrm flipH="1">
            <a:off x="4730750" y="3440113"/>
            <a:ext cx="566738" cy="0"/>
          </a:xfrm>
          <a:prstGeom prst="line">
            <a:avLst/>
          </a:prstGeom>
          <a:noFill/>
          <a:ln w="3810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31751" name="Line 11"/>
          <p:cNvSpPr>
            <a:spLocks noChangeShapeType="1"/>
          </p:cNvSpPr>
          <p:nvPr/>
        </p:nvSpPr>
        <p:spPr bwMode="auto">
          <a:xfrm>
            <a:off x="2238375" y="1844675"/>
            <a:ext cx="7938" cy="3424238"/>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52" name="AutoShape 12"/>
          <p:cNvSpPr>
            <a:spLocks noChangeArrowheads="1"/>
          </p:cNvSpPr>
          <p:nvPr/>
        </p:nvSpPr>
        <p:spPr bwMode="auto">
          <a:xfrm>
            <a:off x="1982788" y="1639888"/>
            <a:ext cx="447675" cy="457200"/>
          </a:xfrm>
          <a:prstGeom prst="curvedLeftArrow">
            <a:avLst>
              <a:gd name="adj1" fmla="val 20426"/>
              <a:gd name="adj2" fmla="val 40851"/>
              <a:gd name="adj3" fmla="val 33333"/>
            </a:avLst>
          </a:prstGeom>
          <a:solidFill>
            <a:schemeClr val="accent1"/>
          </a:solidFill>
          <a:ln w="9525">
            <a:solidFill>
              <a:schemeClr val="tx1"/>
            </a:solidFill>
            <a:miter lim="800000"/>
            <a:headEnd/>
            <a:tailEnd/>
          </a:ln>
        </p:spPr>
        <p:txBody>
          <a:bodyPr wrap="none"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he-IL" altLang="en-US" sz="1800"/>
          </a:p>
        </p:txBody>
      </p:sp>
      <p:sp>
        <p:nvSpPr>
          <p:cNvPr id="31753" name="Text Box 13"/>
          <p:cNvSpPr txBox="1">
            <a:spLocks noChangeArrowheads="1"/>
          </p:cNvSpPr>
          <p:nvPr/>
        </p:nvSpPr>
        <p:spPr bwMode="auto">
          <a:xfrm>
            <a:off x="1819275" y="1312863"/>
            <a:ext cx="9223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rtl="0" eaLnBrk="1" hangingPunct="1">
              <a:spcBef>
                <a:spcPct val="50000"/>
              </a:spcBef>
              <a:buFontTx/>
              <a:buNone/>
            </a:pPr>
            <a:r>
              <a:rPr lang="en-US" altLang="en-US" sz="2000" b="1">
                <a:latin typeface="Times New Roman" panose="02020603050405020304" pitchFamily="18" charset="0"/>
              </a:rPr>
              <a:t>90</a:t>
            </a:r>
            <a:r>
              <a:rPr lang="en-US" altLang="en-US" sz="2000" b="1">
                <a:latin typeface="Times New Roman" panose="02020603050405020304" pitchFamily="18" charset="0"/>
                <a:cs typeface="Times New Roman" panose="02020603050405020304" pitchFamily="18" charset="0"/>
              </a:rPr>
              <a:t>°</a:t>
            </a:r>
            <a:endParaRPr lang="en-US" altLang="en-US" sz="2000" b="1">
              <a:latin typeface="Times New Roman" panose="02020603050405020304" pitchFamily="18" charset="0"/>
            </a:endParaRPr>
          </a:p>
        </p:txBody>
      </p:sp>
      <p:sp>
        <p:nvSpPr>
          <p:cNvPr id="31754" name="Text Box 15"/>
          <p:cNvSpPr txBox="1">
            <a:spLocks noChangeArrowheads="1"/>
          </p:cNvSpPr>
          <p:nvPr/>
        </p:nvSpPr>
        <p:spPr bwMode="auto">
          <a:xfrm>
            <a:off x="165100" y="277813"/>
            <a:ext cx="861377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rtl="0" eaLnBrk="1" hangingPunct="1">
              <a:spcBef>
                <a:spcPct val="50000"/>
              </a:spcBef>
              <a:buFontTx/>
              <a:buNone/>
            </a:pPr>
            <a:r>
              <a:rPr lang="en-US" altLang="en-US" sz="2800" b="1" u="sng">
                <a:solidFill>
                  <a:srgbClr val="0066FF"/>
                </a:solidFill>
              </a:rPr>
              <a:t>Representing amphipathicity</a:t>
            </a:r>
          </a:p>
        </p:txBody>
      </p:sp>
      <p:grpSp>
        <p:nvGrpSpPr>
          <p:cNvPr id="31755" name="Group 16"/>
          <p:cNvGrpSpPr>
            <a:grpSpLocks/>
          </p:cNvGrpSpPr>
          <p:nvPr/>
        </p:nvGrpSpPr>
        <p:grpSpPr bwMode="auto">
          <a:xfrm>
            <a:off x="1703388" y="5588000"/>
            <a:ext cx="5807075" cy="808038"/>
            <a:chOff x="1459" y="3094"/>
            <a:chExt cx="3658" cy="509"/>
          </a:xfrm>
        </p:grpSpPr>
        <p:sp>
          <p:nvSpPr>
            <p:cNvPr id="31756" name="Text Box 17"/>
            <p:cNvSpPr txBox="1">
              <a:spLocks noChangeArrowheads="1"/>
            </p:cNvSpPr>
            <p:nvPr/>
          </p:nvSpPr>
          <p:spPr bwMode="auto">
            <a:xfrm>
              <a:off x="1459" y="3094"/>
              <a:ext cx="365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rtl="0" eaLnBrk="1" hangingPunct="1">
                <a:spcBef>
                  <a:spcPct val="50000"/>
                </a:spcBef>
                <a:buFontTx/>
                <a:buNone/>
              </a:pPr>
              <a:r>
                <a:rPr lang="en-US" altLang="en-US" sz="2400" b="1">
                  <a:solidFill>
                    <a:srgbClr val="00CC00"/>
                  </a:solidFill>
                  <a:latin typeface="Times New Roman" panose="02020603050405020304" pitchFamily="18" charset="0"/>
                </a:rPr>
                <a:t>G</a:t>
              </a:r>
              <a:r>
                <a:rPr lang="en-US" altLang="en-US" sz="2400" b="1">
                  <a:latin typeface="Times New Roman" panose="02020603050405020304" pitchFamily="18" charset="0"/>
                </a:rPr>
                <a:t>-</a:t>
              </a:r>
              <a:r>
                <a:rPr lang="en-US" altLang="en-US" sz="2400" b="1">
                  <a:solidFill>
                    <a:srgbClr val="FFCC00"/>
                  </a:solidFill>
                  <a:latin typeface="Times New Roman" panose="02020603050405020304" pitchFamily="18" charset="0"/>
                </a:rPr>
                <a:t>I</a:t>
              </a:r>
              <a:r>
                <a:rPr lang="en-US" altLang="en-US" sz="2400" b="1">
                  <a:latin typeface="Times New Roman" panose="02020603050405020304" pitchFamily="18" charset="0"/>
                </a:rPr>
                <a:t>-</a:t>
              </a:r>
              <a:r>
                <a:rPr lang="en-US" altLang="en-US" sz="2400" b="1">
                  <a:solidFill>
                    <a:srgbClr val="00CC00"/>
                  </a:solidFill>
                  <a:latin typeface="Times New Roman" panose="02020603050405020304" pitchFamily="18" charset="0"/>
                </a:rPr>
                <a:t>G</a:t>
              </a:r>
              <a:r>
                <a:rPr lang="en-US" altLang="en-US" sz="2400" b="1">
                  <a:latin typeface="Times New Roman" panose="02020603050405020304" pitchFamily="18" charset="0"/>
                </a:rPr>
                <a:t>-</a:t>
              </a:r>
              <a:r>
                <a:rPr lang="en-US" altLang="en-US" sz="2400" b="1">
                  <a:solidFill>
                    <a:srgbClr val="0066FF"/>
                  </a:solidFill>
                  <a:latin typeface="Times New Roman" panose="02020603050405020304" pitchFamily="18" charset="0"/>
                </a:rPr>
                <a:t>K</a:t>
              </a:r>
              <a:r>
                <a:rPr lang="en-US" altLang="en-US" sz="2400" b="1">
                  <a:latin typeface="Times New Roman" panose="02020603050405020304" pitchFamily="18" charset="0"/>
                </a:rPr>
                <a:t>-</a:t>
              </a:r>
              <a:r>
                <a:rPr lang="en-US" altLang="en-US" sz="2400" b="1">
                  <a:solidFill>
                    <a:srgbClr val="FFCC00"/>
                  </a:solidFill>
                  <a:latin typeface="Times New Roman" panose="02020603050405020304" pitchFamily="18" charset="0"/>
                </a:rPr>
                <a:t>F</a:t>
              </a:r>
              <a:r>
                <a:rPr lang="en-US" altLang="en-US" sz="2400" b="1">
                  <a:latin typeface="Times New Roman" panose="02020603050405020304" pitchFamily="18" charset="0"/>
                </a:rPr>
                <a:t>-</a:t>
              </a:r>
              <a:r>
                <a:rPr lang="en-US" altLang="en-US" sz="2400" b="1">
                  <a:solidFill>
                    <a:srgbClr val="FFCC00"/>
                  </a:solidFill>
                  <a:latin typeface="Times New Roman" panose="02020603050405020304" pitchFamily="18" charset="0"/>
                </a:rPr>
                <a:t>L</a:t>
              </a:r>
              <a:r>
                <a:rPr lang="en-US" altLang="en-US" sz="2400" b="1">
                  <a:latin typeface="Times New Roman" panose="02020603050405020304" pitchFamily="18" charset="0"/>
                </a:rPr>
                <a:t>-</a:t>
              </a:r>
              <a:r>
                <a:rPr lang="en-US" altLang="en-US" sz="2400" b="1">
                  <a:solidFill>
                    <a:srgbClr val="0066FF"/>
                  </a:solidFill>
                  <a:latin typeface="Times New Roman" panose="02020603050405020304" pitchFamily="18" charset="0"/>
                </a:rPr>
                <a:t>H</a:t>
              </a:r>
              <a:r>
                <a:rPr lang="en-US" altLang="en-US" sz="2400" b="1">
                  <a:latin typeface="Times New Roman" panose="02020603050405020304" pitchFamily="18" charset="0"/>
                </a:rPr>
                <a:t>-</a:t>
              </a:r>
              <a:r>
                <a:rPr lang="en-US" altLang="en-US" sz="2400" b="1">
                  <a:solidFill>
                    <a:srgbClr val="00CC00"/>
                  </a:solidFill>
                  <a:latin typeface="Times New Roman" panose="02020603050405020304" pitchFamily="18" charset="0"/>
                </a:rPr>
                <a:t>S</a:t>
              </a:r>
              <a:r>
                <a:rPr lang="en-US" altLang="en-US" sz="2400" b="1">
                  <a:latin typeface="Times New Roman" panose="02020603050405020304" pitchFamily="18" charset="0"/>
                </a:rPr>
                <a:t>-</a:t>
              </a:r>
              <a:r>
                <a:rPr lang="en-US" altLang="en-US" sz="2400" b="1">
                  <a:solidFill>
                    <a:srgbClr val="FFCC00"/>
                  </a:solidFill>
                  <a:latin typeface="Times New Roman" panose="02020603050405020304" pitchFamily="18" charset="0"/>
                </a:rPr>
                <a:t>A</a:t>
              </a:r>
              <a:r>
                <a:rPr lang="en-US" altLang="en-US" sz="2400" b="1">
                  <a:latin typeface="Times New Roman" panose="02020603050405020304" pitchFamily="18" charset="0"/>
                </a:rPr>
                <a:t>-</a:t>
              </a:r>
              <a:r>
                <a:rPr lang="en-US" altLang="en-US" sz="2400" b="1">
                  <a:solidFill>
                    <a:srgbClr val="0066FF"/>
                  </a:solidFill>
                  <a:latin typeface="Times New Roman" panose="02020603050405020304" pitchFamily="18" charset="0"/>
                </a:rPr>
                <a:t>K</a:t>
              </a:r>
              <a:r>
                <a:rPr lang="en-US" altLang="en-US" sz="2400" b="1">
                  <a:latin typeface="Times New Roman" panose="02020603050405020304" pitchFamily="18" charset="0"/>
                </a:rPr>
                <a:t>-</a:t>
              </a:r>
              <a:r>
                <a:rPr lang="en-US" altLang="en-US" sz="2400" b="1">
                  <a:solidFill>
                    <a:srgbClr val="0066FF"/>
                  </a:solidFill>
                  <a:latin typeface="Times New Roman" panose="02020603050405020304" pitchFamily="18" charset="0"/>
                </a:rPr>
                <a:t>K</a:t>
              </a:r>
              <a:r>
                <a:rPr lang="en-US" altLang="en-US" sz="2400" b="1">
                  <a:latin typeface="Times New Roman" panose="02020603050405020304" pitchFamily="18" charset="0"/>
                </a:rPr>
                <a:t>-</a:t>
              </a:r>
              <a:r>
                <a:rPr lang="en-US" altLang="en-US" sz="2400" b="1">
                  <a:solidFill>
                    <a:srgbClr val="FFCC00"/>
                  </a:solidFill>
                  <a:latin typeface="Times New Roman" panose="02020603050405020304" pitchFamily="18" charset="0"/>
                </a:rPr>
                <a:t>F</a:t>
              </a:r>
              <a:r>
                <a:rPr lang="en-US" altLang="en-US" sz="2400" b="1">
                  <a:latin typeface="Times New Roman" panose="02020603050405020304" pitchFamily="18" charset="0"/>
                </a:rPr>
                <a:t>-</a:t>
              </a:r>
              <a:r>
                <a:rPr lang="en-US" altLang="en-US" sz="2400" b="1">
                  <a:solidFill>
                    <a:srgbClr val="00CC00"/>
                  </a:solidFill>
                  <a:latin typeface="Times New Roman" panose="02020603050405020304" pitchFamily="18" charset="0"/>
                </a:rPr>
                <a:t>G</a:t>
              </a:r>
              <a:r>
                <a:rPr lang="en-US" altLang="en-US" sz="2400" b="1">
                  <a:latin typeface="Times New Roman" panose="02020603050405020304" pitchFamily="18" charset="0"/>
                </a:rPr>
                <a:t>-</a:t>
              </a:r>
              <a:r>
                <a:rPr lang="en-US" altLang="en-US" sz="2400" b="1">
                  <a:solidFill>
                    <a:srgbClr val="0066FF"/>
                  </a:solidFill>
                  <a:latin typeface="Times New Roman" panose="02020603050405020304" pitchFamily="18" charset="0"/>
                </a:rPr>
                <a:t>K-</a:t>
              </a:r>
              <a:r>
                <a:rPr lang="en-US" altLang="en-US" sz="2400" b="1">
                  <a:solidFill>
                    <a:srgbClr val="FFCC00"/>
                  </a:solidFill>
                  <a:latin typeface="Times New Roman" panose="02020603050405020304" pitchFamily="18" charset="0"/>
                </a:rPr>
                <a:t>A</a:t>
              </a:r>
              <a:r>
                <a:rPr lang="en-US" altLang="en-US" sz="2400" b="1">
                  <a:latin typeface="Times New Roman" panose="02020603050405020304" pitchFamily="18" charset="0"/>
                </a:rPr>
                <a:t>-</a:t>
              </a:r>
              <a:r>
                <a:rPr lang="en-US" altLang="en-US" sz="2400" b="1">
                  <a:solidFill>
                    <a:srgbClr val="FFCC00"/>
                  </a:solidFill>
                  <a:latin typeface="Times New Roman" panose="02020603050405020304" pitchFamily="18" charset="0"/>
                </a:rPr>
                <a:t>F</a:t>
              </a:r>
              <a:r>
                <a:rPr lang="en-US" altLang="en-US" sz="2400" b="1">
                  <a:latin typeface="Times New Roman" panose="02020603050405020304" pitchFamily="18" charset="0"/>
                </a:rPr>
                <a:t>-</a:t>
              </a:r>
              <a:r>
                <a:rPr lang="en-US" altLang="en-US" sz="2400" b="1">
                  <a:solidFill>
                    <a:srgbClr val="FFCC00"/>
                  </a:solidFill>
                  <a:latin typeface="Times New Roman" panose="02020603050405020304" pitchFamily="18" charset="0"/>
                </a:rPr>
                <a:t>V</a:t>
              </a:r>
              <a:r>
                <a:rPr lang="en-US" altLang="en-US" sz="2400" b="1">
                  <a:latin typeface="Times New Roman" panose="02020603050405020304" pitchFamily="18" charset="0"/>
                </a:rPr>
                <a:t>-</a:t>
              </a:r>
              <a:r>
                <a:rPr lang="en-US" altLang="en-US" sz="2400" b="1">
                  <a:solidFill>
                    <a:srgbClr val="00CC00"/>
                  </a:solidFill>
                  <a:latin typeface="Times New Roman" panose="02020603050405020304" pitchFamily="18" charset="0"/>
                </a:rPr>
                <a:t>G</a:t>
              </a:r>
              <a:r>
                <a:rPr lang="en-US" altLang="en-US" sz="2400">
                  <a:latin typeface="Times New Roman" panose="02020603050405020304" pitchFamily="18" charset="0"/>
                </a:rPr>
                <a:t> </a:t>
              </a:r>
            </a:p>
          </p:txBody>
        </p:sp>
        <p:sp>
          <p:nvSpPr>
            <p:cNvPr id="31757" name="Text Box 18"/>
            <p:cNvSpPr txBox="1">
              <a:spLocks noChangeArrowheads="1"/>
            </p:cNvSpPr>
            <p:nvPr/>
          </p:nvSpPr>
          <p:spPr bwMode="auto">
            <a:xfrm>
              <a:off x="1502" y="3353"/>
              <a:ext cx="358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rtl="0" eaLnBrk="1" hangingPunct="1">
                <a:spcBef>
                  <a:spcPct val="50000"/>
                </a:spcBef>
                <a:buFontTx/>
                <a:buNone/>
              </a:pPr>
              <a:r>
                <a:rPr lang="en-US" altLang="en-US" sz="2000" b="1">
                  <a:latin typeface="Times New Roman" panose="02020603050405020304" pitchFamily="18" charset="0"/>
                </a:rPr>
                <a:t>1  2  3   4   5   6   7   8   9  10 11 12 13 14 15 16 17 18</a:t>
              </a:r>
            </a:p>
          </p:txBody>
        </p:sp>
      </p:gr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5"/>
          <p:cNvPicPr>
            <a:picLocks noChangeAspect="1" noChangeArrowheads="1"/>
          </p:cNvPicPr>
          <p:nvPr/>
        </p:nvPicPr>
        <p:blipFill>
          <a:blip r:embed="rId3">
            <a:extLst>
              <a:ext uri="{28A0092B-C50C-407E-A947-70E740481C1C}">
                <a14:useLocalDpi xmlns:a14="http://schemas.microsoft.com/office/drawing/2010/main" val="0"/>
              </a:ext>
            </a:extLst>
          </a:blip>
          <a:srcRect l="11517" t="38095" r="13304" b="53810"/>
          <a:stretch>
            <a:fillRect/>
          </a:stretch>
        </p:blipFill>
        <p:spPr bwMode="auto">
          <a:xfrm>
            <a:off x="723900" y="2209800"/>
            <a:ext cx="80200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5" name="Text Box 7"/>
          <p:cNvSpPr txBox="1">
            <a:spLocks noChangeArrowheads="1"/>
          </p:cNvSpPr>
          <p:nvPr/>
        </p:nvSpPr>
        <p:spPr bwMode="auto">
          <a:xfrm>
            <a:off x="165100" y="277813"/>
            <a:ext cx="861377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rtl="0" eaLnBrk="1" hangingPunct="1">
              <a:spcBef>
                <a:spcPct val="50000"/>
              </a:spcBef>
              <a:buFontTx/>
              <a:buNone/>
            </a:pPr>
            <a:r>
              <a:rPr lang="en-US" altLang="en-US" sz="2800" b="1" u="sng">
                <a:solidFill>
                  <a:srgbClr val="0066FF"/>
                </a:solidFill>
              </a:rPr>
              <a:t>Calculating the hydrophobic moment</a:t>
            </a:r>
          </a:p>
        </p:txBody>
      </p:sp>
      <p:sp>
        <p:nvSpPr>
          <p:cNvPr id="33796" name="Text Box 8"/>
          <p:cNvSpPr txBox="1">
            <a:spLocks noChangeArrowheads="1"/>
          </p:cNvSpPr>
          <p:nvPr/>
        </p:nvSpPr>
        <p:spPr bwMode="auto">
          <a:xfrm>
            <a:off x="381000" y="3400425"/>
            <a:ext cx="15621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rtl="0" eaLnBrk="1" hangingPunct="1">
              <a:spcBef>
                <a:spcPct val="50000"/>
              </a:spcBef>
              <a:buFontTx/>
              <a:buNone/>
            </a:pPr>
            <a:r>
              <a:rPr lang="en-US" altLang="en-US" sz="1800"/>
              <a:t>hydrophobic dipole moment</a:t>
            </a:r>
          </a:p>
        </p:txBody>
      </p:sp>
      <p:sp>
        <p:nvSpPr>
          <p:cNvPr id="33797" name="Line 9"/>
          <p:cNvSpPr>
            <a:spLocks noChangeShapeType="1"/>
          </p:cNvSpPr>
          <p:nvPr/>
        </p:nvSpPr>
        <p:spPr bwMode="auto">
          <a:xfrm flipV="1">
            <a:off x="990600" y="2895600"/>
            <a:ext cx="0" cy="561975"/>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3798" name="Text Box 10"/>
          <p:cNvSpPr txBox="1">
            <a:spLocks noChangeArrowheads="1"/>
          </p:cNvSpPr>
          <p:nvPr/>
        </p:nvSpPr>
        <p:spPr bwMode="auto">
          <a:xfrm>
            <a:off x="2028825" y="3333750"/>
            <a:ext cx="16573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rtl="0" eaLnBrk="1" hangingPunct="1">
              <a:spcBef>
                <a:spcPct val="50000"/>
              </a:spcBef>
              <a:buFontTx/>
              <a:buNone/>
            </a:pPr>
            <a:r>
              <a:rPr lang="en-US" altLang="en-US" sz="1800"/>
              <a:t>hydrophobicity of residue </a:t>
            </a:r>
            <a:r>
              <a:rPr lang="en-US" altLang="en-US" sz="1800" i="1"/>
              <a:t>i</a:t>
            </a:r>
          </a:p>
        </p:txBody>
      </p:sp>
      <p:sp>
        <p:nvSpPr>
          <p:cNvPr id="33799" name="Line 11"/>
          <p:cNvSpPr>
            <a:spLocks noChangeShapeType="1"/>
          </p:cNvSpPr>
          <p:nvPr/>
        </p:nvSpPr>
        <p:spPr bwMode="auto">
          <a:xfrm flipV="1">
            <a:off x="2819400" y="2828925"/>
            <a:ext cx="0" cy="561975"/>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3800" name="Text Box 12"/>
          <p:cNvSpPr txBox="1">
            <a:spLocks noChangeArrowheads="1"/>
          </p:cNvSpPr>
          <p:nvPr/>
        </p:nvSpPr>
        <p:spPr bwMode="auto">
          <a:xfrm>
            <a:off x="3657600" y="3352800"/>
            <a:ext cx="26765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rtl="0" eaLnBrk="1" hangingPunct="1">
              <a:spcBef>
                <a:spcPct val="50000"/>
              </a:spcBef>
              <a:buFontTx/>
              <a:buNone/>
            </a:pPr>
            <a:r>
              <a:rPr lang="en-US" altLang="en-US" sz="1800"/>
              <a:t>the angular frequency of the helix (100º) </a:t>
            </a:r>
          </a:p>
        </p:txBody>
      </p:sp>
      <p:sp>
        <p:nvSpPr>
          <p:cNvPr id="33801" name="Line 13"/>
          <p:cNvSpPr>
            <a:spLocks noChangeShapeType="1"/>
          </p:cNvSpPr>
          <p:nvPr/>
        </p:nvSpPr>
        <p:spPr bwMode="auto">
          <a:xfrm flipV="1">
            <a:off x="4267200" y="2828925"/>
            <a:ext cx="0" cy="561975"/>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3802" name="Text Box 14"/>
          <p:cNvSpPr txBox="1">
            <a:spLocks noChangeArrowheads="1"/>
          </p:cNvSpPr>
          <p:nvPr/>
        </p:nvSpPr>
        <p:spPr bwMode="auto">
          <a:xfrm>
            <a:off x="203200" y="1020763"/>
            <a:ext cx="86137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rtl="0" eaLnBrk="1" hangingPunct="1">
              <a:spcBef>
                <a:spcPct val="50000"/>
              </a:spcBef>
            </a:pPr>
            <a:r>
              <a:rPr lang="en-US" altLang="en-US" sz="2400" b="1">
                <a:solidFill>
                  <a:srgbClr val="339933"/>
                </a:solidFill>
              </a:rPr>
              <a:t>In a canonical </a:t>
            </a:r>
            <a:r>
              <a:rPr lang="en-US" altLang="en-US" sz="2400" b="1">
                <a:solidFill>
                  <a:srgbClr val="339933"/>
                </a:solidFill>
                <a:sym typeface="Symbol" panose="05050102010706020507" pitchFamily="18" charset="2"/>
              </a:rPr>
              <a:t>-helix:</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3"/>
          <p:cNvPicPr>
            <a:picLocks noChangeAspect="1" noChangeArrowheads="1"/>
          </p:cNvPicPr>
          <p:nvPr/>
        </p:nvPicPr>
        <p:blipFill>
          <a:blip r:embed="rId2">
            <a:extLst>
              <a:ext uri="{28A0092B-C50C-407E-A947-70E740481C1C}">
                <a14:useLocalDpi xmlns:a14="http://schemas.microsoft.com/office/drawing/2010/main" val="0"/>
              </a:ext>
            </a:extLst>
          </a:blip>
          <a:srcRect l="34822" t="35239" r="43929" b="56429"/>
          <a:stretch>
            <a:fillRect/>
          </a:stretch>
        </p:blipFill>
        <p:spPr bwMode="auto">
          <a:xfrm>
            <a:off x="3416300" y="2643187"/>
            <a:ext cx="226695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3" name="Text Box 4"/>
          <p:cNvSpPr txBox="1">
            <a:spLocks noChangeArrowheads="1"/>
          </p:cNvSpPr>
          <p:nvPr/>
        </p:nvSpPr>
        <p:spPr bwMode="auto">
          <a:xfrm>
            <a:off x="165100" y="277813"/>
            <a:ext cx="861377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rtl="0" eaLnBrk="1" hangingPunct="1">
              <a:spcBef>
                <a:spcPct val="50000"/>
              </a:spcBef>
              <a:buFontTx/>
              <a:buNone/>
            </a:pPr>
            <a:r>
              <a:rPr lang="en-US" altLang="en-US" sz="2800" b="1" u="sng">
                <a:solidFill>
                  <a:srgbClr val="0066FF"/>
                </a:solidFill>
              </a:rPr>
              <a:t>Calculating amphipathicity</a:t>
            </a:r>
          </a:p>
        </p:txBody>
      </p:sp>
      <p:sp>
        <p:nvSpPr>
          <p:cNvPr id="35844" name="Text Box 13"/>
          <p:cNvSpPr txBox="1">
            <a:spLocks noChangeArrowheads="1"/>
          </p:cNvSpPr>
          <p:nvPr/>
        </p:nvSpPr>
        <p:spPr bwMode="auto">
          <a:xfrm>
            <a:off x="1825625" y="3784600"/>
            <a:ext cx="34956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rtl="0" eaLnBrk="1" hangingPunct="1">
              <a:spcBef>
                <a:spcPct val="50000"/>
              </a:spcBef>
              <a:buFontTx/>
              <a:buNone/>
            </a:pPr>
            <a:r>
              <a:rPr lang="en-US" altLang="en-US" sz="1800"/>
              <a:t>structural hydrophobic dipole moment</a:t>
            </a:r>
          </a:p>
        </p:txBody>
      </p:sp>
      <p:sp>
        <p:nvSpPr>
          <p:cNvPr id="35845" name="Line 14"/>
          <p:cNvSpPr>
            <a:spLocks noChangeShapeType="1"/>
          </p:cNvSpPr>
          <p:nvPr/>
        </p:nvSpPr>
        <p:spPr bwMode="auto">
          <a:xfrm flipV="1">
            <a:off x="3654425" y="3279775"/>
            <a:ext cx="0" cy="561975"/>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5846" name="Text Box 15"/>
          <p:cNvSpPr txBox="1">
            <a:spLocks noChangeArrowheads="1"/>
          </p:cNvSpPr>
          <p:nvPr/>
        </p:nvSpPr>
        <p:spPr bwMode="auto">
          <a:xfrm>
            <a:off x="5597525" y="3529012"/>
            <a:ext cx="318135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rtl="0" eaLnBrk="1" hangingPunct="1">
              <a:spcBef>
                <a:spcPct val="50000"/>
              </a:spcBef>
              <a:buFontTx/>
              <a:buNone/>
            </a:pPr>
            <a:r>
              <a:rPr lang="en-US" altLang="en-US" sz="1800"/>
              <a:t>a unit vector pointing from the projection of C</a:t>
            </a:r>
            <a:r>
              <a:rPr lang="el-GR" altLang="en-US" sz="1800"/>
              <a:t>α </a:t>
            </a:r>
            <a:r>
              <a:rPr lang="en-US" altLang="en-US" sz="1800"/>
              <a:t> to the center of the side-chain</a:t>
            </a:r>
          </a:p>
        </p:txBody>
      </p:sp>
      <p:sp>
        <p:nvSpPr>
          <p:cNvPr id="35847" name="Line 16"/>
          <p:cNvSpPr>
            <a:spLocks noChangeShapeType="1"/>
          </p:cNvSpPr>
          <p:nvPr/>
        </p:nvSpPr>
        <p:spPr bwMode="auto">
          <a:xfrm flipH="1" flipV="1">
            <a:off x="5683250" y="3205162"/>
            <a:ext cx="781050" cy="342900"/>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5848" name="Text Box 17"/>
          <p:cNvSpPr txBox="1">
            <a:spLocks noChangeArrowheads="1"/>
          </p:cNvSpPr>
          <p:nvPr/>
        </p:nvSpPr>
        <p:spPr bwMode="auto">
          <a:xfrm>
            <a:off x="203200" y="1020763"/>
            <a:ext cx="86137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rtl="0" eaLnBrk="1" hangingPunct="1">
              <a:spcBef>
                <a:spcPct val="50000"/>
              </a:spcBef>
            </a:pPr>
            <a:r>
              <a:rPr lang="en-US" altLang="en-US" sz="2400" b="1">
                <a:solidFill>
                  <a:srgbClr val="339933"/>
                </a:solidFill>
              </a:rPr>
              <a:t>In a non-canonical </a:t>
            </a:r>
            <a:r>
              <a:rPr lang="en-US" altLang="en-US" sz="2400" b="1">
                <a:solidFill>
                  <a:srgbClr val="339933"/>
                </a:solidFill>
                <a:sym typeface="Symbol" panose="05050102010706020507" pitchFamily="18" charset="2"/>
              </a:rPr>
              <a:t>helix:</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1026"/>
          <p:cNvSpPr txBox="1">
            <a:spLocks noChangeArrowheads="1"/>
          </p:cNvSpPr>
          <p:nvPr/>
        </p:nvSpPr>
        <p:spPr bwMode="auto">
          <a:xfrm>
            <a:off x="261938" y="2057400"/>
            <a:ext cx="8645525"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rtl="0" eaLnBrk="1" hangingPunct="1">
              <a:spcBef>
                <a:spcPct val="50000"/>
              </a:spcBef>
              <a:buFontTx/>
              <a:buNone/>
            </a:pPr>
            <a:r>
              <a:rPr lang="en-US" altLang="en-US" sz="4800" b="1" dirty="0" smtClean="0">
                <a:solidFill>
                  <a:srgbClr val="666699"/>
                </a:solidFill>
              </a:rPr>
              <a:t>Antimicrobial </a:t>
            </a:r>
            <a:r>
              <a:rPr lang="en-US" altLang="en-US" sz="4800" b="1" dirty="0">
                <a:solidFill>
                  <a:srgbClr val="666699"/>
                </a:solidFill>
              </a:rPr>
              <a:t>Peptides (AMPs)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 Box 3"/>
          <p:cNvSpPr txBox="1">
            <a:spLocks noChangeArrowheads="1"/>
          </p:cNvSpPr>
          <p:nvPr/>
        </p:nvSpPr>
        <p:spPr bwMode="auto">
          <a:xfrm>
            <a:off x="109538" y="242888"/>
            <a:ext cx="892492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rtl="0" eaLnBrk="1" hangingPunct="1">
              <a:spcBef>
                <a:spcPct val="50000"/>
              </a:spcBef>
              <a:buFontTx/>
              <a:buNone/>
            </a:pPr>
            <a:r>
              <a:rPr lang="en-US" altLang="en-US" b="1">
                <a:solidFill>
                  <a:schemeClr val="accent2"/>
                </a:solidFill>
              </a:rPr>
              <a:t>AMPs are extremely diverse</a:t>
            </a:r>
          </a:p>
        </p:txBody>
      </p:sp>
      <p:pic>
        <p:nvPicPr>
          <p:cNvPr id="2" name="Picture 1"/>
          <p:cNvPicPr>
            <a:picLocks noChangeAspect="1"/>
          </p:cNvPicPr>
          <p:nvPr/>
        </p:nvPicPr>
        <p:blipFill>
          <a:blip r:embed="rId3"/>
          <a:stretch>
            <a:fillRect/>
          </a:stretch>
        </p:blipFill>
        <p:spPr>
          <a:xfrm>
            <a:off x="442912" y="1128711"/>
            <a:ext cx="8294430" cy="4843463"/>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3" descr="C:\Documents and Settings\Amit\My Documents\Amit\Book\English\CH7 - Membrane proteins\Figures\Pymol files\7-24bI.png"/>
          <p:cNvPicPr>
            <a:picLocks noChangeAspect="1" noChangeArrowheads="1"/>
          </p:cNvPicPr>
          <p:nvPr/>
        </p:nvPicPr>
        <p:blipFill>
          <a:blip r:embed="rId3">
            <a:extLst>
              <a:ext uri="{28A0092B-C50C-407E-A947-70E740481C1C}">
                <a14:useLocalDpi xmlns:a14="http://schemas.microsoft.com/office/drawing/2010/main" val="0"/>
              </a:ext>
            </a:extLst>
          </a:blip>
          <a:srcRect l="1213" t="27731" r="1097" b="24440"/>
          <a:stretch>
            <a:fillRect/>
          </a:stretch>
        </p:blipFill>
        <p:spPr bwMode="auto">
          <a:xfrm>
            <a:off x="152400" y="3035300"/>
            <a:ext cx="4476750" cy="219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 name="Picture 4" descr="C:\Documents and Settings\Amit\My Documents\Amit\Book\English\CH7 - Membrane proteins\Figures\Pymol files\7-24bII.png"/>
          <p:cNvPicPr>
            <a:picLocks noChangeAspect="1" noChangeArrowheads="1"/>
          </p:cNvPicPr>
          <p:nvPr/>
        </p:nvPicPr>
        <p:blipFill>
          <a:blip r:embed="rId4">
            <a:extLst>
              <a:ext uri="{28A0092B-C50C-407E-A947-70E740481C1C}">
                <a14:useLocalDpi xmlns:a14="http://schemas.microsoft.com/office/drawing/2010/main" val="0"/>
              </a:ext>
            </a:extLst>
          </a:blip>
          <a:srcRect l="14192" t="14426" r="9058" b="10155"/>
          <a:stretch>
            <a:fillRect/>
          </a:stretch>
        </p:blipFill>
        <p:spPr bwMode="auto">
          <a:xfrm>
            <a:off x="6634163" y="2924175"/>
            <a:ext cx="2325687"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2" name="AutoShape 5"/>
          <p:cNvSpPr>
            <a:spLocks noChangeArrowheads="1"/>
          </p:cNvSpPr>
          <p:nvPr/>
        </p:nvSpPr>
        <p:spPr bwMode="auto">
          <a:xfrm>
            <a:off x="5334000" y="3683000"/>
            <a:ext cx="522288" cy="698500"/>
          </a:xfrm>
          <a:prstGeom prst="curvedRightArrow">
            <a:avLst>
              <a:gd name="adj1" fmla="val 26748"/>
              <a:gd name="adj2" fmla="val 53495"/>
              <a:gd name="adj3" fmla="val 33333"/>
            </a:avLst>
          </a:prstGeom>
          <a:solidFill>
            <a:srgbClr val="800080"/>
          </a:solidFill>
          <a:ln w="9525">
            <a:solidFill>
              <a:schemeClr val="tx1"/>
            </a:solidFill>
            <a:miter lim="800000"/>
            <a:headEnd/>
            <a:tailEnd/>
          </a:ln>
        </p:spPr>
        <p:txBody>
          <a:bodyPr wrap="none"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he-IL" altLang="en-US" sz="1800"/>
          </a:p>
        </p:txBody>
      </p:sp>
      <p:sp>
        <p:nvSpPr>
          <p:cNvPr id="7173" name="Text Box 8"/>
          <p:cNvSpPr txBox="1">
            <a:spLocks noChangeArrowheads="1"/>
          </p:cNvSpPr>
          <p:nvPr/>
        </p:nvSpPr>
        <p:spPr bwMode="auto">
          <a:xfrm>
            <a:off x="203200" y="1020763"/>
            <a:ext cx="8613775"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rtl="0" eaLnBrk="1" hangingPunct="1">
              <a:spcBef>
                <a:spcPct val="50000"/>
              </a:spcBef>
              <a:buFontTx/>
              <a:buNone/>
            </a:pPr>
            <a:r>
              <a:rPr lang="en-US" altLang="en-US" sz="2400" b="1"/>
              <a:t>However, they can be grouped into the following types:</a:t>
            </a:r>
          </a:p>
          <a:p>
            <a:pPr algn="l" rtl="0" eaLnBrk="1" hangingPunct="1">
              <a:spcBef>
                <a:spcPct val="50000"/>
              </a:spcBef>
              <a:buFontTx/>
              <a:buAutoNum type="arabicPeriod"/>
            </a:pPr>
            <a:r>
              <a:rPr lang="en-US" altLang="en-US" sz="2400" b="1">
                <a:solidFill>
                  <a:srgbClr val="339933"/>
                </a:solidFill>
              </a:rPr>
              <a:t>Small, anionic</a:t>
            </a:r>
          </a:p>
          <a:p>
            <a:pPr algn="l" rtl="0" eaLnBrk="1" hangingPunct="1">
              <a:spcBef>
                <a:spcPct val="50000"/>
              </a:spcBef>
              <a:buFontTx/>
              <a:buAutoNum type="arabicPeriod"/>
            </a:pPr>
            <a:r>
              <a:rPr lang="en-US" altLang="en-US" sz="2400" b="1">
                <a:solidFill>
                  <a:srgbClr val="339933"/>
                </a:solidFill>
              </a:rPr>
              <a:t>α-helical, cationic</a:t>
            </a:r>
          </a:p>
        </p:txBody>
      </p:sp>
      <p:sp>
        <p:nvSpPr>
          <p:cNvPr id="7174" name="Rectangle 9"/>
          <p:cNvSpPr>
            <a:spLocks noChangeArrowheads="1"/>
          </p:cNvSpPr>
          <p:nvPr/>
        </p:nvSpPr>
        <p:spPr bwMode="auto">
          <a:xfrm>
            <a:off x="1573213" y="5495925"/>
            <a:ext cx="15875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rtl="0" eaLnBrk="1" hangingPunct="1">
              <a:spcBef>
                <a:spcPct val="0"/>
              </a:spcBef>
              <a:buFontTx/>
              <a:buNone/>
            </a:pPr>
            <a:r>
              <a:rPr lang="en-US" altLang="en-US" sz="2400" b="1">
                <a:cs typeface="Times New Roman" panose="02020603050405020304" pitchFamily="18" charset="0"/>
              </a:rPr>
              <a:t>Magainin </a:t>
            </a:r>
          </a:p>
        </p:txBody>
      </p:sp>
      <p:sp>
        <p:nvSpPr>
          <p:cNvPr id="7175" name="Text Box 3"/>
          <p:cNvSpPr txBox="1">
            <a:spLocks noChangeArrowheads="1"/>
          </p:cNvSpPr>
          <p:nvPr/>
        </p:nvSpPr>
        <p:spPr bwMode="auto">
          <a:xfrm>
            <a:off x="109538" y="242888"/>
            <a:ext cx="892492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rtl="0" eaLnBrk="1" hangingPunct="1">
              <a:spcBef>
                <a:spcPct val="50000"/>
              </a:spcBef>
              <a:buFontTx/>
              <a:buNone/>
            </a:pPr>
            <a:r>
              <a:rPr lang="en-US" altLang="en-US" b="1">
                <a:solidFill>
                  <a:schemeClr val="accent2"/>
                </a:solidFill>
              </a:rPr>
              <a:t>AMPs are extremely diverse</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3" descr="C:\Documents and Settings\Amit\My Documents\Amit\Book\English\CH7 - Membrane proteins\Figures\Pymol files\7-24c.png"/>
          <p:cNvPicPr>
            <a:picLocks noChangeAspect="1" noChangeArrowheads="1"/>
          </p:cNvPicPr>
          <p:nvPr/>
        </p:nvPicPr>
        <p:blipFill>
          <a:blip r:embed="rId3">
            <a:extLst>
              <a:ext uri="{28A0092B-C50C-407E-A947-70E740481C1C}">
                <a14:useLocalDpi xmlns:a14="http://schemas.microsoft.com/office/drawing/2010/main" val="0"/>
              </a:ext>
            </a:extLst>
          </a:blip>
          <a:srcRect l="14441" t="30768" r="5449" b="27100"/>
          <a:stretch>
            <a:fillRect/>
          </a:stretch>
        </p:blipFill>
        <p:spPr bwMode="auto">
          <a:xfrm>
            <a:off x="1611313" y="2347913"/>
            <a:ext cx="5997575" cy="315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Text Box 6"/>
          <p:cNvSpPr txBox="1">
            <a:spLocks noChangeArrowheads="1"/>
          </p:cNvSpPr>
          <p:nvPr/>
        </p:nvSpPr>
        <p:spPr bwMode="auto">
          <a:xfrm>
            <a:off x="203200" y="1020763"/>
            <a:ext cx="861377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rtl="0" eaLnBrk="1" hangingPunct="1">
              <a:spcBef>
                <a:spcPct val="50000"/>
              </a:spcBef>
              <a:buFontTx/>
              <a:buNone/>
            </a:pPr>
            <a:r>
              <a:rPr lang="en-US" altLang="en-US" sz="2400" b="1">
                <a:solidFill>
                  <a:srgbClr val="339933"/>
                </a:solidFill>
              </a:rPr>
              <a:t>3.	Cationic, enriched with specific amino acids (Arg, Phe, Pro or Trp) </a:t>
            </a:r>
          </a:p>
        </p:txBody>
      </p:sp>
      <p:sp>
        <p:nvSpPr>
          <p:cNvPr id="9220" name="Rectangle 7"/>
          <p:cNvSpPr>
            <a:spLocks noChangeArrowheads="1"/>
          </p:cNvSpPr>
          <p:nvPr/>
        </p:nvSpPr>
        <p:spPr bwMode="auto">
          <a:xfrm>
            <a:off x="2135188" y="5915025"/>
            <a:ext cx="58737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rtl="0" eaLnBrk="1" hangingPunct="1">
              <a:spcBef>
                <a:spcPct val="0"/>
              </a:spcBef>
              <a:buFontTx/>
              <a:buNone/>
            </a:pPr>
            <a:r>
              <a:rPr lang="en-US" altLang="en-US" sz="2400" b="1">
                <a:cs typeface="Times New Roman" panose="02020603050405020304" pitchFamily="18" charset="0"/>
              </a:rPr>
              <a:t>Indolicidin (enriched with </a:t>
            </a:r>
            <a:r>
              <a:rPr lang="en-US" altLang="en-US" sz="2400" b="1">
                <a:solidFill>
                  <a:srgbClr val="00CC00"/>
                </a:solidFill>
                <a:cs typeface="Times New Roman" panose="02020603050405020304" pitchFamily="18" charset="0"/>
              </a:rPr>
              <a:t>Trp</a:t>
            </a:r>
            <a:r>
              <a:rPr lang="en-US" altLang="en-US" sz="2400" b="1">
                <a:cs typeface="Times New Roman" panose="02020603050405020304" pitchFamily="18" charset="0"/>
              </a:rPr>
              <a:t> and </a:t>
            </a:r>
            <a:r>
              <a:rPr lang="en-US" altLang="en-US" sz="2400" b="1">
                <a:solidFill>
                  <a:srgbClr val="0070C0"/>
                </a:solidFill>
                <a:cs typeface="Times New Roman" panose="02020603050405020304" pitchFamily="18" charset="0"/>
              </a:rPr>
              <a:t>Arg</a:t>
            </a:r>
            <a:r>
              <a:rPr lang="en-US" altLang="en-US" sz="2400" b="1">
                <a:cs typeface="Times New Roman" panose="02020603050405020304" pitchFamily="18" charset="0"/>
              </a:rPr>
              <a:t>) </a:t>
            </a:r>
          </a:p>
        </p:txBody>
      </p:sp>
      <p:sp>
        <p:nvSpPr>
          <p:cNvPr id="9221" name="Text Box 3"/>
          <p:cNvSpPr txBox="1">
            <a:spLocks noChangeArrowheads="1"/>
          </p:cNvSpPr>
          <p:nvPr/>
        </p:nvSpPr>
        <p:spPr bwMode="auto">
          <a:xfrm>
            <a:off x="109538" y="242888"/>
            <a:ext cx="892492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rtl="0" eaLnBrk="1" hangingPunct="1">
              <a:spcBef>
                <a:spcPct val="50000"/>
              </a:spcBef>
              <a:buFontTx/>
              <a:buNone/>
            </a:pPr>
            <a:r>
              <a:rPr lang="en-US" altLang="en-US" b="1">
                <a:solidFill>
                  <a:schemeClr val="accent2"/>
                </a:solidFill>
              </a:rPr>
              <a:t>AMPs are extremely diverse</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3" descr="C:\Documents and Settings\Amit\My Documents\Amit\Book\1_Revised_draft\CH7\Figures\Pymol files\7-25d.png"/>
          <p:cNvPicPr>
            <a:picLocks noChangeAspect="1" noChangeArrowheads="1"/>
          </p:cNvPicPr>
          <p:nvPr/>
        </p:nvPicPr>
        <p:blipFill>
          <a:blip r:embed="rId3" cstate="print">
            <a:extLst>
              <a:ext uri="{28A0092B-C50C-407E-A947-70E740481C1C}">
                <a14:useLocalDpi xmlns:a14="http://schemas.microsoft.com/office/drawing/2010/main" val="0"/>
              </a:ext>
            </a:extLst>
          </a:blip>
          <a:srcRect t="31192" b="36195"/>
          <a:stretch>
            <a:fillRect/>
          </a:stretch>
        </p:blipFill>
        <p:spPr bwMode="auto">
          <a:xfrm>
            <a:off x="708025" y="2641600"/>
            <a:ext cx="7486650" cy="244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Text Box 5"/>
          <p:cNvSpPr txBox="1">
            <a:spLocks noChangeArrowheads="1"/>
          </p:cNvSpPr>
          <p:nvPr/>
        </p:nvSpPr>
        <p:spPr bwMode="auto">
          <a:xfrm>
            <a:off x="203200" y="1020763"/>
            <a:ext cx="86137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rtl="0" eaLnBrk="1" hangingPunct="1">
              <a:spcBef>
                <a:spcPct val="50000"/>
              </a:spcBef>
              <a:buFontTx/>
              <a:buNone/>
            </a:pPr>
            <a:r>
              <a:rPr lang="en-US" altLang="en-US" sz="2400" b="1">
                <a:solidFill>
                  <a:srgbClr val="339933"/>
                </a:solidFill>
              </a:rPr>
              <a:t>4.	Stabilized by disulfide bonds </a:t>
            </a:r>
          </a:p>
        </p:txBody>
      </p:sp>
      <p:sp>
        <p:nvSpPr>
          <p:cNvPr id="11268" name="Rectangle 6"/>
          <p:cNvSpPr>
            <a:spLocks noChangeArrowheads="1"/>
          </p:cNvSpPr>
          <p:nvPr/>
        </p:nvSpPr>
        <p:spPr bwMode="auto">
          <a:xfrm>
            <a:off x="3773488" y="5753100"/>
            <a:ext cx="20288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rtl="0" eaLnBrk="1" hangingPunct="1">
              <a:spcBef>
                <a:spcPct val="0"/>
              </a:spcBef>
              <a:buFontTx/>
              <a:buNone/>
            </a:pPr>
            <a:r>
              <a:rPr lang="en-US" altLang="en-US" sz="2400" b="1">
                <a:cs typeface="Times New Roman" panose="02020603050405020304" pitchFamily="18" charset="0"/>
              </a:rPr>
              <a:t>Tachyplesin </a:t>
            </a:r>
          </a:p>
        </p:txBody>
      </p:sp>
      <p:sp>
        <p:nvSpPr>
          <p:cNvPr id="11269" name="Text Box 3"/>
          <p:cNvSpPr txBox="1">
            <a:spLocks noChangeArrowheads="1"/>
          </p:cNvSpPr>
          <p:nvPr/>
        </p:nvSpPr>
        <p:spPr bwMode="auto">
          <a:xfrm>
            <a:off x="109538" y="242888"/>
            <a:ext cx="892492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rtl="0" eaLnBrk="1" hangingPunct="1">
              <a:spcBef>
                <a:spcPct val="50000"/>
              </a:spcBef>
              <a:buFontTx/>
              <a:buNone/>
            </a:pPr>
            <a:r>
              <a:rPr lang="en-US" altLang="en-US" b="1">
                <a:solidFill>
                  <a:schemeClr val="accent2"/>
                </a:solidFill>
              </a:rPr>
              <a:t>AMPs are extremely diverse</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3" descr="C:\Documents and Settings\Amit\My Documents\Amit\Book\English\CH7 - Membrane proteins\Figures\Pymol files\7-24e.png"/>
          <p:cNvPicPr>
            <a:picLocks noChangeAspect="1" noChangeArrowheads="1"/>
          </p:cNvPicPr>
          <p:nvPr/>
        </p:nvPicPr>
        <p:blipFill>
          <a:blip r:embed="rId3" cstate="print">
            <a:extLst>
              <a:ext uri="{28A0092B-C50C-407E-A947-70E740481C1C}">
                <a14:useLocalDpi xmlns:a14="http://schemas.microsoft.com/office/drawing/2010/main" val="0"/>
              </a:ext>
            </a:extLst>
          </a:blip>
          <a:srcRect l="27205" t="11324" r="30217" b="9775"/>
          <a:stretch>
            <a:fillRect/>
          </a:stretch>
        </p:blipFill>
        <p:spPr bwMode="auto">
          <a:xfrm>
            <a:off x="3198812" y="1872456"/>
            <a:ext cx="2168745" cy="401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Text Box 6"/>
          <p:cNvSpPr txBox="1">
            <a:spLocks noChangeArrowheads="1"/>
          </p:cNvSpPr>
          <p:nvPr/>
        </p:nvSpPr>
        <p:spPr bwMode="auto">
          <a:xfrm>
            <a:off x="203200" y="1020763"/>
            <a:ext cx="86137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rtl="0" eaLnBrk="1" hangingPunct="1">
              <a:spcBef>
                <a:spcPct val="50000"/>
              </a:spcBef>
              <a:buFontTx/>
              <a:buNone/>
            </a:pPr>
            <a:r>
              <a:rPr lang="en-US" altLang="en-US" sz="2400" b="1">
                <a:solidFill>
                  <a:srgbClr val="339933"/>
                </a:solidFill>
              </a:rPr>
              <a:t>5.	Cationic, derived from larger proteins </a:t>
            </a:r>
          </a:p>
        </p:txBody>
      </p:sp>
      <p:sp>
        <p:nvSpPr>
          <p:cNvPr id="13316" name="Rectangle 7"/>
          <p:cNvSpPr>
            <a:spLocks noChangeArrowheads="1"/>
          </p:cNvSpPr>
          <p:nvPr/>
        </p:nvSpPr>
        <p:spPr bwMode="auto">
          <a:xfrm>
            <a:off x="3225909" y="5892006"/>
            <a:ext cx="2114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rtl="0" eaLnBrk="1" hangingPunct="1">
              <a:spcBef>
                <a:spcPct val="0"/>
              </a:spcBef>
              <a:buFontTx/>
              <a:buNone/>
            </a:pPr>
            <a:r>
              <a:rPr lang="en-US" altLang="en-US" sz="2400" b="1" dirty="0" err="1">
                <a:cs typeface="Times New Roman" panose="02020603050405020304" pitchFamily="18" charset="0"/>
              </a:rPr>
              <a:t>Lactoferricin</a:t>
            </a:r>
            <a:r>
              <a:rPr lang="en-US" altLang="en-US" sz="2400" b="1" dirty="0">
                <a:cs typeface="Times New Roman" panose="02020603050405020304" pitchFamily="18" charset="0"/>
              </a:rPr>
              <a:t> </a:t>
            </a:r>
          </a:p>
        </p:txBody>
      </p:sp>
      <p:sp>
        <p:nvSpPr>
          <p:cNvPr id="13317" name="Text Box 3"/>
          <p:cNvSpPr txBox="1">
            <a:spLocks noChangeArrowheads="1"/>
          </p:cNvSpPr>
          <p:nvPr/>
        </p:nvSpPr>
        <p:spPr bwMode="auto">
          <a:xfrm>
            <a:off x="109538" y="242888"/>
            <a:ext cx="892492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rtl="0" eaLnBrk="1" hangingPunct="1">
              <a:spcBef>
                <a:spcPct val="50000"/>
              </a:spcBef>
              <a:buFontTx/>
              <a:buNone/>
            </a:pPr>
            <a:r>
              <a:rPr lang="en-US" altLang="en-US" b="1">
                <a:solidFill>
                  <a:schemeClr val="accent2"/>
                </a:solidFill>
              </a:rPr>
              <a:t>AMPs are extremely diverse</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362" name="Group 1034"/>
          <p:cNvGrpSpPr>
            <a:grpSpLocks/>
          </p:cNvGrpSpPr>
          <p:nvPr/>
        </p:nvGrpSpPr>
        <p:grpSpPr bwMode="auto">
          <a:xfrm>
            <a:off x="246064" y="2163760"/>
            <a:ext cx="8745537" cy="4335462"/>
            <a:chOff x="125" y="753"/>
            <a:chExt cx="5509" cy="2731"/>
          </a:xfrm>
        </p:grpSpPr>
        <p:pic>
          <p:nvPicPr>
            <p:cNvPr id="15367" name="Picture 102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 y="753"/>
              <a:ext cx="5509" cy="2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8" name="Rectangle 1030"/>
            <p:cNvSpPr>
              <a:spLocks noChangeArrowheads="1"/>
            </p:cNvSpPr>
            <p:nvPr/>
          </p:nvSpPr>
          <p:spPr bwMode="auto">
            <a:xfrm>
              <a:off x="1660" y="2781"/>
              <a:ext cx="681" cy="65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he-IL" altLang="en-US" sz="1800"/>
            </a:p>
          </p:txBody>
        </p:sp>
        <p:sp>
          <p:nvSpPr>
            <p:cNvPr id="15369" name="Rectangle 1031"/>
            <p:cNvSpPr>
              <a:spLocks noChangeArrowheads="1"/>
            </p:cNvSpPr>
            <p:nvPr/>
          </p:nvSpPr>
          <p:spPr bwMode="auto">
            <a:xfrm>
              <a:off x="4851" y="1944"/>
              <a:ext cx="681" cy="65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he-IL" altLang="en-US" sz="1800"/>
            </a:p>
          </p:txBody>
        </p:sp>
        <p:sp>
          <p:nvSpPr>
            <p:cNvPr id="15370" name="Rectangle 1032"/>
            <p:cNvSpPr>
              <a:spLocks noChangeArrowheads="1"/>
            </p:cNvSpPr>
            <p:nvPr/>
          </p:nvSpPr>
          <p:spPr bwMode="auto">
            <a:xfrm>
              <a:off x="2424" y="843"/>
              <a:ext cx="1048" cy="19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he-IL" altLang="en-US" sz="1800"/>
            </a:p>
          </p:txBody>
        </p:sp>
        <p:sp>
          <p:nvSpPr>
            <p:cNvPr id="15371" name="Text Box 1033"/>
            <p:cNvSpPr txBox="1">
              <a:spLocks noChangeArrowheads="1"/>
            </p:cNvSpPr>
            <p:nvPr/>
          </p:nvSpPr>
          <p:spPr bwMode="auto">
            <a:xfrm>
              <a:off x="2278" y="822"/>
              <a:ext cx="2649"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rtl="0" eaLnBrk="1" hangingPunct="1">
                <a:spcBef>
                  <a:spcPct val="50000"/>
                </a:spcBef>
                <a:buFontTx/>
                <a:buNone/>
              </a:pPr>
              <a:r>
                <a:rPr lang="en-US" altLang="en-US" sz="1800" b="1"/>
                <a:t>Shai-Matzusaki-Huang Model</a:t>
              </a:r>
            </a:p>
          </p:txBody>
        </p:sp>
      </p:grpSp>
      <p:sp>
        <p:nvSpPr>
          <p:cNvPr id="15363" name="Text Box 1029"/>
          <p:cNvSpPr txBox="1">
            <a:spLocks noChangeArrowheads="1"/>
          </p:cNvSpPr>
          <p:nvPr/>
        </p:nvSpPr>
        <p:spPr bwMode="auto">
          <a:xfrm>
            <a:off x="5337177" y="1917696"/>
            <a:ext cx="6794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rtl="0" eaLnBrk="1" hangingPunct="1">
              <a:spcBef>
                <a:spcPct val="50000"/>
              </a:spcBef>
              <a:buFontTx/>
              <a:buNone/>
            </a:pPr>
            <a:r>
              <a:rPr lang="en-US" altLang="en-US" sz="2000" b="1">
                <a:latin typeface="Times New Roman" panose="02020603050405020304" pitchFamily="18" charset="0"/>
              </a:rPr>
              <a:t>B.</a:t>
            </a:r>
          </a:p>
        </p:txBody>
      </p:sp>
      <p:sp>
        <p:nvSpPr>
          <p:cNvPr id="15364" name="Text Box 1035"/>
          <p:cNvSpPr txBox="1">
            <a:spLocks noChangeArrowheads="1"/>
          </p:cNvSpPr>
          <p:nvPr/>
        </p:nvSpPr>
        <p:spPr bwMode="auto">
          <a:xfrm>
            <a:off x="1138239" y="1908171"/>
            <a:ext cx="6794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rtl="0" eaLnBrk="1" hangingPunct="1">
              <a:spcBef>
                <a:spcPct val="50000"/>
              </a:spcBef>
              <a:buFontTx/>
              <a:buNone/>
            </a:pPr>
            <a:r>
              <a:rPr lang="en-US" altLang="en-US" sz="2000" b="1">
                <a:latin typeface="Times New Roman" panose="02020603050405020304" pitchFamily="18" charset="0"/>
              </a:rPr>
              <a:t>A.</a:t>
            </a:r>
          </a:p>
        </p:txBody>
      </p:sp>
      <p:sp>
        <p:nvSpPr>
          <p:cNvPr id="15365" name="Text Box 1036"/>
          <p:cNvSpPr txBox="1">
            <a:spLocks noChangeArrowheads="1"/>
          </p:cNvSpPr>
          <p:nvPr/>
        </p:nvSpPr>
        <p:spPr bwMode="auto">
          <a:xfrm>
            <a:off x="109538" y="242888"/>
            <a:ext cx="892492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rtl="0" eaLnBrk="1" hangingPunct="1">
              <a:spcBef>
                <a:spcPct val="50000"/>
              </a:spcBef>
              <a:buFontTx/>
              <a:buNone/>
            </a:pPr>
            <a:r>
              <a:rPr lang="en-US" altLang="en-US" b="1">
                <a:solidFill>
                  <a:schemeClr val="accent2"/>
                </a:solidFill>
              </a:rPr>
              <a:t>Many AMPs act on the microbial membrane</a:t>
            </a:r>
          </a:p>
        </p:txBody>
      </p:sp>
      <p:sp>
        <p:nvSpPr>
          <p:cNvPr id="15366" name="Text Box 1037"/>
          <p:cNvSpPr txBox="1">
            <a:spLocks noChangeArrowheads="1"/>
          </p:cNvSpPr>
          <p:nvPr/>
        </p:nvSpPr>
        <p:spPr bwMode="auto">
          <a:xfrm>
            <a:off x="203200" y="1020763"/>
            <a:ext cx="86137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rtl="0" eaLnBrk="1" hangingPunct="1">
              <a:spcBef>
                <a:spcPct val="50000"/>
              </a:spcBef>
            </a:pPr>
            <a:r>
              <a:rPr lang="en-US" altLang="en-US" sz="2400" b="1">
                <a:solidFill>
                  <a:srgbClr val="339933"/>
                </a:solidFill>
              </a:rPr>
              <a:t>Membrane lysis may occur by different mechanisms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410" name="Group 3"/>
          <p:cNvGrpSpPr>
            <a:grpSpLocks/>
          </p:cNvGrpSpPr>
          <p:nvPr/>
        </p:nvGrpSpPr>
        <p:grpSpPr bwMode="auto">
          <a:xfrm>
            <a:off x="2019300" y="1584325"/>
            <a:ext cx="5105400" cy="3687763"/>
            <a:chOff x="1272" y="998"/>
            <a:chExt cx="3216" cy="2323"/>
          </a:xfrm>
        </p:grpSpPr>
        <p:pic>
          <p:nvPicPr>
            <p:cNvPr id="1741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2" y="998"/>
              <a:ext cx="3216" cy="2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4" name="Rectangle 5"/>
            <p:cNvSpPr>
              <a:spLocks noChangeArrowheads="1"/>
            </p:cNvSpPr>
            <p:nvPr/>
          </p:nvSpPr>
          <p:spPr bwMode="auto">
            <a:xfrm>
              <a:off x="1361" y="1084"/>
              <a:ext cx="142" cy="162"/>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he-IL" altLang="en-US" sz="1800"/>
            </a:p>
          </p:txBody>
        </p:sp>
        <p:sp>
          <p:nvSpPr>
            <p:cNvPr id="17415" name="Rectangle 6"/>
            <p:cNvSpPr>
              <a:spLocks noChangeArrowheads="1"/>
            </p:cNvSpPr>
            <p:nvPr/>
          </p:nvSpPr>
          <p:spPr bwMode="auto">
            <a:xfrm>
              <a:off x="2944" y="1076"/>
              <a:ext cx="142" cy="162"/>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he-IL" altLang="en-US" sz="1800"/>
            </a:p>
          </p:txBody>
        </p:sp>
      </p:grpSp>
      <p:sp>
        <p:nvSpPr>
          <p:cNvPr id="17411" name="Text Box 7"/>
          <p:cNvSpPr txBox="1">
            <a:spLocks noChangeArrowheads="1"/>
          </p:cNvSpPr>
          <p:nvPr/>
        </p:nvSpPr>
        <p:spPr bwMode="auto">
          <a:xfrm>
            <a:off x="109538" y="242888"/>
            <a:ext cx="892492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rtl="0" eaLnBrk="1" hangingPunct="1">
              <a:spcBef>
                <a:spcPct val="50000"/>
              </a:spcBef>
              <a:buFontTx/>
              <a:buNone/>
            </a:pPr>
            <a:r>
              <a:rPr lang="en-US" altLang="en-US" b="1">
                <a:solidFill>
                  <a:schemeClr val="accent2"/>
                </a:solidFill>
              </a:rPr>
              <a:t>Many AMPs act on the microbial membrane</a:t>
            </a:r>
          </a:p>
        </p:txBody>
      </p:sp>
      <p:sp>
        <p:nvSpPr>
          <p:cNvPr id="17412" name="Rectangle 8"/>
          <p:cNvSpPr>
            <a:spLocks noChangeArrowheads="1"/>
          </p:cNvSpPr>
          <p:nvPr/>
        </p:nvSpPr>
        <p:spPr bwMode="auto">
          <a:xfrm>
            <a:off x="1944688" y="5524500"/>
            <a:ext cx="53625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rtl="0" eaLnBrk="1" hangingPunct="1">
              <a:spcBef>
                <a:spcPct val="0"/>
              </a:spcBef>
              <a:buFontTx/>
              <a:buNone/>
            </a:pPr>
            <a:r>
              <a:rPr lang="en-US" altLang="en-US" sz="2400" b="1">
                <a:cs typeface="Times New Roman" panose="02020603050405020304" pitchFamily="18" charset="0"/>
              </a:rPr>
              <a:t>Lysis of </a:t>
            </a:r>
            <a:r>
              <a:rPr lang="en-US" altLang="en-US" sz="2400" b="1" i="1">
                <a:cs typeface="Times New Roman" panose="02020603050405020304" pitchFamily="18" charset="0"/>
              </a:rPr>
              <a:t>E. coli</a:t>
            </a:r>
            <a:r>
              <a:rPr lang="en-US" altLang="en-US" sz="2400" b="1">
                <a:cs typeface="Times New Roman" panose="02020603050405020304" pitchFamily="18" charset="0"/>
              </a:rPr>
              <a:t> membrane by LL-37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326</TotalTime>
  <Words>1003</Words>
  <Application>Microsoft Office PowerPoint</Application>
  <PresentationFormat>On-screen Show (4:3)</PresentationFormat>
  <Paragraphs>92</Paragraphs>
  <Slides>18</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Helvetica Neue</vt:lpstr>
      <vt:lpstr>Symbol</vt:lpstr>
      <vt:lpstr>Times New Roman</vt:lpstr>
      <vt:lpstr>Times New Roman (Hebrew)</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boaz</dc:creator>
  <cp:lastModifiedBy>Amit Kessel</cp:lastModifiedBy>
  <cp:revision>157</cp:revision>
  <dcterms:created xsi:type="dcterms:W3CDTF">2009-05-10T02:40:41Z</dcterms:created>
  <dcterms:modified xsi:type="dcterms:W3CDTF">2019-05-08T13:30:06Z</dcterms:modified>
</cp:coreProperties>
</file>