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83" r:id="rId3"/>
  </p:sldMasterIdLst>
  <p:notesMasterIdLst>
    <p:notesMasterId r:id="rId93"/>
  </p:notesMasterIdLst>
  <p:sldIdLst>
    <p:sldId id="410" r:id="rId4"/>
    <p:sldId id="288" r:id="rId5"/>
    <p:sldId id="257" r:id="rId6"/>
    <p:sldId id="332" r:id="rId7"/>
    <p:sldId id="331" r:id="rId8"/>
    <p:sldId id="411" r:id="rId9"/>
    <p:sldId id="412" r:id="rId10"/>
    <p:sldId id="380" r:id="rId11"/>
    <p:sldId id="415" r:id="rId12"/>
    <p:sldId id="416" r:id="rId13"/>
    <p:sldId id="414" r:id="rId14"/>
    <p:sldId id="379" r:id="rId15"/>
    <p:sldId id="378" r:id="rId16"/>
    <p:sldId id="335" r:id="rId17"/>
    <p:sldId id="296" r:id="rId18"/>
    <p:sldId id="264" r:id="rId19"/>
    <p:sldId id="265" r:id="rId20"/>
    <p:sldId id="381" r:id="rId21"/>
    <p:sldId id="297" r:id="rId22"/>
    <p:sldId id="421" r:id="rId23"/>
    <p:sldId id="267" r:id="rId24"/>
    <p:sldId id="268" r:id="rId25"/>
    <p:sldId id="387" r:id="rId26"/>
    <p:sldId id="386" r:id="rId27"/>
    <p:sldId id="269" r:id="rId28"/>
    <p:sldId id="279" r:id="rId29"/>
    <p:sldId id="280" r:id="rId30"/>
    <p:sldId id="281" r:id="rId31"/>
    <p:sldId id="282" r:id="rId32"/>
    <p:sldId id="283" r:id="rId33"/>
    <p:sldId id="284" r:id="rId34"/>
    <p:sldId id="417" r:id="rId35"/>
    <p:sldId id="301" r:id="rId36"/>
    <p:sldId id="285" r:id="rId37"/>
    <p:sldId id="382" r:id="rId38"/>
    <p:sldId id="286" r:id="rId39"/>
    <p:sldId id="418" r:id="rId40"/>
    <p:sldId id="383" r:id="rId41"/>
    <p:sldId id="287" r:id="rId42"/>
    <p:sldId id="419" r:id="rId43"/>
    <p:sldId id="384" r:id="rId44"/>
    <p:sldId id="322" r:id="rId45"/>
    <p:sldId id="302" r:id="rId46"/>
    <p:sldId id="270" r:id="rId47"/>
    <p:sldId id="304" r:id="rId48"/>
    <p:sldId id="339" r:id="rId49"/>
    <p:sldId id="340" r:id="rId50"/>
    <p:sldId id="372" r:id="rId51"/>
    <p:sldId id="341" r:id="rId52"/>
    <p:sldId id="342" r:id="rId53"/>
    <p:sldId id="343" r:id="rId54"/>
    <p:sldId id="345" r:id="rId55"/>
    <p:sldId id="374" r:id="rId56"/>
    <p:sldId id="375" r:id="rId57"/>
    <p:sldId id="351" r:id="rId58"/>
    <p:sldId id="376" r:id="rId59"/>
    <p:sldId id="377" r:id="rId60"/>
    <p:sldId id="398" r:id="rId61"/>
    <p:sldId id="399" r:id="rId62"/>
    <p:sldId id="353" r:id="rId63"/>
    <p:sldId id="354" r:id="rId64"/>
    <p:sldId id="355" r:id="rId65"/>
    <p:sldId id="422" r:id="rId66"/>
    <p:sldId id="356" r:id="rId67"/>
    <p:sldId id="420" r:id="rId68"/>
    <p:sldId id="357" r:id="rId69"/>
    <p:sldId id="358" r:id="rId70"/>
    <p:sldId id="400" r:id="rId71"/>
    <p:sldId id="401" r:id="rId72"/>
    <p:sldId id="360" r:id="rId73"/>
    <p:sldId id="402" r:id="rId74"/>
    <p:sldId id="361" r:id="rId75"/>
    <p:sldId id="362" r:id="rId76"/>
    <p:sldId id="405" r:id="rId77"/>
    <p:sldId id="388" r:id="rId78"/>
    <p:sldId id="403" r:id="rId79"/>
    <p:sldId id="404" r:id="rId80"/>
    <p:sldId id="389" r:id="rId81"/>
    <p:sldId id="390" r:id="rId82"/>
    <p:sldId id="392" r:id="rId83"/>
    <p:sldId id="406" r:id="rId84"/>
    <p:sldId id="393" r:id="rId85"/>
    <p:sldId id="394" r:id="rId86"/>
    <p:sldId id="407" r:id="rId87"/>
    <p:sldId id="395" r:id="rId88"/>
    <p:sldId id="396" r:id="rId89"/>
    <p:sldId id="397" r:id="rId90"/>
    <p:sldId id="408" r:id="rId91"/>
    <p:sldId id="409" r:id="rId92"/>
  </p:sldIdLst>
  <p:sldSz cx="9144000" cy="6858000" type="screen4x3"/>
  <p:notesSz cx="6858000" cy="9144000"/>
  <p:defaultTextStyle>
    <a:defPPr>
      <a:defRPr lang="he-I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33"/>
    <a:srgbClr val="3366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65" autoAdjust="0"/>
    <p:restoredTop sz="83483" autoAdjust="0"/>
  </p:normalViewPr>
  <p:slideViewPr>
    <p:cSldViewPr snapToGrid="0">
      <p:cViewPr varScale="1">
        <p:scale>
          <a:sx n="58" d="100"/>
          <a:sy n="58" d="100"/>
        </p:scale>
        <p:origin x="17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38915"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Hebrew)"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38918"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38919"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Hebrew)" charset="0"/>
              </a:defRPr>
            </a:lvl1pPr>
          </a:lstStyle>
          <a:p>
            <a:pPr>
              <a:defRPr/>
            </a:pPr>
            <a:fld id="{58E698CD-C63D-42AC-8A12-9310523023A5}" type="slidenum">
              <a:rPr lang="en-US" altLang="en-US"/>
              <a:pPr>
                <a:defRPr/>
              </a:pPr>
              <a:t>‹#›</a:t>
            </a:fld>
            <a:endParaRPr lang="en-US" altLang="en-US"/>
          </a:p>
        </p:txBody>
      </p:sp>
    </p:spTree>
    <p:extLst>
      <p:ext uri="{BB962C8B-B14F-4D97-AF65-F5344CB8AC3E}">
        <p14:creationId xmlns:p14="http://schemas.microsoft.com/office/powerpoint/2010/main" val="4056373348"/>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12A22EA-CA4B-48FB-B422-9BD17C0D9A35}" type="slidenum">
              <a:rPr lang="en-US" altLang="en-US" smtClean="0">
                <a:ea typeface="Times New Roman (Hebrew)" panose="02020603050405020304" pitchFamily="18" charset="0"/>
                <a:cs typeface="Times New Roman (Hebrew)" panose="02020603050405020304" pitchFamily="18" charset="0"/>
              </a:rPr>
              <a:pPr algn="l">
                <a:spcBef>
                  <a:spcPct val="0"/>
                </a:spcBef>
              </a:pPr>
              <a:t>3</a:t>
            </a:fld>
            <a:endParaRPr lang="en-US" altLang="en-US" smtClean="0">
              <a:ea typeface="Times New Roman (Hebrew)" panose="02020603050405020304" pitchFamily="18" charset="0"/>
              <a:cs typeface="Times New Roman (Hebrew)"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5.5. Backbone dynamics of folded proteins.</a:t>
            </a:r>
            <a:r>
              <a:rPr lang="en-US" altLang="en-US" dirty="0" smtClean="0"/>
              <a:t> The conformational dynamics of chemotaxis Y protein is illustrated by superimposing 46 allowed conformations of the single protein, solved by NMR (PDB entry 1cey). The structures are colored according to secondary structure (helices are red, sheets are yellow, and loops are green). </a:t>
            </a: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46 NMR conformations.</a:t>
            </a:r>
            <a:endParaRPr lang="en-US" altLang="en-US" dirty="0" smtClean="0"/>
          </a:p>
        </p:txBody>
      </p:sp>
    </p:spTree>
    <p:extLst>
      <p:ext uri="{BB962C8B-B14F-4D97-AF65-F5344CB8AC3E}">
        <p14:creationId xmlns:p14="http://schemas.microsoft.com/office/powerpoint/2010/main" val="141456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62759E4-514B-4CF4-8280-BAE83660FA1E}" type="slidenum">
              <a:rPr lang="en-US" altLang="en-US" smtClean="0">
                <a:ea typeface="Times New Roman (Hebrew)" panose="02020603050405020304" pitchFamily="18" charset="0"/>
                <a:cs typeface="Times New Roman (Hebrew)" panose="02020603050405020304" pitchFamily="18" charset="0"/>
              </a:rPr>
              <a:pPr algn="l">
                <a:spcBef>
                  <a:spcPct val="0"/>
                </a:spcBef>
              </a:pPr>
              <a:t>12</a:t>
            </a:fld>
            <a:endParaRPr lang="en-US" altLang="en-US" smtClean="0">
              <a:ea typeface="Times New Roman (Hebrew)" panose="02020603050405020304" pitchFamily="18" charset="0"/>
              <a:cs typeface="Times New Roman (Hebrew)" panose="02020603050405020304"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More accurately, in monatomic ideal gases: </a:t>
            </a:r>
            <a:r>
              <a:rPr lang="en-US" altLang="en-US" b="1" i="1" smtClean="0"/>
              <a:t>K</a:t>
            </a:r>
            <a:r>
              <a:rPr lang="en-US" altLang="en-US" b="1" smtClean="0"/>
              <a:t>=3/2</a:t>
            </a:r>
            <a:r>
              <a:rPr lang="en-US" altLang="en-US" b="1" i="1" smtClean="0"/>
              <a:t>k</a:t>
            </a:r>
            <a:r>
              <a:rPr lang="en-US" altLang="en-US" b="1" i="1" baseline="-25000" smtClean="0"/>
              <a:t>B</a:t>
            </a:r>
            <a:r>
              <a:rPr lang="en-US" altLang="en-US" b="1" i="1" smtClean="0"/>
              <a:t>T</a:t>
            </a:r>
            <a:r>
              <a:rPr lang="en-US" altLang="en-US" smtClean="0"/>
              <a:t>. This is because there are three independent directions a molecule can move, for each the average energy is ½ k</a:t>
            </a:r>
            <a:r>
              <a:rPr lang="en-US" altLang="en-US" baseline="-25000" smtClean="0"/>
              <a:t>B</a:t>
            </a:r>
            <a:r>
              <a:rPr lang="en-US" altLang="en-US" smtClean="0"/>
              <a:t>T.</a:t>
            </a:r>
          </a:p>
          <a:p>
            <a:pPr marL="171450" indent="-171450" algn="l" rtl="0" eaLnBrk="1" hangingPunct="1">
              <a:buFontTx/>
              <a:buChar char="•"/>
            </a:pPr>
            <a:r>
              <a:rPr lang="en-US" altLang="en-US" smtClean="0"/>
              <a:t>The Boltzmann constant (k</a:t>
            </a:r>
            <a:r>
              <a:rPr lang="en-US" altLang="en-US" baseline="-25000" smtClean="0"/>
              <a:t>B</a:t>
            </a:r>
            <a:r>
              <a:rPr lang="en-US" altLang="en-US" smtClean="0"/>
              <a:t>) is 3.3∙10</a:t>
            </a:r>
            <a:r>
              <a:rPr lang="en-US" altLang="en-US" baseline="30000" smtClean="0"/>
              <a:t>–24</a:t>
            </a:r>
            <a:r>
              <a:rPr lang="en-US" altLang="en-US" smtClean="0"/>
              <a:t> cal·K</a:t>
            </a:r>
            <a:r>
              <a:rPr lang="en-US" altLang="en-US" baseline="30000" smtClean="0"/>
              <a:t>−1</a:t>
            </a:r>
            <a:r>
              <a:rPr lang="en-US" altLang="en-US" smtClean="0"/>
              <a:t>. The corresponding constant for one mol (R) is 1.989 cal·mol</a:t>
            </a:r>
            <a:r>
              <a:rPr lang="en-US" altLang="en-US" baseline="30000" smtClean="0"/>
              <a:t>−1</a:t>
            </a:r>
            <a:r>
              <a:rPr lang="en-US" altLang="en-US" smtClean="0"/>
              <a:t>·K</a:t>
            </a:r>
            <a:r>
              <a:rPr lang="en-US" altLang="en-US" baseline="30000" smtClean="0"/>
              <a:t>−1</a:t>
            </a:r>
            <a:r>
              <a:rPr lang="en-US" altLang="en-US" smtClean="0"/>
              <a:t>. It is, in fact, k</a:t>
            </a:r>
            <a:r>
              <a:rPr lang="en-US" altLang="en-US" baseline="-25000" smtClean="0"/>
              <a:t>B</a:t>
            </a:r>
            <a:r>
              <a:rPr lang="en-US" altLang="en-US" smtClean="0"/>
              <a:t> multiplied by Avogadro’s number (6.022×10</a:t>
            </a:r>
            <a:r>
              <a:rPr lang="en-US" altLang="en-US" baseline="30000" smtClean="0"/>
              <a:t>23</a:t>
            </a:r>
            <a:r>
              <a:rPr lang="en-US" altLang="en-US" smtClean="0"/>
              <a:t> mol</a:t>
            </a:r>
            <a:r>
              <a:rPr lang="en-US" altLang="en-US" baseline="30000" smtClean="0"/>
              <a:t>−1</a:t>
            </a:r>
            <a:r>
              <a:rPr lang="en-US" altLang="en-US" smtClean="0"/>
              <a:t>).</a:t>
            </a:r>
          </a:p>
        </p:txBody>
      </p:sp>
    </p:spTree>
    <p:extLst>
      <p:ext uri="{BB962C8B-B14F-4D97-AF65-F5344CB8AC3E}">
        <p14:creationId xmlns:p14="http://schemas.microsoft.com/office/powerpoint/2010/main" val="352446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1E99202-D312-4775-9AE2-EE4055A264A2}" type="slidenum">
              <a:rPr lang="en-US" altLang="en-US" smtClean="0">
                <a:ea typeface="Times New Roman (Hebrew)" panose="02020603050405020304" pitchFamily="18" charset="0"/>
                <a:cs typeface="Times New Roman (Hebrew)" panose="02020603050405020304" pitchFamily="18" charset="0"/>
              </a:rPr>
              <a:pPr algn="l">
                <a:spcBef>
                  <a:spcPct val="0"/>
                </a:spcBef>
              </a:pPr>
              <a:t>13</a:t>
            </a:fld>
            <a:endParaRPr lang="en-US" altLang="en-US" smtClean="0">
              <a:ea typeface="Times New Roman (Hebrew)" panose="02020603050405020304" pitchFamily="18" charset="0"/>
              <a:cs typeface="Times New Roman (Hebrew)"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l-GR" altLang="en-US" smtClean="0"/>
              <a:t>Δ</a:t>
            </a:r>
            <a:r>
              <a:rPr lang="en-US" altLang="en-US" smtClean="0"/>
              <a:t>G is the energy difference between the current conformation and the energy of a reference conformation (e.g. the previous one). Thus, it represents the probability of the transition process from the previous to the current conformation.</a:t>
            </a:r>
          </a:p>
          <a:p>
            <a:pPr marL="171450" indent="-171450" algn="l" rtl="0" eaLnBrk="1" hangingPunct="1">
              <a:buFontTx/>
              <a:buChar char="•"/>
            </a:pPr>
            <a:r>
              <a:rPr lang="en-US" altLang="en-US" smtClean="0"/>
              <a:t>The assumption that the native state has the lowest energy relies on the fact that different methods and conditions produce the same structure for any specific protein.</a:t>
            </a:r>
          </a:p>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90543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6A53AC7-BB9B-4CD5-801A-4E84B33A160E}" type="slidenum">
              <a:rPr lang="en-US" altLang="en-US" smtClean="0">
                <a:ea typeface="Times New Roman (Hebrew)" panose="02020603050405020304" pitchFamily="18" charset="0"/>
                <a:cs typeface="Times New Roman (Hebrew)" panose="02020603050405020304" pitchFamily="18" charset="0"/>
              </a:rPr>
              <a:pPr algn="l">
                <a:spcBef>
                  <a:spcPct val="0"/>
                </a:spcBef>
              </a:pPr>
              <a:t>14</a:t>
            </a:fld>
            <a:endParaRPr lang="en-US" altLang="en-US" smtClean="0">
              <a:ea typeface="Times New Roman (Hebrew)" panose="02020603050405020304" pitchFamily="18" charset="0"/>
              <a:cs typeface="Times New Roman (Hebrew)" panose="02020603050405020304"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5.6. Electrostatic differences between two similar microstates.</a:t>
            </a:r>
            <a:r>
              <a:rPr lang="en-US" sz="1200" kern="1200" dirty="0" smtClean="0">
                <a:solidFill>
                  <a:schemeClr val="tx1"/>
                </a:solidFill>
                <a:effectLst/>
                <a:latin typeface="Times New Roman" pitchFamily="18" charset="0"/>
                <a:ea typeface="+mn-ea"/>
                <a:cs typeface="Times New Roman" pitchFamily="18" charset="0"/>
              </a:rPr>
              <a:t> The figure shows the electrostatic potential of two microstates of cytochrome c, generated using MD simulations. Although highly similar in conformation, the potential of certain regions may differ significantly (e.g., see circled region). The figure was taken from </a:t>
            </a:r>
            <a:r>
              <a:rPr lang="en-US" sz="1200" kern="1200" baseline="30000" dirty="0" smtClean="0">
                <a:solidFill>
                  <a:schemeClr val="tx1"/>
                </a:solidFill>
                <a:effectLst/>
                <a:latin typeface="Times New Roman" pitchFamily="18" charset="0"/>
                <a:ea typeface="+mn-ea"/>
                <a:cs typeface="Times New Roman" pitchFamily="18" charset="0"/>
              </a:rPr>
              <a:t>[190]</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4182549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3C372F5-5A8F-487E-BFE2-A199CEA8620E}" type="slidenum">
              <a:rPr lang="en-US" altLang="en-US" smtClean="0">
                <a:ea typeface="Times New Roman (Hebrew)" panose="02020603050405020304" pitchFamily="18" charset="0"/>
                <a:cs typeface="Times New Roman (Hebrew)" panose="02020603050405020304" pitchFamily="18" charset="0"/>
              </a:rPr>
              <a:pPr algn="l">
                <a:spcBef>
                  <a:spcPct val="0"/>
                </a:spcBef>
              </a:pPr>
              <a:t>15</a:t>
            </a:fld>
            <a:endParaRPr lang="en-US" altLang="en-US" smtClean="0">
              <a:ea typeface="Times New Roman (Hebrew)" panose="02020603050405020304" pitchFamily="18" charset="0"/>
              <a:cs typeface="Times New Roman (Hebrew)" panose="02020603050405020304"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3550304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AF5A455-74A4-4E41-B956-A876DA381632}" type="slidenum">
              <a:rPr lang="en-US" altLang="en-US" smtClean="0">
                <a:ea typeface="Times New Roman (Hebrew)" panose="02020603050405020304" pitchFamily="18" charset="0"/>
                <a:cs typeface="Times New Roman (Hebrew)" panose="02020603050405020304" pitchFamily="18" charset="0"/>
              </a:rPr>
              <a:pPr algn="l">
                <a:spcBef>
                  <a:spcPct val="0"/>
                </a:spcBef>
              </a:pPr>
              <a:t>16</a:t>
            </a:fld>
            <a:endParaRPr lang="en-US" altLang="en-US" smtClean="0">
              <a:ea typeface="Times New Roman (Hebrew)" panose="02020603050405020304" pitchFamily="18" charset="0"/>
              <a:cs typeface="Times New Roman (Hebrew)"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5.7. Quantum tunneling.</a:t>
            </a:r>
            <a:r>
              <a:rPr lang="en-US" sz="1200" kern="1200" dirty="0" smtClean="0">
                <a:solidFill>
                  <a:schemeClr val="tx1"/>
                </a:solidFill>
                <a:effectLst/>
                <a:latin typeface="Times New Roman" pitchFamily="18" charset="0"/>
                <a:ea typeface="+mn-ea"/>
                <a:cs typeface="Times New Roman" pitchFamily="18" charset="0"/>
              </a:rPr>
              <a:t> (a) Quantum tunneling vs. classical movement of a hydrogen atom between a hypothetical protein donor (X) and an acceptor (Y), depicted as the crossing of an energy barrier. The figure is taken from </a:t>
            </a:r>
            <a:r>
              <a:rPr lang="en-US" sz="1200" kern="1200" baseline="30000" dirty="0" smtClean="0">
                <a:solidFill>
                  <a:schemeClr val="tx1"/>
                </a:solidFill>
                <a:effectLst/>
                <a:latin typeface="Times New Roman" pitchFamily="18" charset="0"/>
                <a:ea typeface="+mn-ea"/>
                <a:cs typeface="Times New Roman" pitchFamily="18" charset="0"/>
              </a:rPr>
              <a:t>[203]</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127769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B66BBE4-2D51-4DDA-9F31-02F305444935}" type="slidenum">
              <a:rPr lang="en-US" altLang="en-US" smtClean="0">
                <a:ea typeface="Times New Roman (Hebrew)" panose="02020603050405020304" pitchFamily="18" charset="0"/>
                <a:cs typeface="Times New Roman (Hebrew)" panose="02020603050405020304" pitchFamily="18" charset="0"/>
              </a:rPr>
              <a:pPr algn="l">
                <a:spcBef>
                  <a:spcPct val="0"/>
                </a:spcBef>
              </a:pPr>
              <a:t>17</a:t>
            </a:fld>
            <a:endParaRPr lang="en-US" altLang="en-US" smtClean="0">
              <a:ea typeface="Times New Roman (Hebrew)" panose="02020603050405020304" pitchFamily="18" charset="0"/>
              <a:cs typeface="Times New Roman (Hebrew)" panose="02020603050405020304"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(b) Explanation of quantum tunneling based on the wave properties of the reactant (i.e., the transferred hydrogen). The potential energy of a hydrogen reaction is depicted along the reaction coordinate (R - reactants, TS - transition state, P - products). The mean, most probable location of the hydrogen particle along the reaction coordinate is specified by the red sphere, and its probability distribution is represented by the green curve. As the plot shows, even when the hydrogen particle has only enough energy for 'climbing' halfway to the top of the energy barrier, it has a finite probability to appear at the other side of the barrier and complete the transfer.</a:t>
            </a:r>
            <a:endParaRPr lang="en-US" altLang="en-US" dirty="0" smtClean="0"/>
          </a:p>
        </p:txBody>
      </p:sp>
    </p:spTree>
    <p:extLst>
      <p:ext uri="{BB962C8B-B14F-4D97-AF65-F5344CB8AC3E}">
        <p14:creationId xmlns:p14="http://schemas.microsoft.com/office/powerpoint/2010/main" val="113140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F076B36-243B-4784-A154-92A987C1FD41}" type="slidenum">
              <a:rPr lang="en-US" altLang="en-US" smtClean="0">
                <a:ea typeface="Times New Roman (Hebrew)" panose="02020603050405020304" pitchFamily="18" charset="0"/>
                <a:cs typeface="Times New Roman (Hebrew)" panose="02020603050405020304" pitchFamily="18" charset="0"/>
              </a:rPr>
              <a:pPr algn="l">
                <a:spcBef>
                  <a:spcPct val="0"/>
                </a:spcBef>
              </a:pPr>
              <a:t>18</a:t>
            </a:fld>
            <a:endParaRPr lang="en-US" altLang="en-US" smtClean="0">
              <a:ea typeface="Times New Roman (Hebrew)" panose="02020603050405020304" pitchFamily="18" charset="0"/>
              <a:cs typeface="Times New Roman (Hebrew)" panose="02020603050405020304"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(b) Explanation of quantum tunneling based on the wave properties of the reactant (i.e., the transferred hydrogen). The potential energy of a hydrogen reaction is depicted along the reaction coordinate (R - reactants, TS - transition state, P - products). The mean, most probable location of the hydrogen particle along the reaction coordinate is specified by the red sphere, and its probability distribution is represented by the green curve. As the plot shows, even when the hydrogen particle has only enough energy for 'climbing' halfway to the top of the energy barrier, it has a finite probability to appear at the other side of the barrier and complete the transfer.</a:t>
            </a:r>
            <a:endParaRPr lang="en-US" altLang="en-US" dirty="0" smtClean="0"/>
          </a:p>
        </p:txBody>
      </p:sp>
    </p:spTree>
    <p:extLst>
      <p:ext uri="{BB962C8B-B14F-4D97-AF65-F5344CB8AC3E}">
        <p14:creationId xmlns:p14="http://schemas.microsoft.com/office/powerpoint/2010/main" val="393152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9BF7B28-CEF3-4DC1-AAFB-7E4B4F553A9A}" type="slidenum">
              <a:rPr lang="en-US" altLang="en-US" smtClean="0">
                <a:ea typeface="Times New Roman (Hebrew)" panose="02020603050405020304" pitchFamily="18" charset="0"/>
                <a:cs typeface="Times New Roman (Hebrew)" panose="02020603050405020304" pitchFamily="18" charset="0"/>
              </a:rPr>
              <a:pPr algn="l">
                <a:spcBef>
                  <a:spcPct val="0"/>
                </a:spcBef>
              </a:pPr>
              <a:t>21</a:t>
            </a:fld>
            <a:endParaRPr lang="en-US" altLang="en-US" smtClean="0">
              <a:ea typeface="Times New Roman (Hebrew)" panose="02020603050405020304" pitchFamily="18" charset="0"/>
              <a:cs typeface="Times New Roman (Hebrew)" panose="02020603050405020304" pitchFamily="18" charset="0"/>
            </a:endParaRPr>
          </a:p>
        </p:txBody>
      </p:sp>
      <p:sp>
        <p:nvSpPr>
          <p:cNvPr id="41987"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selective binding of the ligand to a certain conformation results from the fact that this conformation has a lower energy when ligand-bound, whereas others have lower energy when unbound.</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5.9. Schematic illustration of the mechanism of allosteric ligands.</a:t>
            </a:r>
            <a:r>
              <a:rPr lang="en-US" sz="1200" kern="1200" dirty="0" smtClean="0">
                <a:solidFill>
                  <a:schemeClr val="tx1"/>
                </a:solidFill>
                <a:effectLst/>
                <a:latin typeface="Times New Roman" pitchFamily="18" charset="0"/>
                <a:ea typeface="+mn-ea"/>
                <a:cs typeface="Times New Roman" pitchFamily="18" charset="0"/>
              </a:rPr>
              <a:t> (b) A thermodynamic cycle (following </a:t>
            </a:r>
            <a:r>
              <a:rPr lang="en-US" sz="1200" kern="1200" baseline="30000" dirty="0" smtClean="0">
                <a:solidFill>
                  <a:schemeClr val="tx1"/>
                </a:solidFill>
                <a:effectLst/>
                <a:latin typeface="Times New Roman" pitchFamily="18" charset="0"/>
                <a:ea typeface="+mn-ea"/>
                <a:cs typeface="Times New Roman" pitchFamily="18" charset="0"/>
              </a:rPr>
              <a:t>[254]</a:t>
            </a:r>
            <a:r>
              <a:rPr lang="en-US" sz="1200" kern="1200" dirty="0" smtClean="0">
                <a:solidFill>
                  <a:schemeClr val="tx1"/>
                </a:solidFill>
                <a:effectLst/>
                <a:latin typeface="Times New Roman" pitchFamily="18" charset="0"/>
                <a:ea typeface="+mn-ea"/>
                <a:cs typeface="Times New Roman" pitchFamily="18" charset="0"/>
              </a:rPr>
              <a:t>) describing the path from the free low-affinity conformation (T</a:t>
            </a:r>
            <a:r>
              <a:rPr lang="en-US" sz="1200" kern="1200" baseline="-25000" dirty="0" smtClean="0">
                <a:solidFill>
                  <a:schemeClr val="tx1"/>
                </a:solidFill>
                <a:effectLst/>
                <a:latin typeface="Times New Roman" pitchFamily="18" charset="0"/>
                <a:ea typeface="+mn-ea"/>
                <a:cs typeface="Times New Roman" pitchFamily="18" charset="0"/>
              </a:rPr>
              <a:t>0</a:t>
            </a:r>
            <a:r>
              <a:rPr lang="en-US" sz="1200" kern="1200" dirty="0" smtClean="0">
                <a:solidFill>
                  <a:schemeClr val="tx1"/>
                </a:solidFill>
                <a:effectLst/>
                <a:latin typeface="Times New Roman" pitchFamily="18" charset="0"/>
                <a:ea typeface="+mn-ea"/>
                <a:cs typeface="Times New Roman" pitchFamily="18" charset="0"/>
              </a:rPr>
              <a:t>) to the ligand-bound, high-affinity conformation (R</a:t>
            </a:r>
            <a:r>
              <a:rPr lang="en-US" sz="1200" kern="1200" baseline="-25000" dirty="0" smtClean="0">
                <a:solidFill>
                  <a:schemeClr val="tx1"/>
                </a:solidFill>
                <a:effectLst/>
                <a:latin typeface="Times New Roman" pitchFamily="18" charset="0"/>
                <a:ea typeface="+mn-ea"/>
                <a:cs typeface="Times New Roman" pitchFamily="18" charset="0"/>
              </a:rPr>
              <a:t>1</a:t>
            </a:r>
            <a:r>
              <a:rPr lang="en-US" sz="1200" kern="1200" dirty="0" smtClean="0">
                <a:solidFill>
                  <a:schemeClr val="tx1"/>
                </a:solidFill>
                <a:effectLst/>
                <a:latin typeface="Times New Roman" pitchFamily="18" charset="0"/>
                <a:ea typeface="+mn-ea"/>
                <a:cs typeface="Times New Roman" pitchFamily="18" charset="0"/>
              </a:rPr>
              <a:t>) (orange path). R and T are the low-affinity and high-affinity conformations, respectively. L is the ligand. 0 and 1 denote the ligand-free and ligand-bound states, respectively. The path may proceed via the ligand-bound low-affinity conformation (T</a:t>
            </a:r>
            <a:r>
              <a:rPr lang="en-US" sz="1200" kern="1200" baseline="-25000" dirty="0" smtClean="0">
                <a:solidFill>
                  <a:schemeClr val="tx1"/>
                </a:solidFill>
                <a:effectLst/>
                <a:latin typeface="Times New Roman" pitchFamily="18" charset="0"/>
                <a:ea typeface="+mn-ea"/>
                <a:cs typeface="Times New Roman" pitchFamily="18" charset="0"/>
              </a:rPr>
              <a:t>1</a:t>
            </a:r>
            <a:r>
              <a:rPr lang="en-US" sz="1200" kern="1200" dirty="0" smtClean="0">
                <a:solidFill>
                  <a:schemeClr val="tx1"/>
                </a:solidFill>
                <a:effectLst/>
                <a:latin typeface="Times New Roman" pitchFamily="18" charset="0"/>
                <a:ea typeface="+mn-ea"/>
                <a:cs typeface="Times New Roman" pitchFamily="18" charset="0"/>
              </a:rPr>
              <a:t>) (orange path) or the free high-affinity conformation (R</a:t>
            </a:r>
            <a:r>
              <a:rPr lang="en-US" sz="1200" kern="1200" baseline="-25000" dirty="0" smtClean="0">
                <a:solidFill>
                  <a:schemeClr val="tx1"/>
                </a:solidFill>
                <a:effectLst/>
                <a:latin typeface="Times New Roman" pitchFamily="18" charset="0"/>
                <a:ea typeface="+mn-ea"/>
                <a:cs typeface="Times New Roman" pitchFamily="18" charset="0"/>
              </a:rPr>
              <a:t>1</a:t>
            </a:r>
            <a:r>
              <a:rPr lang="en-US" sz="1200" kern="1200" dirty="0" smtClean="0">
                <a:solidFill>
                  <a:schemeClr val="tx1"/>
                </a:solidFill>
                <a:effectLst/>
                <a:latin typeface="Times New Roman" pitchFamily="18" charset="0"/>
                <a:ea typeface="+mn-ea"/>
                <a:cs typeface="Times New Roman" pitchFamily="18" charset="0"/>
              </a:rPr>
              <a:t>) (magenta path). The equilibrium constants (</a:t>
            </a:r>
            <a:r>
              <a:rPr lang="en-US" sz="1200" i="1" kern="1200" dirty="0" smtClean="0">
                <a:solidFill>
                  <a:schemeClr val="tx1"/>
                </a:solidFill>
                <a:effectLst/>
                <a:latin typeface="Times New Roman" pitchFamily="18" charset="0"/>
                <a:ea typeface="+mn-ea"/>
                <a:cs typeface="Times New Roman" pitchFamily="18" charset="0"/>
              </a:rPr>
              <a:t>K</a:t>
            </a:r>
            <a:r>
              <a:rPr lang="en-US" sz="1200" kern="1200" dirty="0" smtClean="0">
                <a:solidFill>
                  <a:schemeClr val="tx1"/>
                </a:solidFill>
                <a:effectLst/>
                <a:latin typeface="Times New Roman" pitchFamily="18" charset="0"/>
                <a:ea typeface="+mn-ea"/>
                <a:cs typeface="Times New Roman" pitchFamily="18" charset="0"/>
              </a:rPr>
              <a:t>) and related free energy changes (Δ</a:t>
            </a:r>
            <a:r>
              <a:rPr lang="en-US" sz="1200" i="1" kern="1200" dirty="0" smtClean="0">
                <a:solidFill>
                  <a:schemeClr val="tx1"/>
                </a:solidFill>
                <a:effectLst/>
                <a:latin typeface="Times New Roman" pitchFamily="18" charset="0"/>
                <a:ea typeface="+mn-ea"/>
                <a:cs typeface="Times New Roman" pitchFamily="18" charset="0"/>
              </a:rPr>
              <a:t>G</a:t>
            </a:r>
            <a:r>
              <a:rPr lang="en-US" sz="1200" kern="1200" dirty="0" smtClean="0">
                <a:solidFill>
                  <a:schemeClr val="tx1"/>
                </a:solidFill>
                <a:effectLst/>
                <a:latin typeface="Times New Roman" pitchFamily="18" charset="0"/>
                <a:ea typeface="+mn-ea"/>
                <a:cs typeface="Times New Roman" pitchFamily="18" charset="0"/>
              </a:rPr>
              <a:t>) associated with each step of the cycle are noted in different colors.</a:t>
            </a:r>
            <a:endParaRPr lang="en-US" altLang="en-US" dirty="0" smtClean="0"/>
          </a:p>
        </p:txBody>
      </p:sp>
    </p:spTree>
    <p:extLst>
      <p:ext uri="{BB962C8B-B14F-4D97-AF65-F5344CB8AC3E}">
        <p14:creationId xmlns:p14="http://schemas.microsoft.com/office/powerpoint/2010/main" val="1973737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C421000-B55F-469A-9DD7-AC174C1E76D7}" type="slidenum">
              <a:rPr lang="en-US" altLang="en-US" smtClean="0">
                <a:ea typeface="Times New Roman (Hebrew)" panose="02020603050405020304" pitchFamily="18" charset="0"/>
                <a:cs typeface="Times New Roman (Hebrew)" panose="02020603050405020304" pitchFamily="18" charset="0"/>
              </a:rPr>
              <a:pPr algn="l">
                <a:spcBef>
                  <a:spcPct val="0"/>
                </a:spcBef>
              </a:pPr>
              <a:t>22</a:t>
            </a:fld>
            <a:endParaRPr lang="en-US" altLang="en-US" smtClean="0">
              <a:ea typeface="Times New Roman (Hebrew)" panose="02020603050405020304" pitchFamily="18" charset="0"/>
              <a:cs typeface="Times New Roman (Hebrew)" panose="02020603050405020304"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8.1. </a:t>
            </a:r>
            <a:r>
              <a:rPr lang="en-US" altLang="en-US" dirty="0" smtClean="0"/>
              <a:t>(b) Allosteric regulators. The figure shows the protein fructose-1,6-bisphosphatase with 2,5-anhydro-D-glucitol-1,6-bisphosphate (AHG, an analogue of its substrate), and AMP (an allosteric inhibitor) (PDB entry 1fpd). As can be clearly seen, the allosteric ligand occupies a distinct binding site, which is quite distant from the catalytic site.</a:t>
            </a:r>
          </a:p>
        </p:txBody>
      </p:sp>
    </p:spTree>
    <p:extLst>
      <p:ext uri="{BB962C8B-B14F-4D97-AF65-F5344CB8AC3E}">
        <p14:creationId xmlns:p14="http://schemas.microsoft.com/office/powerpoint/2010/main" val="113199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C2F4923-DDD4-47FA-BCF1-88DDA012A6AD}" type="slidenum">
              <a:rPr lang="en-US" altLang="en-US" smtClean="0">
                <a:ea typeface="Times New Roman (Hebrew)" panose="02020603050405020304" pitchFamily="18" charset="0"/>
                <a:cs typeface="Times New Roman (Hebrew)" panose="02020603050405020304" pitchFamily="18" charset="0"/>
              </a:rPr>
              <a:pPr algn="l">
                <a:spcBef>
                  <a:spcPct val="0"/>
                </a:spcBef>
              </a:pPr>
              <a:t>23</a:t>
            </a:fld>
            <a:endParaRPr lang="en-US" altLang="en-US" smtClean="0">
              <a:ea typeface="Times New Roman (Hebrew)" panose="02020603050405020304" pitchFamily="18" charset="0"/>
              <a:cs typeface="Times New Roman (Hebrew)" panose="02020603050405020304"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5.9. Schematic illustration of the mechanism of allosteric ligands.</a:t>
            </a:r>
            <a:r>
              <a:rPr lang="en-US" sz="1200" kern="1200" dirty="0" smtClean="0">
                <a:solidFill>
                  <a:schemeClr val="tx1"/>
                </a:solidFill>
                <a:effectLst/>
                <a:latin typeface="Times New Roman" pitchFamily="18" charset="0"/>
                <a:ea typeface="+mn-ea"/>
                <a:cs typeface="Times New Roman" pitchFamily="18" charset="0"/>
              </a:rPr>
              <a:t> (c) The effects of positive and negative allosteric ligands. Both types of ligands act as in (a), but they bind to different conformations. The first is inactive due to a substrate-incompatible binding site, and the second is active due to a substrate-compatible binding site.</a:t>
            </a:r>
            <a:endParaRPr lang="en-US" altLang="en-US" dirty="0" smtClean="0"/>
          </a:p>
        </p:txBody>
      </p:sp>
    </p:spTree>
    <p:extLst>
      <p:ext uri="{BB962C8B-B14F-4D97-AF65-F5344CB8AC3E}">
        <p14:creationId xmlns:p14="http://schemas.microsoft.com/office/powerpoint/2010/main" val="145999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C18AE1D-3171-4E33-B781-B530648AA472}" type="slidenum">
              <a:rPr lang="en-US" altLang="en-US" smtClean="0">
                <a:ea typeface="Times New Roman (Hebrew)" panose="02020603050405020304" pitchFamily="18" charset="0"/>
                <a:cs typeface="Times New Roman (Hebrew)" panose="02020603050405020304" pitchFamily="18" charset="0"/>
              </a:rPr>
              <a:pPr algn="l">
                <a:spcBef>
                  <a:spcPct val="0"/>
                </a:spcBef>
              </a:pPr>
              <a:t>4</a:t>
            </a:fld>
            <a:endParaRPr lang="en-US" altLang="en-US" smtClean="0">
              <a:ea typeface="Times New Roman (Hebrew)" panose="02020603050405020304" pitchFamily="18" charset="0"/>
              <a:cs typeface="Times New Roman (Hebrew)"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46 NMR conformations.</a:t>
            </a:r>
            <a:endParaRPr lang="en-US" altLang="en-US" dirty="0" smtClean="0"/>
          </a:p>
        </p:txBody>
      </p:sp>
    </p:spTree>
    <p:extLst>
      <p:ext uri="{BB962C8B-B14F-4D97-AF65-F5344CB8AC3E}">
        <p14:creationId xmlns:p14="http://schemas.microsoft.com/office/powerpoint/2010/main" val="137301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A345426-0E3F-42CE-98DD-595B5CA256F5}" type="slidenum">
              <a:rPr lang="en-US" altLang="en-US" smtClean="0">
                <a:ea typeface="Times New Roman (Hebrew)" panose="02020603050405020304" pitchFamily="18" charset="0"/>
                <a:cs typeface="Times New Roman (Hebrew)" panose="02020603050405020304" pitchFamily="18" charset="0"/>
              </a:rPr>
              <a:pPr algn="l">
                <a:spcBef>
                  <a:spcPct val="0"/>
                </a:spcBef>
              </a:pPr>
              <a:t>24</a:t>
            </a:fld>
            <a:endParaRPr lang="en-US" altLang="en-US" smtClean="0">
              <a:ea typeface="Times New Roman (Hebrew)" panose="02020603050405020304" pitchFamily="18" charset="0"/>
              <a:cs typeface="Times New Roman (Hebrew)" panose="02020603050405020304"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a:p>
            <a:pPr algn="l" rtl="0" eaLnBrk="1" hangingPunct="1"/>
            <a:endParaRPr lang="en-US" altLang="en-US" smtClean="0"/>
          </a:p>
          <a:p>
            <a:pPr algn="l" rtl="0" eaLnBrk="1" hangingPunct="1"/>
            <a:endParaRPr lang="en-US" altLang="en-US" smtClean="0"/>
          </a:p>
        </p:txBody>
      </p:sp>
    </p:spTree>
    <p:extLst>
      <p:ext uri="{BB962C8B-B14F-4D97-AF65-F5344CB8AC3E}">
        <p14:creationId xmlns:p14="http://schemas.microsoft.com/office/powerpoint/2010/main" val="169122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B782B72-628A-4302-B73F-501E9BE0065D}" type="slidenum">
              <a:rPr lang="en-US" altLang="en-US" smtClean="0">
                <a:ea typeface="Times New Roman (Hebrew)" panose="02020603050405020304" pitchFamily="18" charset="0"/>
                <a:cs typeface="Times New Roman (Hebrew)" panose="02020603050405020304" pitchFamily="18" charset="0"/>
              </a:rPr>
              <a:pPr algn="l">
                <a:spcBef>
                  <a:spcPct val="0"/>
                </a:spcBef>
              </a:pPr>
              <a:t>25</a:t>
            </a:fld>
            <a:endParaRPr lang="en-US" altLang="en-US" smtClean="0">
              <a:ea typeface="Times New Roman (Hebrew)" panose="02020603050405020304" pitchFamily="18" charset="0"/>
              <a:cs typeface="Times New Roman (Hebrew)" panose="02020603050405020304"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5.9. Schematic illustration of the mechanism of allosteric ligands.</a:t>
            </a:r>
            <a:r>
              <a:rPr lang="en-US" sz="1200" kern="1200" dirty="0" smtClean="0">
                <a:solidFill>
                  <a:schemeClr val="tx1"/>
                </a:solidFill>
                <a:effectLst/>
                <a:latin typeface="Times New Roman" pitchFamily="18" charset="0"/>
                <a:ea typeface="+mn-ea"/>
                <a:cs typeface="Times New Roman" pitchFamily="18" charset="0"/>
              </a:rPr>
              <a:t> (d) Specific mechanisms of allosteric activators and inhibitors, affecting active site accessibility, active site shape, and oligomerization capability. Adapted from </a:t>
            </a:r>
            <a:r>
              <a:rPr lang="en-US" sz="1200" kern="1200" baseline="30000" dirty="0" smtClean="0">
                <a:solidFill>
                  <a:schemeClr val="tx1"/>
                </a:solidFill>
                <a:effectLst/>
                <a:latin typeface="Times New Roman" pitchFamily="18" charset="0"/>
                <a:ea typeface="+mn-ea"/>
                <a:cs typeface="Times New Roman" pitchFamily="18" charset="0"/>
              </a:rPr>
              <a:t>[259]</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a:p>
            <a:pPr algn="l" rtl="0" eaLnBrk="1" hangingPunct="1"/>
            <a:endParaRPr lang="en-US" altLang="en-US" dirty="0" smtClean="0"/>
          </a:p>
          <a:p>
            <a:pPr algn="l" rtl="0" eaLnBrk="1" hangingPunct="1"/>
            <a:endParaRPr lang="en-US" altLang="en-US" dirty="0" smtClean="0"/>
          </a:p>
          <a:p>
            <a:pPr algn="l" rtl="0" eaLnBrk="1" hangingPunct="1"/>
            <a:endParaRPr lang="en-US" altLang="en-US" dirty="0" smtClean="0"/>
          </a:p>
        </p:txBody>
      </p:sp>
    </p:spTree>
    <p:extLst>
      <p:ext uri="{BB962C8B-B14F-4D97-AF65-F5344CB8AC3E}">
        <p14:creationId xmlns:p14="http://schemas.microsoft.com/office/powerpoint/2010/main" val="173224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30E67C2-53DE-4895-B552-B224A7AC374C}" type="slidenum">
              <a:rPr lang="en-US" altLang="en-US" smtClean="0">
                <a:ea typeface="Times New Roman (Hebrew)" panose="02020603050405020304" pitchFamily="18" charset="0"/>
                <a:cs typeface="Times New Roman (Hebrew)" panose="02020603050405020304" pitchFamily="18" charset="0"/>
              </a:rPr>
              <a:pPr algn="l">
                <a:spcBef>
                  <a:spcPct val="0"/>
                </a:spcBef>
              </a:pPr>
              <a:t>26</a:t>
            </a:fld>
            <a:endParaRPr lang="en-US" altLang="en-US" smtClean="0">
              <a:ea typeface="Times New Roman (Hebrew)" panose="02020603050405020304" pitchFamily="18" charset="0"/>
              <a:cs typeface="Times New Roman (Hebrew)" panose="02020603050405020304"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5.3.2. Hemoglobin-oxygen binding curve.</a:t>
            </a:r>
            <a:r>
              <a:rPr lang="en-US" sz="1200" kern="1200" dirty="0" smtClean="0">
                <a:solidFill>
                  <a:schemeClr val="tx1"/>
                </a:solidFill>
                <a:effectLst/>
                <a:latin typeface="Times New Roman" pitchFamily="18" charset="0"/>
                <a:ea typeface="+mn-ea"/>
                <a:cs typeface="Times New Roman" pitchFamily="18" charset="0"/>
              </a:rPr>
              <a:t> The curve describes the dependence of the binding (represented by the % saturation) on the oxygen's concentration (represented by its partial pressure). In the lungs, high oxygen concentration leads to strong binding, whereas in peripheral tissues the binding is weak due to low oxygen concentrations. Furthermore, the sigmoid shape of the curve indicates positive cooperativity in oxygen binding. The image is adapted from </a:t>
            </a:r>
            <a:r>
              <a:rPr lang="en-US" sz="1200" kern="1200" baseline="30000" dirty="0" smtClean="0">
                <a:solidFill>
                  <a:schemeClr val="tx1"/>
                </a:solidFill>
                <a:effectLst/>
                <a:latin typeface="Times New Roman" pitchFamily="18" charset="0"/>
                <a:ea typeface="+mn-ea"/>
                <a:cs typeface="Times New Roman" pitchFamily="18" charset="0"/>
              </a:rPr>
              <a:t>[264]</a:t>
            </a:r>
            <a:r>
              <a:rPr lang="en-US" sz="1200" kern="1200" dirty="0" smtClean="0">
                <a:solidFill>
                  <a:schemeClr val="tx1"/>
                </a:solidFill>
                <a:effectLst/>
                <a:latin typeface="Times New Roman" pitchFamily="18" charset="0"/>
                <a:ea typeface="+mn-ea"/>
                <a:cs typeface="Times New Roman" pitchFamily="18" charset="0"/>
              </a:rPr>
              <a:t>.</a:t>
            </a:r>
            <a:endParaRPr lang="en-US" altLang="en-US" dirty="0" smtClean="0"/>
          </a:p>
        </p:txBody>
      </p:sp>
    </p:spTree>
    <p:extLst>
      <p:ext uri="{BB962C8B-B14F-4D97-AF65-F5344CB8AC3E}">
        <p14:creationId xmlns:p14="http://schemas.microsoft.com/office/powerpoint/2010/main" val="357762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89BBE14-A1CA-4A82-B6E7-74BF397066BA}" type="slidenum">
              <a:rPr lang="en-US" altLang="en-US" smtClean="0">
                <a:ea typeface="Times New Roman (Hebrew)" panose="02020603050405020304" pitchFamily="18" charset="0"/>
                <a:cs typeface="Times New Roman (Hebrew)" panose="02020603050405020304" pitchFamily="18" charset="0"/>
              </a:rPr>
              <a:pPr algn="l">
                <a:spcBef>
                  <a:spcPct val="0"/>
                </a:spcBef>
              </a:pPr>
              <a:t>27</a:t>
            </a:fld>
            <a:endParaRPr lang="en-US" altLang="en-US" smtClean="0">
              <a:ea typeface="Times New Roman (Hebrew)" panose="02020603050405020304" pitchFamily="18" charset="0"/>
              <a:cs typeface="Times New Roman (Hebrew)" panose="02020603050405020304"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5.3.3. Hemoglobin structure.</a:t>
            </a:r>
            <a:r>
              <a:rPr lang="en-US" sz="1200" kern="1200" dirty="0" smtClean="0">
                <a:solidFill>
                  <a:schemeClr val="tx1"/>
                </a:solidFill>
                <a:effectLst/>
                <a:latin typeface="Times New Roman" pitchFamily="18" charset="0"/>
                <a:ea typeface="+mn-ea"/>
                <a:cs typeface="Times New Roman" pitchFamily="18" charset="0"/>
              </a:rPr>
              <a:t> (a) The four subunits are marked with different colors, and the heme groups are shown in bond-sticks models (PDB entry 1hho). </a:t>
            </a:r>
            <a:endParaRPr lang="en-US" altLang="en-US" dirty="0" smtClean="0"/>
          </a:p>
        </p:txBody>
      </p:sp>
    </p:spTree>
    <p:extLst>
      <p:ext uri="{BB962C8B-B14F-4D97-AF65-F5344CB8AC3E}">
        <p14:creationId xmlns:p14="http://schemas.microsoft.com/office/powerpoint/2010/main" val="3238765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FCD5657-4AD0-4B6D-88E3-DC756E2886DB}" type="slidenum">
              <a:rPr lang="en-US" altLang="en-US" smtClean="0">
                <a:ea typeface="Times New Roman (Hebrew)" panose="02020603050405020304" pitchFamily="18" charset="0"/>
                <a:cs typeface="Times New Roman (Hebrew)" panose="02020603050405020304" pitchFamily="18" charset="0"/>
              </a:rPr>
              <a:pPr algn="l">
                <a:spcBef>
                  <a:spcPct val="0"/>
                </a:spcBef>
              </a:pPr>
              <a:t>28</a:t>
            </a:fld>
            <a:endParaRPr lang="en-US" altLang="en-US" smtClean="0">
              <a:ea typeface="Times New Roman (Hebrew)" panose="02020603050405020304" pitchFamily="18" charset="0"/>
              <a:cs typeface="Times New Roman (Hebrew)" panose="02020603050405020304"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5.3.3. Hemoglobin structure.</a:t>
            </a:r>
            <a:r>
              <a:rPr lang="en-US" sz="1200" kern="1200" dirty="0" smtClean="0">
                <a:solidFill>
                  <a:schemeClr val="tx1"/>
                </a:solidFill>
                <a:effectLst/>
                <a:latin typeface="Times New Roman" pitchFamily="18" charset="0"/>
                <a:ea typeface="+mn-ea"/>
                <a:cs typeface="Times New Roman" pitchFamily="18" charset="0"/>
              </a:rPr>
              <a:t> (b) Structure of the heme group. Atoms are colored according to type, with the Fe</a:t>
            </a:r>
            <a:r>
              <a:rPr lang="en-US" sz="1200" kern="1200" baseline="30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ion colored in gray. The location of the bound oxygen molecule is marked. </a:t>
            </a:r>
            <a:endParaRPr lang="en-US" altLang="en-US" dirty="0" smtClean="0"/>
          </a:p>
        </p:txBody>
      </p:sp>
    </p:spTree>
    <p:extLst>
      <p:ext uri="{BB962C8B-B14F-4D97-AF65-F5344CB8AC3E}">
        <p14:creationId xmlns:p14="http://schemas.microsoft.com/office/powerpoint/2010/main" val="2168748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A8D5471-6B70-4E7D-9405-A74673135D38}" type="slidenum">
              <a:rPr lang="en-US" altLang="en-US" smtClean="0">
                <a:ea typeface="Times New Roman (Hebrew)" panose="02020603050405020304" pitchFamily="18" charset="0"/>
                <a:cs typeface="Times New Roman (Hebrew)" panose="02020603050405020304" pitchFamily="18" charset="0"/>
              </a:rPr>
              <a:pPr algn="l">
                <a:spcBef>
                  <a:spcPct val="0"/>
                </a:spcBef>
              </a:pPr>
              <a:t>29</a:t>
            </a:fld>
            <a:endParaRPr lang="en-US" altLang="en-US" smtClean="0">
              <a:ea typeface="Times New Roman (Hebrew)" panose="02020603050405020304" pitchFamily="18" charset="0"/>
              <a:cs typeface="Times New Roman (Hebrew)" panose="02020603050405020304"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5.3.3. Hemoglobin structure.</a:t>
            </a:r>
            <a:r>
              <a:rPr lang="en-US" sz="1200" kern="1200" dirty="0" smtClean="0">
                <a:solidFill>
                  <a:schemeClr val="tx1"/>
                </a:solidFill>
                <a:effectLst/>
                <a:latin typeface="Times New Roman" pitchFamily="18" charset="0"/>
                <a:ea typeface="+mn-ea"/>
                <a:cs typeface="Times New Roman" pitchFamily="18" charset="0"/>
              </a:rPr>
              <a:t> (c) Proximal and distal histidine residues in hemoglobin. </a:t>
            </a:r>
            <a:endParaRPr lang="en-US" altLang="en-US" dirty="0" smtClean="0"/>
          </a:p>
        </p:txBody>
      </p:sp>
    </p:spTree>
    <p:extLst>
      <p:ext uri="{BB962C8B-B14F-4D97-AF65-F5344CB8AC3E}">
        <p14:creationId xmlns:p14="http://schemas.microsoft.com/office/powerpoint/2010/main" val="51150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B020D8E-7515-4553-9FC0-AF10F7FDC7E7}" type="slidenum">
              <a:rPr lang="en-US" altLang="en-US" smtClean="0">
                <a:ea typeface="Times New Roman (Hebrew)" panose="02020603050405020304" pitchFamily="18" charset="0"/>
                <a:cs typeface="Times New Roman (Hebrew)" panose="02020603050405020304" pitchFamily="18" charset="0"/>
              </a:rPr>
              <a:pPr algn="l">
                <a:spcBef>
                  <a:spcPct val="0"/>
                </a:spcBef>
              </a:pPr>
              <a:t>30</a:t>
            </a:fld>
            <a:endParaRPr lang="en-US" altLang="en-US" smtClean="0">
              <a:ea typeface="Times New Roman (Hebrew)" panose="02020603050405020304" pitchFamily="18" charset="0"/>
              <a:cs typeface="Times New Roman (Hebrew)" panose="02020603050405020304"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5.3.4. Max Ferdinand Perutz (1914-2002), Nobel Prize laureate in Chemistry, 1962. </a:t>
            </a:r>
            <a:r>
              <a:rPr lang="en-US" sz="1200" kern="1200" dirty="0" smtClean="0">
                <a:solidFill>
                  <a:schemeClr val="tx1"/>
                </a:solidFill>
                <a:effectLst/>
                <a:latin typeface="Times New Roman" pitchFamily="18" charset="0"/>
                <a:ea typeface="+mn-ea"/>
                <a:cs typeface="Times New Roman" pitchFamily="18" charset="0"/>
              </a:rPr>
              <a:t>The Nobel Foundation </a:t>
            </a:r>
            <a:r>
              <a:rPr lang="en-US" sz="1200" kern="1200" baseline="30000" dirty="0" smtClean="0">
                <a:solidFill>
                  <a:schemeClr val="tx1"/>
                </a:solidFill>
                <a:effectLst/>
                <a:latin typeface="Times New Roman" pitchFamily="18" charset="0"/>
                <a:ea typeface="+mn-ea"/>
                <a:cs typeface="Times New Roman" pitchFamily="18" charset="0"/>
              </a:rPr>
              <a:t>[275]</a:t>
            </a:r>
            <a:r>
              <a:rPr lang="en-US" sz="1200" kern="1200" dirty="0" smtClean="0">
                <a:solidFill>
                  <a:schemeClr val="tx1"/>
                </a:solidFill>
                <a:effectLst/>
                <a:latin typeface="Times New Roman" pitchFamily="18" charset="0"/>
                <a:ea typeface="+mn-ea"/>
                <a:cs typeface="Times New Roman" pitchFamily="18" charset="0"/>
              </a:rPr>
              <a:t>. </a:t>
            </a:r>
            <a:r>
              <a:rPr lang="en-US" altLang="en-US" dirty="0" smtClean="0"/>
              <a:t>Perutz, who determined the structure of hemoglobin by using X-ray diffraction, found that the </a:t>
            </a:r>
            <a:r>
              <a:rPr lang="en-US" altLang="en-US" i="1" dirty="0" smtClean="0"/>
              <a:t>oxy</a:t>
            </a:r>
            <a:r>
              <a:rPr lang="en-US" altLang="en-US" dirty="0" smtClean="0"/>
              <a:t> and </a:t>
            </a:r>
            <a:r>
              <a:rPr lang="en-US" altLang="en-US" i="1" dirty="0" smtClean="0"/>
              <a:t>deoxy</a:t>
            </a:r>
            <a:r>
              <a:rPr lang="en-US" altLang="en-US" dirty="0" smtClean="0"/>
              <a:t> states of hemoglobin have different quaternary structures </a:t>
            </a:r>
          </a:p>
        </p:txBody>
      </p:sp>
    </p:spTree>
    <p:extLst>
      <p:ext uri="{BB962C8B-B14F-4D97-AF65-F5344CB8AC3E}">
        <p14:creationId xmlns:p14="http://schemas.microsoft.com/office/powerpoint/2010/main" val="947626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B1B9F63-1413-44D7-925A-10CAA160797A}" type="slidenum">
              <a:rPr lang="en-US" altLang="en-US" smtClean="0">
                <a:ea typeface="Times New Roman (Hebrew)" panose="02020603050405020304" pitchFamily="18" charset="0"/>
                <a:cs typeface="Times New Roman (Hebrew)" panose="02020603050405020304" pitchFamily="18" charset="0"/>
              </a:rPr>
              <a:pPr algn="l">
                <a:spcBef>
                  <a:spcPct val="0"/>
                </a:spcBef>
              </a:pPr>
              <a:t>31</a:t>
            </a:fld>
            <a:endParaRPr lang="en-US" altLang="en-US" smtClean="0">
              <a:ea typeface="Times New Roman (Hebrew)" panose="02020603050405020304" pitchFamily="18" charset="0"/>
              <a:cs typeface="Times New Roman (Hebrew)" panose="02020603050405020304"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5.3.5. A salt bridge that stabilizes the T state of hemoglobin</a:t>
            </a:r>
            <a:r>
              <a:rPr lang="en-US" sz="1200" kern="1200" dirty="0" smtClean="0">
                <a:solidFill>
                  <a:schemeClr val="tx1"/>
                </a:solidFill>
                <a:effectLst/>
                <a:latin typeface="Times New Roman" pitchFamily="18" charset="0"/>
                <a:ea typeface="+mn-ea"/>
                <a:cs typeface="Times New Roman" pitchFamily="18" charset="0"/>
              </a:rPr>
              <a:t> </a:t>
            </a:r>
            <a:r>
              <a:rPr lang="en-US" sz="1200" b="1" kern="1200" baseline="30000" dirty="0" smtClean="0">
                <a:solidFill>
                  <a:schemeClr val="tx1"/>
                </a:solidFill>
                <a:effectLst/>
                <a:latin typeface="Times New Roman" pitchFamily="18" charset="0"/>
                <a:ea typeface="+mn-ea"/>
                <a:cs typeface="Times New Roman" pitchFamily="18" charset="0"/>
              </a:rPr>
              <a:t>[270]</a:t>
            </a:r>
            <a:endParaRPr lang="en-US" altLang="en-US" dirty="0" smtClean="0"/>
          </a:p>
        </p:txBody>
      </p:sp>
    </p:spTree>
    <p:extLst>
      <p:ext uri="{BB962C8B-B14F-4D97-AF65-F5344CB8AC3E}">
        <p14:creationId xmlns:p14="http://schemas.microsoft.com/office/powerpoint/2010/main" val="1470391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B1B9F63-1413-44D7-925A-10CAA160797A}" type="slidenum">
              <a:rPr lang="en-US" altLang="en-US" smtClean="0">
                <a:ea typeface="Times New Roman (Hebrew)" panose="02020603050405020304" pitchFamily="18" charset="0"/>
                <a:cs typeface="Times New Roman (Hebrew)" panose="02020603050405020304" pitchFamily="18" charset="0"/>
              </a:rPr>
              <a:pPr algn="l">
                <a:spcBef>
                  <a:spcPct val="0"/>
                </a:spcBef>
              </a:pPr>
              <a:t>32</a:t>
            </a:fld>
            <a:endParaRPr lang="en-US" altLang="en-US" smtClean="0">
              <a:ea typeface="Times New Roman (Hebrew)" panose="02020603050405020304" pitchFamily="18" charset="0"/>
              <a:cs typeface="Times New Roman (Hebrew)" panose="02020603050405020304"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5.3.5. A salt bridge that stabilizes the T state of hemoglobin</a:t>
            </a:r>
            <a:r>
              <a:rPr lang="en-US" sz="1200" kern="1200" dirty="0" smtClean="0">
                <a:solidFill>
                  <a:schemeClr val="tx1"/>
                </a:solidFill>
                <a:effectLst/>
                <a:latin typeface="Times New Roman" pitchFamily="18" charset="0"/>
                <a:ea typeface="+mn-ea"/>
                <a:cs typeface="Times New Roman" pitchFamily="18" charset="0"/>
              </a:rPr>
              <a:t> </a:t>
            </a:r>
            <a:r>
              <a:rPr lang="en-US" sz="1200" b="1" kern="1200" baseline="30000" dirty="0" smtClean="0">
                <a:solidFill>
                  <a:schemeClr val="tx1"/>
                </a:solidFill>
                <a:effectLst/>
                <a:latin typeface="Times New Roman" pitchFamily="18" charset="0"/>
                <a:ea typeface="+mn-ea"/>
                <a:cs typeface="Times New Roman" pitchFamily="18" charset="0"/>
              </a:rPr>
              <a:t>[270]</a:t>
            </a:r>
            <a:r>
              <a:rPr lang="en-US" sz="1200" b="1" kern="1200" baseline="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two conformations.</a:t>
            </a:r>
            <a:endParaRPr lang="en-US" altLang="en-US" dirty="0" smtClean="0"/>
          </a:p>
        </p:txBody>
      </p:sp>
    </p:spTree>
    <p:extLst>
      <p:ext uri="{BB962C8B-B14F-4D97-AF65-F5344CB8AC3E}">
        <p14:creationId xmlns:p14="http://schemas.microsoft.com/office/powerpoint/2010/main" val="4256289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B3D1A21-1D72-44CB-8302-982C51D16F96}" type="slidenum">
              <a:rPr lang="en-US" altLang="en-US" smtClean="0">
                <a:ea typeface="Times New Roman (Hebrew)" panose="02020603050405020304" pitchFamily="18" charset="0"/>
                <a:cs typeface="Times New Roman (Hebrew)" panose="02020603050405020304" pitchFamily="18" charset="0"/>
              </a:rPr>
              <a:pPr algn="l">
                <a:spcBef>
                  <a:spcPct val="0"/>
                </a:spcBef>
              </a:pPr>
              <a:t>34</a:t>
            </a:fld>
            <a:endParaRPr lang="en-US" altLang="en-US" smtClean="0">
              <a:ea typeface="Times New Roman (Hebrew)" panose="02020603050405020304" pitchFamily="18" charset="0"/>
              <a:cs typeface="Times New Roman (Hebrew)" panose="02020603050405020304"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5.3.6. Hemoglobin dynamics.</a:t>
            </a:r>
            <a:r>
              <a:rPr lang="en-US" sz="1200" kern="1200" dirty="0" smtClean="0">
                <a:solidFill>
                  <a:schemeClr val="tx1"/>
                </a:solidFill>
                <a:effectLst/>
                <a:latin typeface="Times New Roman" pitchFamily="18" charset="0"/>
                <a:ea typeface="+mn-ea"/>
                <a:cs typeface="Times New Roman" pitchFamily="18" charset="0"/>
              </a:rPr>
              <a:t> The figure shows the effects of oxygen binding to hemoglobin on various regions of the molecule. The induced motions are demonstrated by superimposition of the oxy (red) and deoxy (blue) states. The dashed green arrows mark the directions of the motions. (a) Motion of the iron atom (green) from below the heme plane into the middle of the heme plane, and of the proximal histidine in the same direction </a:t>
            </a:r>
            <a:endParaRPr lang="en-US" altLang="en-US" dirty="0" smtClean="0"/>
          </a:p>
        </p:txBody>
      </p:sp>
    </p:spTree>
    <p:extLst>
      <p:ext uri="{BB962C8B-B14F-4D97-AF65-F5344CB8AC3E}">
        <p14:creationId xmlns:p14="http://schemas.microsoft.com/office/powerpoint/2010/main" val="170836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4BD41D4-8BFD-4BE3-81DD-AD9370406A0D}" type="slidenum">
              <a:rPr lang="en-US" altLang="en-US" smtClean="0">
                <a:ea typeface="Times New Roman (Hebrew)" panose="02020603050405020304" pitchFamily="18" charset="0"/>
                <a:cs typeface="Times New Roman (Hebrew)" panose="02020603050405020304" pitchFamily="18" charset="0"/>
              </a:rPr>
              <a:pPr algn="l">
                <a:spcBef>
                  <a:spcPct val="0"/>
                </a:spcBef>
              </a:pPr>
              <a:t>5</a:t>
            </a:fld>
            <a:endParaRPr lang="en-US" altLang="en-US" smtClean="0">
              <a:ea typeface="Times New Roman (Hebrew)" panose="02020603050405020304" pitchFamily="18" charset="0"/>
              <a:cs typeface="Times New Roman (Hebrew)" panose="02020603050405020304" pitchFamily="18"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Table 5-1. Timescales of motions in proteins. </a:t>
            </a:r>
            <a:r>
              <a:rPr lang="en-US" altLang="en-US" dirty="0" smtClean="0"/>
              <a:t>The data is taken from:</a:t>
            </a:r>
          </a:p>
          <a:p>
            <a:pPr algn="l" rtl="0" eaLnBrk="1" hangingPunct="1"/>
            <a:r>
              <a:rPr lang="en-US" altLang="en-US" dirty="0" smtClean="0"/>
              <a:t>1. </a:t>
            </a:r>
            <a:r>
              <a:rPr lang="en-US" altLang="en-US" dirty="0" err="1" smtClean="0"/>
              <a:t>Zhong</a:t>
            </a:r>
            <a:r>
              <a:rPr lang="en-US" altLang="en-US" dirty="0" smtClean="0"/>
              <a:t>, D. (2007) Ultrafast catalytic processes in enzymes. </a:t>
            </a:r>
            <a:r>
              <a:rPr lang="en-US" altLang="en-US" dirty="0" err="1" smtClean="0"/>
              <a:t>Curr</a:t>
            </a:r>
            <a:r>
              <a:rPr lang="en-US" altLang="en-US" dirty="0" smtClean="0"/>
              <a:t> </a:t>
            </a:r>
            <a:r>
              <a:rPr lang="en-US" altLang="en-US" dirty="0" err="1" smtClean="0"/>
              <a:t>Opin</a:t>
            </a:r>
            <a:r>
              <a:rPr lang="en-US" altLang="en-US" dirty="0" smtClean="0"/>
              <a:t> </a:t>
            </a:r>
            <a:r>
              <a:rPr lang="en-US" altLang="en-US" dirty="0" err="1" smtClean="0"/>
              <a:t>Chem</a:t>
            </a:r>
            <a:r>
              <a:rPr lang="en-US" altLang="en-US" dirty="0" smtClean="0"/>
              <a:t> Biol. 11: 174-81.</a:t>
            </a:r>
          </a:p>
          <a:p>
            <a:pPr algn="l" rtl="0" eaLnBrk="1" hangingPunct="1"/>
            <a:r>
              <a:rPr lang="en-US" altLang="en-US" dirty="0" smtClean="0"/>
              <a:t>2. </a:t>
            </a:r>
            <a:r>
              <a:rPr lang="en-US" altLang="en-US" dirty="0" err="1" smtClean="0"/>
              <a:t>Benkovic</a:t>
            </a:r>
            <a:r>
              <a:rPr lang="en-US" altLang="en-US" dirty="0" smtClean="0"/>
              <a:t>, S.J. and </a:t>
            </a:r>
            <a:r>
              <a:rPr lang="en-US" altLang="en-US" dirty="0" err="1" smtClean="0"/>
              <a:t>Hammes</a:t>
            </a:r>
            <a:r>
              <a:rPr lang="en-US" altLang="en-US" dirty="0" smtClean="0"/>
              <a:t>-Schiffer, S. (2003) A perspective on enzyme catalysis. Science. 301: 1196-202.</a:t>
            </a:r>
          </a:p>
          <a:p>
            <a:pPr algn="l" rtl="0" eaLnBrk="1" hangingPunct="1"/>
            <a:r>
              <a:rPr lang="en-US" altLang="en-US" dirty="0" smtClean="0"/>
              <a:t>3. </a:t>
            </a:r>
            <a:r>
              <a:rPr lang="en-US" altLang="en-US" dirty="0" err="1" smtClean="0"/>
              <a:t>Akke</a:t>
            </a:r>
            <a:r>
              <a:rPr lang="en-US" altLang="en-US" dirty="0" smtClean="0"/>
              <a:t>, M. (2002) NMR methods for characterizing microsecond to millisecond dynamics in recognition and catalysis. </a:t>
            </a:r>
            <a:r>
              <a:rPr lang="en-US" altLang="en-US" dirty="0" err="1" smtClean="0"/>
              <a:t>Curr</a:t>
            </a:r>
            <a:r>
              <a:rPr lang="en-US" altLang="en-US" dirty="0" smtClean="0"/>
              <a:t> </a:t>
            </a:r>
            <a:r>
              <a:rPr lang="en-US" altLang="en-US" dirty="0" err="1" smtClean="0"/>
              <a:t>Opin</a:t>
            </a:r>
            <a:r>
              <a:rPr lang="en-US" altLang="en-US" dirty="0" smtClean="0"/>
              <a:t> </a:t>
            </a:r>
            <a:r>
              <a:rPr lang="en-US" altLang="en-US" dirty="0" err="1" smtClean="0"/>
              <a:t>Struct</a:t>
            </a:r>
            <a:r>
              <a:rPr lang="en-US" altLang="en-US" dirty="0" smtClean="0"/>
              <a:t> Biol. 12: 642-7.</a:t>
            </a:r>
          </a:p>
          <a:p>
            <a:pPr algn="l" rtl="0" eaLnBrk="1" hangingPunct="1"/>
            <a:endParaRPr lang="en-US" altLang="en-US" dirty="0" smtClean="0"/>
          </a:p>
        </p:txBody>
      </p:sp>
    </p:spTree>
    <p:extLst>
      <p:ext uri="{BB962C8B-B14F-4D97-AF65-F5344CB8AC3E}">
        <p14:creationId xmlns:p14="http://schemas.microsoft.com/office/powerpoint/2010/main" val="3708985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F5E892B-582E-4193-B545-DE1C37A90227}" type="slidenum">
              <a:rPr lang="en-US" altLang="en-US" smtClean="0">
                <a:ea typeface="Times New Roman (Hebrew)" panose="02020603050405020304" pitchFamily="18" charset="0"/>
                <a:cs typeface="Times New Roman (Hebrew)" panose="02020603050405020304" pitchFamily="18" charset="0"/>
              </a:rPr>
              <a:pPr algn="l">
                <a:spcBef>
                  <a:spcPct val="0"/>
                </a:spcBef>
              </a:pPr>
              <a:t>35</a:t>
            </a:fld>
            <a:endParaRPr lang="en-US" altLang="en-US" smtClean="0">
              <a:ea typeface="Times New Roman (Hebrew)" panose="02020603050405020304" pitchFamily="18" charset="0"/>
              <a:cs typeface="Times New Roman (Hebrew)"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5.3.6. Hemoglobin dynamics.</a:t>
            </a:r>
            <a:r>
              <a:rPr lang="en-US" sz="1200" kern="1200" dirty="0" smtClean="0">
                <a:solidFill>
                  <a:schemeClr val="tx1"/>
                </a:solidFill>
                <a:effectLst/>
                <a:latin typeface="Times New Roman" pitchFamily="18" charset="0"/>
                <a:ea typeface="+mn-ea"/>
                <a:cs typeface="Times New Roman" pitchFamily="18" charset="0"/>
              </a:rPr>
              <a:t> The figure shows the effects of oxygen binding to hemoglobin on various regions of the molecule. 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oxygen-bound and oxygen-free conformations.</a:t>
            </a:r>
            <a:endParaRPr lang="en-US" altLang="en-US" dirty="0" smtClean="0"/>
          </a:p>
        </p:txBody>
      </p:sp>
    </p:spTree>
    <p:extLst>
      <p:ext uri="{BB962C8B-B14F-4D97-AF65-F5344CB8AC3E}">
        <p14:creationId xmlns:p14="http://schemas.microsoft.com/office/powerpoint/2010/main" val="185388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04AD923-DB51-4FFD-AA5D-C634FCB72BB5}" type="slidenum">
              <a:rPr lang="en-US" altLang="en-US" smtClean="0">
                <a:ea typeface="Times New Roman (Hebrew)" panose="02020603050405020304" pitchFamily="18" charset="0"/>
                <a:cs typeface="Times New Roman (Hebrew)" panose="02020603050405020304" pitchFamily="18" charset="0"/>
              </a:rPr>
              <a:pPr algn="l">
                <a:spcBef>
                  <a:spcPct val="0"/>
                </a:spcBef>
              </a:pPr>
              <a:t>36</a:t>
            </a:fld>
            <a:endParaRPr lang="en-US" altLang="en-US" smtClean="0">
              <a:ea typeface="Times New Roman (Hebrew)" panose="02020603050405020304" pitchFamily="18" charset="0"/>
              <a:cs typeface="Times New Roman (Hebrew)"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5.3.6. Hemoglobin dynamics.</a:t>
            </a:r>
            <a:r>
              <a:rPr lang="en-US" sz="1200" kern="1200" dirty="0" smtClean="0">
                <a:solidFill>
                  <a:schemeClr val="tx1"/>
                </a:solidFill>
                <a:effectLst/>
                <a:latin typeface="Times New Roman" pitchFamily="18" charset="0"/>
                <a:ea typeface="+mn-ea"/>
                <a:cs typeface="Times New Roman" pitchFamily="18" charset="0"/>
              </a:rPr>
              <a:t> The figure shows the effects of oxygen binding to hemoglobin on various regions of the molecule. The induced motions are demonstrated by superimposition of the oxy (red) and deoxy (blue) states. The dashed green arrows mark the directions of the motions. (b) The motion of the F helix </a:t>
            </a:r>
            <a:endParaRPr lang="en-US" altLang="en-US" dirty="0" smtClean="0"/>
          </a:p>
        </p:txBody>
      </p:sp>
    </p:spTree>
    <p:extLst>
      <p:ext uri="{BB962C8B-B14F-4D97-AF65-F5344CB8AC3E}">
        <p14:creationId xmlns:p14="http://schemas.microsoft.com/office/powerpoint/2010/main" val="2340774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04AD923-DB51-4FFD-AA5D-C634FCB72BB5}" type="slidenum">
              <a:rPr lang="en-US" altLang="en-US" smtClean="0">
                <a:ea typeface="Times New Roman (Hebrew)" panose="02020603050405020304" pitchFamily="18" charset="0"/>
                <a:cs typeface="Times New Roman (Hebrew)" panose="02020603050405020304" pitchFamily="18" charset="0"/>
              </a:rPr>
              <a:pPr algn="l">
                <a:spcBef>
                  <a:spcPct val="0"/>
                </a:spcBef>
              </a:pPr>
              <a:t>37</a:t>
            </a:fld>
            <a:endParaRPr lang="en-US" altLang="en-US" smtClean="0">
              <a:ea typeface="Times New Roman (Hebrew)" panose="02020603050405020304" pitchFamily="18" charset="0"/>
              <a:cs typeface="Times New Roman (Hebrew)"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Times New Roman" pitchFamily="18" charset="0"/>
              </a:rPr>
              <a:t>Figure 5.3.6. Hemoglobin dynamics.</a:t>
            </a:r>
            <a:r>
              <a:rPr lang="en-US" sz="1200" kern="1200" dirty="0" smtClean="0">
                <a:solidFill>
                  <a:schemeClr val="tx1"/>
                </a:solidFill>
                <a:effectLst/>
                <a:latin typeface="Times New Roman" pitchFamily="18" charset="0"/>
                <a:ea typeface="+mn-ea"/>
                <a:cs typeface="Times New Roman" pitchFamily="18" charset="0"/>
              </a:rPr>
              <a:t> The figure shows the effects of oxygen binding to hemoglobin on various regions of the molecule (b) The motion of the F helix.</a:t>
            </a:r>
            <a:r>
              <a:rPr lang="en-US" sz="1200" kern="1200" baseline="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oxygen-bound and oxygen-free conformations.</a:t>
            </a:r>
            <a:endParaRPr lang="en-US" altLang="en-US" dirty="0" smtClean="0"/>
          </a:p>
          <a:p>
            <a:pPr algn="l" rtl="0" eaLnBrk="1" hangingPunct="1"/>
            <a:endParaRPr lang="en-US" altLang="en-US" dirty="0" smtClean="0"/>
          </a:p>
        </p:txBody>
      </p:sp>
    </p:spTree>
    <p:extLst>
      <p:ext uri="{BB962C8B-B14F-4D97-AF65-F5344CB8AC3E}">
        <p14:creationId xmlns:p14="http://schemas.microsoft.com/office/powerpoint/2010/main" val="3821299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DCC836B-7F71-427E-A40F-2C294BEA84CB}" type="slidenum">
              <a:rPr lang="en-US" altLang="en-US" smtClean="0">
                <a:ea typeface="Times New Roman (Hebrew)" panose="02020603050405020304" pitchFamily="18" charset="0"/>
                <a:cs typeface="Times New Roman (Hebrew)" panose="02020603050405020304" pitchFamily="18" charset="0"/>
              </a:rPr>
              <a:pPr algn="l">
                <a:spcBef>
                  <a:spcPct val="0"/>
                </a:spcBef>
              </a:pPr>
              <a:t>38</a:t>
            </a:fld>
            <a:endParaRPr lang="en-US" altLang="en-US" smtClean="0">
              <a:ea typeface="Times New Roman (Hebrew)" panose="02020603050405020304" pitchFamily="18" charset="0"/>
              <a:cs typeface="Times New Roman (Hebrew)" panose="02020603050405020304"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1210993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5C7BF99-221D-4364-9BDC-DF9CB916ACDE}" type="slidenum">
              <a:rPr lang="en-US" altLang="en-US" smtClean="0">
                <a:ea typeface="Times New Roman (Hebrew)" panose="02020603050405020304" pitchFamily="18" charset="0"/>
                <a:cs typeface="Times New Roman (Hebrew)" panose="02020603050405020304" pitchFamily="18" charset="0"/>
              </a:rPr>
              <a:pPr algn="l">
                <a:spcBef>
                  <a:spcPct val="0"/>
                </a:spcBef>
              </a:pPr>
              <a:t>39</a:t>
            </a:fld>
            <a:endParaRPr lang="en-US" altLang="en-US" smtClean="0">
              <a:ea typeface="Times New Roman (Hebrew)" panose="02020603050405020304" pitchFamily="18" charset="0"/>
              <a:cs typeface="Times New Roman (Hebrew)"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5.3.6. Hemoglobin dynamics.</a:t>
            </a:r>
            <a:r>
              <a:rPr lang="en-US" sz="1200" kern="1200" dirty="0" smtClean="0">
                <a:solidFill>
                  <a:schemeClr val="tx1"/>
                </a:solidFill>
                <a:effectLst/>
                <a:latin typeface="Times New Roman" pitchFamily="18" charset="0"/>
                <a:ea typeface="+mn-ea"/>
                <a:cs typeface="Times New Roman" pitchFamily="18" charset="0"/>
              </a:rPr>
              <a:t> The figure shows the effects of oxygen binding to hemoglobin on various regions of the molecule. (c) Motions at the level of the entire molecule </a:t>
            </a:r>
            <a:r>
              <a:rPr lang="en-US" sz="1200" kern="1200" baseline="30000" dirty="0" smtClean="0">
                <a:solidFill>
                  <a:schemeClr val="tx1"/>
                </a:solidFill>
                <a:effectLst/>
                <a:latin typeface="Times New Roman" pitchFamily="18" charset="0"/>
                <a:ea typeface="+mn-ea"/>
                <a:cs typeface="Times New Roman" pitchFamily="18" charset="0"/>
              </a:rPr>
              <a:t>ϴ3</a:t>
            </a:r>
            <a:r>
              <a:rPr lang="en-US" sz="1200" kern="1200" dirty="0" smtClean="0">
                <a:solidFill>
                  <a:schemeClr val="tx1"/>
                </a:solidFill>
                <a:effectLst/>
                <a:latin typeface="Times New Roman" pitchFamily="18" charset="0"/>
                <a:ea typeface="+mn-ea"/>
                <a:cs typeface="Times New Roman" pitchFamily="18" charset="0"/>
              </a:rPr>
              <a:t>. Here the motions are complex, so we present the two structures and refer the reader to the global change in conformation. For example, note the change in the size of the central cavity between the two structures. </a:t>
            </a:r>
            <a:endParaRPr lang="en-US" altLang="en-US" dirty="0" smtClean="0"/>
          </a:p>
        </p:txBody>
      </p:sp>
    </p:spTree>
    <p:extLst>
      <p:ext uri="{BB962C8B-B14F-4D97-AF65-F5344CB8AC3E}">
        <p14:creationId xmlns:p14="http://schemas.microsoft.com/office/powerpoint/2010/main" val="3964261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5C7BF99-221D-4364-9BDC-DF9CB916ACDE}" type="slidenum">
              <a:rPr lang="en-US" altLang="en-US" smtClean="0">
                <a:ea typeface="Times New Roman (Hebrew)" panose="02020603050405020304" pitchFamily="18" charset="0"/>
                <a:cs typeface="Times New Roman (Hebrew)" panose="02020603050405020304" pitchFamily="18" charset="0"/>
              </a:rPr>
              <a:pPr algn="l">
                <a:spcBef>
                  <a:spcPct val="0"/>
                </a:spcBef>
              </a:pPr>
              <a:t>40</a:t>
            </a:fld>
            <a:endParaRPr lang="en-US" altLang="en-US" smtClean="0">
              <a:ea typeface="Times New Roman (Hebrew)" panose="02020603050405020304" pitchFamily="18" charset="0"/>
              <a:cs typeface="Times New Roman (Hebrew)"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5.3.6. Hemoglobin dynamics.</a:t>
            </a:r>
            <a:r>
              <a:rPr lang="en-US" sz="1200" kern="1200" dirty="0" smtClean="0">
                <a:solidFill>
                  <a:schemeClr val="tx1"/>
                </a:solidFill>
                <a:effectLst/>
                <a:latin typeface="Times New Roman" pitchFamily="18" charset="0"/>
                <a:ea typeface="+mn-ea"/>
                <a:cs typeface="Times New Roman" pitchFamily="18" charset="0"/>
              </a:rPr>
              <a:t> The figure shows the effects of oxygen binding to hemoglobin on various regions of the molecule. (c) Motions at the level of the entire molecule </a:t>
            </a:r>
            <a:r>
              <a:rPr lang="en-US" sz="1200" kern="1200" baseline="30000" dirty="0" smtClean="0">
                <a:solidFill>
                  <a:schemeClr val="tx1"/>
                </a:solidFill>
                <a:effectLst/>
                <a:latin typeface="Times New Roman" pitchFamily="18" charset="0"/>
                <a:ea typeface="+mn-ea"/>
                <a:cs typeface="Times New Roman" pitchFamily="18" charset="0"/>
              </a:rPr>
              <a:t>ϴ3</a:t>
            </a:r>
            <a:r>
              <a:rPr lang="en-US" sz="1200" kern="1200" dirty="0" smtClean="0">
                <a:solidFill>
                  <a:schemeClr val="tx1"/>
                </a:solidFill>
                <a:effectLst/>
                <a:latin typeface="Times New Roman" pitchFamily="18" charset="0"/>
                <a:ea typeface="+mn-ea"/>
                <a:cs typeface="Times New Roman" pitchFamily="18" charset="0"/>
              </a:rPr>
              <a:t>. Here the motions are complex, so we present the two structures and refer the reader to the global change in conformation. For example, note the change in the size of the central cavity between the two structures. </a:t>
            </a:r>
            <a:endParaRPr lang="en-US" altLang="en-US" dirty="0" smtClean="0"/>
          </a:p>
          <a:p>
            <a:pPr algn="l" rtl="0" eaLnBrk="1" hangingPunct="1"/>
            <a:endParaRPr lang="en-US" altLang="en-US" dirty="0" smtClean="0"/>
          </a:p>
        </p:txBody>
      </p:sp>
    </p:spTree>
    <p:extLst>
      <p:ext uri="{BB962C8B-B14F-4D97-AF65-F5344CB8AC3E}">
        <p14:creationId xmlns:p14="http://schemas.microsoft.com/office/powerpoint/2010/main" val="921100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4F5F734-AA2C-45FE-9075-FCC84FEDF433}" type="slidenum">
              <a:rPr lang="en-US" altLang="en-US" smtClean="0">
                <a:ea typeface="Times New Roman (Hebrew)" panose="02020603050405020304" pitchFamily="18" charset="0"/>
                <a:cs typeface="Times New Roman (Hebrew)" panose="02020603050405020304" pitchFamily="18" charset="0"/>
              </a:rPr>
              <a:pPr algn="l">
                <a:spcBef>
                  <a:spcPct val="0"/>
                </a:spcBef>
              </a:pPr>
              <a:t>41</a:t>
            </a:fld>
            <a:endParaRPr lang="en-US" altLang="en-US" smtClean="0">
              <a:ea typeface="Times New Roman (Hebrew)" panose="02020603050405020304" pitchFamily="18" charset="0"/>
              <a:cs typeface="Times New Roman (Hebrew)" panose="02020603050405020304"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3229235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defRPr/>
            </a:pPr>
            <a:r>
              <a:rPr lang="en-US" altLang="en-US" dirty="0" smtClean="0"/>
              <a:t>Whereas the </a:t>
            </a:r>
            <a:r>
              <a:rPr lang="en-US" altLang="en-US" dirty="0" err="1" smtClean="0"/>
              <a:t>Glu</a:t>
            </a:r>
            <a:r>
              <a:rPr lang="en-US" altLang="en-US" dirty="0" smtClean="0"/>
              <a:t>/Asp side-chains are almost always charged under physiological pH, those of His are only charged part of the time, because their </a:t>
            </a:r>
            <a:r>
              <a:rPr lang="en-US" altLang="en-US" dirty="0" err="1" smtClean="0"/>
              <a:t>pKa</a:t>
            </a:r>
            <a:r>
              <a:rPr lang="en-US" altLang="en-US" dirty="0" smtClean="0"/>
              <a:t> is close to the neutral </a:t>
            </a:r>
            <a:r>
              <a:rPr lang="en-US" altLang="en-US" dirty="0" err="1" smtClean="0"/>
              <a:t>pH.</a:t>
            </a:r>
            <a:r>
              <a:rPr lang="en-US" altLang="en-US" dirty="0" smtClean="0"/>
              <a:t> In peripheral tissues His-146 is protonated (positively charged) and forms a salt bridge with Asp-94, that stabilizes the T conformation. In the lung the bond breaks. </a:t>
            </a:r>
          </a:p>
          <a:p>
            <a:pPr marL="171450" indent="-171450" algn="l" rtl="0">
              <a:buFontTx/>
              <a:buChar char="•"/>
              <a:defRPr/>
            </a:pPr>
            <a:r>
              <a:rPr lang="en-US" altLang="en-US" dirty="0" smtClean="0"/>
              <a:t>Thus, the R→T change happens due to </a:t>
            </a:r>
            <a:r>
              <a:rPr lang="en-US" altLang="en-US" b="1" dirty="0" smtClean="0"/>
              <a:t>a drop in both oxygen concentration and the pH </a:t>
            </a:r>
            <a:r>
              <a:rPr lang="en-US" altLang="en-US" dirty="0" smtClean="0"/>
              <a:t>when hemoglobin transports from the lungs to peripheral tissues.</a:t>
            </a:r>
          </a:p>
          <a:p>
            <a:pPr marL="171450" indent="-171450" algn="l" rtl="0">
              <a:buFontTx/>
              <a:buChar char="•"/>
              <a:defRPr/>
            </a:pPr>
            <a:endParaRPr lang="en-US" altLang="en-US" dirty="0" smtClean="0"/>
          </a:p>
          <a:p>
            <a:pPr algn="l" rtl="0">
              <a:defRPr/>
            </a:pPr>
            <a:r>
              <a:rPr lang="en-US" sz="1200" b="1" kern="1200" dirty="0" smtClean="0">
                <a:solidFill>
                  <a:schemeClr val="tx1"/>
                </a:solidFill>
                <a:effectLst/>
                <a:latin typeface="Times New Roman" pitchFamily="18" charset="0"/>
                <a:ea typeface="+mn-ea"/>
                <a:cs typeface="Times New Roman" pitchFamily="18" charset="0"/>
              </a:rPr>
              <a:t>Figure 5.3.7. The salt bridge between His-146 and Asp -94, which makes the largest contribution to the Bohr effect </a:t>
            </a:r>
            <a:r>
              <a:rPr lang="en-US" sz="1200" b="1" kern="1200" baseline="30000" dirty="0" smtClean="0">
                <a:solidFill>
                  <a:schemeClr val="tx1"/>
                </a:solidFill>
                <a:effectLst/>
                <a:latin typeface="Times New Roman" pitchFamily="18" charset="0"/>
                <a:ea typeface="+mn-ea"/>
                <a:cs typeface="Times New Roman" pitchFamily="18" charset="0"/>
              </a:rPr>
              <a:t>[283]</a:t>
            </a:r>
            <a:r>
              <a:rPr lang="en-US" sz="1200" kern="1200" dirty="0" smtClean="0">
                <a:solidFill>
                  <a:schemeClr val="tx1"/>
                </a:solidFill>
                <a:effectLst/>
                <a:latin typeface="Times New Roman" pitchFamily="18" charset="0"/>
                <a:ea typeface="+mn-ea"/>
                <a:cs typeface="Times New Roman" pitchFamily="18" charset="0"/>
              </a:rPr>
              <a:t>. The salt bridge is present in the deoxy state (PDB entry 2dn2, colored in blue) and absent in the oxy state (PDB entry 2dn3, colored in red). </a:t>
            </a:r>
            <a:endParaRPr lang="en-US" altLang="en-US" dirty="0"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9C14319-489C-4AC5-8908-9084F83F645F}" type="slidenum">
              <a:rPr lang="en-US" altLang="en-US" smtClean="0">
                <a:ea typeface="Times New Roman (Hebrew)" panose="02020603050405020304" pitchFamily="18" charset="0"/>
                <a:cs typeface="Times New Roman (Hebrew)" panose="02020603050405020304" pitchFamily="18" charset="0"/>
              </a:rPr>
              <a:pPr algn="l">
                <a:spcBef>
                  <a:spcPct val="0"/>
                </a:spcBef>
              </a:pPr>
              <a:t>43</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207201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A24A93B-A7EA-4A2D-A61B-9C0765A524ED}" type="slidenum">
              <a:rPr lang="en-US" altLang="en-US" smtClean="0">
                <a:ea typeface="Times New Roman (Hebrew)" panose="02020603050405020304" pitchFamily="18" charset="0"/>
                <a:cs typeface="Times New Roman (Hebrew)" panose="02020603050405020304" pitchFamily="18" charset="0"/>
              </a:rPr>
              <a:pPr algn="l">
                <a:spcBef>
                  <a:spcPct val="0"/>
                </a:spcBef>
              </a:pPr>
              <a:t>44</a:t>
            </a:fld>
            <a:endParaRPr lang="en-US" altLang="en-US" smtClean="0">
              <a:ea typeface="Times New Roman (Hebrew)" panose="02020603050405020304" pitchFamily="18" charset="0"/>
              <a:cs typeface="Times New Roman (Hebrew)" panose="02020603050405020304"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5.10. Internal motions in the enzyme DHFR from </a:t>
            </a:r>
            <a:r>
              <a:rPr lang="en-US" sz="1200" b="1" i="1" kern="1200" dirty="0" smtClean="0">
                <a:solidFill>
                  <a:schemeClr val="tx1"/>
                </a:solidFill>
                <a:effectLst/>
                <a:latin typeface="Times New Roman" pitchFamily="18" charset="0"/>
                <a:ea typeface="+mn-ea"/>
                <a:cs typeface="Times New Roman" pitchFamily="18" charset="0"/>
              </a:rPr>
              <a:t>E. coli</a:t>
            </a:r>
            <a:r>
              <a:rPr lang="en-US" sz="1200" b="1" kern="1200" dirty="0" smtClean="0">
                <a:solidFill>
                  <a:schemeClr val="tx1"/>
                </a:solidFill>
                <a:effectLst/>
                <a:latin typeface="Times New Roman" pitchFamily="18" charset="0"/>
                <a:ea typeface="+mn-ea"/>
                <a:cs typeface="Times New Roman" pitchFamily="18" charset="0"/>
              </a:rPr>
              <a:t> (PDB entry 7dfr).</a:t>
            </a:r>
            <a:r>
              <a:rPr lang="en-US" sz="1200" kern="1200" dirty="0" smtClean="0">
                <a:solidFill>
                  <a:schemeClr val="tx1"/>
                </a:solidFill>
                <a:effectLst/>
                <a:latin typeface="Times New Roman" pitchFamily="18" charset="0"/>
                <a:ea typeface="+mn-ea"/>
                <a:cs typeface="Times New Roman" pitchFamily="18" charset="0"/>
              </a:rPr>
              <a:t> The figure shows the catalytic site region of DHFR. For clarity, only some of the secondary structures and residues are shown. DHFR catalysis involves hydride (H</a:t>
            </a:r>
            <a:r>
              <a:rPr lang="en-US" sz="1200" kern="1200" baseline="30000" dirty="0" smtClean="0">
                <a:solidFill>
                  <a:schemeClr val="tx1"/>
                </a:solidFill>
                <a:effectLst/>
                <a:latin typeface="Times New Roman" pitchFamily="18" charset="0"/>
                <a:ea typeface="+mn-ea"/>
                <a:cs typeface="Times New Roman" pitchFamily="18" charset="0"/>
              </a:rPr>
              <a:t>-</a:t>
            </a:r>
            <a:r>
              <a:rPr lang="en-US" sz="1200" kern="1200" dirty="0" smtClean="0">
                <a:solidFill>
                  <a:schemeClr val="tx1"/>
                </a:solidFill>
                <a:effectLst/>
                <a:latin typeface="Times New Roman" pitchFamily="18" charset="0"/>
                <a:ea typeface="+mn-ea"/>
                <a:cs typeface="Times New Roman" pitchFamily="18" charset="0"/>
              </a:rPr>
              <a:t>) transfer from NADPH (magenta) to DHF (cyan). DHF binding leads to closure of the Met-20 loop (orange) around it and to acceleration of catalysis. Interestingly, NMR studies show that this motion involves creation of a hydrogen bond between Gly-115 of the Met-20 loop and Asp-122 of the βF-βG loop (yellow), a region that does not include catalytic residues. </a:t>
            </a:r>
            <a:endParaRPr lang="en-US" altLang="en-US" dirty="0" smtClean="0"/>
          </a:p>
        </p:txBody>
      </p:sp>
    </p:spTree>
    <p:extLst>
      <p:ext uri="{BB962C8B-B14F-4D97-AF65-F5344CB8AC3E}">
        <p14:creationId xmlns:p14="http://schemas.microsoft.com/office/powerpoint/2010/main" val="3739050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7CF1ACB-A90B-4F1D-92C6-004131A41165}" type="slidenum">
              <a:rPr lang="en-US" altLang="en-US" smtClean="0">
                <a:ea typeface="Times New Roman (Hebrew)" panose="02020603050405020304" pitchFamily="18" charset="0"/>
                <a:cs typeface="Times New Roman (Hebrew)" panose="02020603050405020304" pitchFamily="18" charset="0"/>
              </a:rPr>
              <a:pPr algn="l">
                <a:spcBef>
                  <a:spcPct val="0"/>
                </a:spcBef>
              </a:pPr>
              <a:t>45</a:t>
            </a:fld>
            <a:endParaRPr lang="en-US" altLang="en-US" smtClean="0">
              <a:ea typeface="Times New Roman (Hebrew)" panose="02020603050405020304" pitchFamily="18" charset="0"/>
              <a:cs typeface="Times New Roman (Hebrew)" panose="02020603050405020304"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5-9. Internal motions in the enzyme DHFR from </a:t>
            </a:r>
            <a:r>
              <a:rPr lang="en-US" altLang="en-US" b="1" i="1" smtClean="0"/>
              <a:t>E. coli</a:t>
            </a:r>
            <a:r>
              <a:rPr lang="en-US" altLang="en-US" b="1" smtClean="0"/>
              <a:t> (PDB entry 7dfr).</a:t>
            </a:r>
            <a:r>
              <a:rPr lang="en-US" altLang="en-US" smtClean="0"/>
              <a:t> The figure shows the catalytic site region of DHFR. For clarity, only some of the secondary structures and residues are shown. DHFR catalysis involves hydride (H</a:t>
            </a:r>
            <a:r>
              <a:rPr lang="en-US" altLang="en-US" baseline="30000" smtClean="0"/>
              <a:t>-</a:t>
            </a:r>
            <a:r>
              <a:rPr lang="en-US" altLang="en-US" smtClean="0"/>
              <a:t>) transfer from NADPH (magenta) to DHF (cyan). DHF binding leads to closure of the Met-20 loop (orange) around it and to acceleration of catalysis. Interestingly, NMR studies show this motion to involve a creation of a hydrogen bond between Gly-115 of the Met-20 loop and Asp-122 of the βF-βG loop (yellow), a region that does not include catalytic residues. </a:t>
            </a:r>
          </a:p>
        </p:txBody>
      </p:sp>
    </p:spTree>
    <p:extLst>
      <p:ext uri="{BB962C8B-B14F-4D97-AF65-F5344CB8AC3E}">
        <p14:creationId xmlns:p14="http://schemas.microsoft.com/office/powerpoint/2010/main" val="161066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26D2605-E5CD-4CFF-A275-9C09A66D60CA}" type="slidenum">
              <a:rPr lang="en-US" altLang="en-US" smtClean="0">
                <a:ea typeface="Times New Roman (Hebrew)" panose="02020603050405020304" pitchFamily="18" charset="0"/>
                <a:cs typeface="Times New Roman (Hebrew)" panose="02020603050405020304" pitchFamily="18" charset="0"/>
              </a:rPr>
              <a:pPr algn="l">
                <a:spcBef>
                  <a:spcPct val="0"/>
                </a:spcBef>
              </a:pPr>
              <a:t>6</a:t>
            </a:fld>
            <a:endParaRPr lang="en-US" altLang="en-US" smtClean="0">
              <a:ea typeface="Times New Roman (Hebrew)" panose="02020603050405020304" pitchFamily="18" charset="0"/>
              <a:cs typeface="Times New Roman (Hebrew)"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1632512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A3B7F82-F789-4BD7-B23E-1714DF068242}" type="slidenum">
              <a:rPr lang="en-US" altLang="en-US" smtClean="0">
                <a:ea typeface="Times New Roman (Hebrew)" panose="02020603050405020304" pitchFamily="18" charset="0"/>
                <a:cs typeface="Times New Roman (Hebrew)" panose="02020603050405020304" pitchFamily="18" charset="0"/>
              </a:rPr>
              <a:pPr algn="l">
                <a:spcBef>
                  <a:spcPct val="0"/>
                </a:spcBef>
              </a:pPr>
              <a:t>47</a:t>
            </a:fld>
            <a:endParaRPr lang="en-US" altLang="en-US" smtClean="0">
              <a:ea typeface="Times New Roman (Hebrew)" panose="02020603050405020304" pitchFamily="18" charset="0"/>
              <a:cs typeface="Times New Roman (Hebrew)" panose="02020603050405020304"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5.2. The folding energy landscape in two dimensions</a:t>
            </a:r>
            <a:r>
              <a:rPr lang="en-US" sz="1200" kern="1200" dirty="0" smtClean="0">
                <a:solidFill>
                  <a:schemeClr val="tx1"/>
                </a:solidFill>
                <a:effectLst/>
                <a:latin typeface="Times New Roman" pitchFamily="18" charset="0"/>
                <a:ea typeface="+mn-ea"/>
                <a:cs typeface="Times New Roman" pitchFamily="18" charset="0"/>
              </a:rPr>
              <a:t>. The green shapes in (a) represent the polypeptide chain of the folding protein. The funnel shape of the curve reflects the simultaneous decrease in energy and entropy of the protein during its folding. </a:t>
            </a:r>
            <a:endParaRPr lang="en-US" altLang="en-US" dirty="0" smtClean="0"/>
          </a:p>
        </p:txBody>
      </p:sp>
    </p:spTree>
    <p:extLst>
      <p:ext uri="{BB962C8B-B14F-4D97-AF65-F5344CB8AC3E}">
        <p14:creationId xmlns:p14="http://schemas.microsoft.com/office/powerpoint/2010/main" val="3458426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ACD7548-86B3-4FA8-8CCA-800206BC85AA}" type="slidenum">
              <a:rPr lang="en-US" altLang="en-US" smtClean="0">
                <a:ea typeface="Times New Roman (Hebrew)" panose="02020603050405020304" pitchFamily="18" charset="0"/>
                <a:cs typeface="Times New Roman (Hebrew)" panose="02020603050405020304" pitchFamily="18" charset="0"/>
              </a:rPr>
              <a:pPr algn="l">
                <a:spcBef>
                  <a:spcPct val="0"/>
                </a:spcBef>
              </a:pPr>
              <a:t>48</a:t>
            </a:fld>
            <a:endParaRPr lang="en-US" altLang="en-US" smtClean="0">
              <a:ea typeface="Times New Roman (Hebrew)" panose="02020603050405020304" pitchFamily="18" charset="0"/>
              <a:cs typeface="Times New Roman (Hebrew)"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5.2. The folding energy landscape in two dimensions</a:t>
            </a:r>
            <a:r>
              <a:rPr lang="en-US" sz="1200" kern="1200" dirty="0" smtClean="0">
                <a:solidFill>
                  <a:schemeClr val="tx1"/>
                </a:solidFill>
                <a:effectLst/>
                <a:latin typeface="Times New Roman" pitchFamily="18" charset="0"/>
                <a:ea typeface="+mn-ea"/>
                <a:cs typeface="Times New Roman" pitchFamily="18" charset="0"/>
              </a:rPr>
              <a:t>. The green shapes in (a) represent the polypeptide chain of the folding protein. The funnel shape of the curve reflects the simultaneous decrease in energy and entropy of the protein during its folding. </a:t>
            </a:r>
            <a:endParaRPr lang="en-US" altLang="en-US" dirty="0" smtClean="0"/>
          </a:p>
        </p:txBody>
      </p:sp>
    </p:spTree>
    <p:extLst>
      <p:ext uri="{BB962C8B-B14F-4D97-AF65-F5344CB8AC3E}">
        <p14:creationId xmlns:p14="http://schemas.microsoft.com/office/powerpoint/2010/main" val="3315140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C756F3D-F8EF-4D52-8068-856F76FE990C}" type="slidenum">
              <a:rPr lang="en-US" altLang="en-US" smtClean="0">
                <a:ea typeface="Times New Roman (Hebrew)" panose="02020603050405020304" pitchFamily="18" charset="0"/>
                <a:cs typeface="Times New Roman (Hebrew)" panose="02020603050405020304" pitchFamily="18" charset="0"/>
              </a:rPr>
              <a:pPr algn="l">
                <a:spcBef>
                  <a:spcPct val="0"/>
                </a:spcBef>
              </a:pPr>
              <a:t>49</a:t>
            </a:fld>
            <a:endParaRPr lang="en-US" altLang="en-US" smtClean="0">
              <a:ea typeface="Times New Roman (Hebrew)" panose="02020603050405020304" pitchFamily="18" charset="0"/>
              <a:cs typeface="Times New Roman (Hebrew)"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5.2. The folding energy landscape in three dimensions</a:t>
            </a:r>
            <a:r>
              <a:rPr lang="en-US" sz="1200" kern="1200" dirty="0" smtClean="0">
                <a:solidFill>
                  <a:schemeClr val="tx1"/>
                </a:solidFill>
                <a:effectLst/>
                <a:latin typeface="Times New Roman" pitchFamily="18" charset="0"/>
                <a:ea typeface="+mn-ea"/>
                <a:cs typeface="Times New Roman" pitchFamily="18" charset="0"/>
              </a:rPr>
              <a:t>. The green shapes in (a) represent the polypeptide chain of the folding protein. The funnel shape of the curve reflects the simultaneous decrease in energy and entropy of the protein during its folding. (b) Adapted from </a:t>
            </a:r>
            <a:r>
              <a:rPr lang="en-US" sz="1200" kern="1200" baseline="30000" dirty="0" smtClean="0">
                <a:solidFill>
                  <a:schemeClr val="tx1"/>
                </a:solidFill>
                <a:effectLst/>
                <a:latin typeface="Times New Roman" pitchFamily="18" charset="0"/>
                <a:ea typeface="+mn-ea"/>
                <a:cs typeface="Times New Roman" pitchFamily="18" charset="0"/>
              </a:rPr>
              <a:t>[38]</a:t>
            </a:r>
            <a:endParaRPr lang="en-US" altLang="en-US" dirty="0" smtClean="0"/>
          </a:p>
        </p:txBody>
      </p:sp>
    </p:spTree>
    <p:extLst>
      <p:ext uri="{BB962C8B-B14F-4D97-AF65-F5344CB8AC3E}">
        <p14:creationId xmlns:p14="http://schemas.microsoft.com/office/powerpoint/2010/main" val="4287272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The funnel shape of the energy landscape of folding solves the question of how the protein can sample so many possible conformations at so little time. This question was illustrated by Cyrus Levinthal, with a paradox called after him.</a:t>
            </a:r>
          </a:p>
          <a:p>
            <a:pPr marL="171450" indent="-171450" algn="l" rtl="0">
              <a:buFontTx/>
              <a:buChar char="•"/>
            </a:pPr>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0E14C32-6D68-4E44-971F-96A96CB062D1}" type="slidenum">
              <a:rPr lang="en-US" altLang="en-US" sz="1200" smtClean="0"/>
              <a:pPr/>
              <a:t>50</a:t>
            </a:fld>
            <a:endParaRPr lang="en-US" altLang="en-US" sz="1200" smtClean="0"/>
          </a:p>
        </p:txBody>
      </p:sp>
    </p:spTree>
    <p:extLst>
      <p:ext uri="{BB962C8B-B14F-4D97-AF65-F5344CB8AC3E}">
        <p14:creationId xmlns:p14="http://schemas.microsoft.com/office/powerpoint/2010/main" val="667326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7F4F5A7-83EB-4BE7-8E4D-CACAB5DCC94A}" type="slidenum">
              <a:rPr lang="en-US" altLang="en-US" smtClean="0">
                <a:ea typeface="Times New Roman (Hebrew)" panose="02020603050405020304" pitchFamily="18" charset="0"/>
                <a:cs typeface="Times New Roman (Hebrew)" panose="02020603050405020304" pitchFamily="18" charset="0"/>
              </a:rPr>
              <a:pPr algn="l">
                <a:spcBef>
                  <a:spcPct val="0"/>
                </a:spcBef>
              </a:pPr>
              <a:t>53</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999343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C517C5C-F6C3-4A8D-8125-24D46C4B7037}" type="slidenum">
              <a:rPr lang="en-US" altLang="en-US" smtClean="0">
                <a:ea typeface="Times New Roman (Hebrew)" panose="02020603050405020304" pitchFamily="18" charset="0"/>
                <a:cs typeface="Times New Roman (Hebrew)" panose="02020603050405020304" pitchFamily="18" charset="0"/>
              </a:rPr>
              <a:pPr algn="l">
                <a:spcBef>
                  <a:spcPct val="0"/>
                </a:spcBef>
              </a:pPr>
              <a:t>54</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215767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1A0D8BE-F603-4139-B9F9-09DC44056B34}" type="slidenum">
              <a:rPr lang="en-US" altLang="en-US" smtClean="0">
                <a:ea typeface="Times New Roman (Hebrew)" panose="02020603050405020304" pitchFamily="18" charset="0"/>
                <a:cs typeface="Times New Roman (Hebrew)" panose="02020603050405020304" pitchFamily="18" charset="0"/>
              </a:rPr>
              <a:pPr algn="l">
                <a:spcBef>
                  <a:spcPct val="0"/>
                </a:spcBef>
              </a:pPr>
              <a:t>55</a:t>
            </a:fld>
            <a:endParaRPr lang="en-US" altLang="en-US" smtClean="0">
              <a:ea typeface="Times New Roman (Hebrew)" panose="02020603050405020304" pitchFamily="18" charset="0"/>
              <a:cs typeface="Times New Roman (Hebrew)"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 Proposed models for protein folding.</a:t>
            </a:r>
            <a:r>
              <a:rPr lang="en-US" sz="1200" kern="1200" dirty="0" smtClean="0">
                <a:solidFill>
                  <a:schemeClr val="tx1"/>
                </a:solidFill>
                <a:effectLst/>
                <a:latin typeface="Times New Roman" pitchFamily="18" charset="0"/>
                <a:ea typeface="+mn-ea"/>
                <a:cs typeface="Times New Roman" pitchFamily="18" charset="0"/>
              </a:rPr>
              <a:t> (a) The framework model. (b) The hydrophobic collapse model. (c) The nucleation-condensation model. The green shapes represent the polypeptide chain, whereas the black cylinders are α-helices, representing here secondary structure. </a:t>
            </a:r>
            <a:endParaRPr lang="en-US" altLang="en-US" dirty="0" smtClean="0"/>
          </a:p>
        </p:txBody>
      </p:sp>
    </p:spTree>
    <p:extLst>
      <p:ext uri="{BB962C8B-B14F-4D97-AF65-F5344CB8AC3E}">
        <p14:creationId xmlns:p14="http://schemas.microsoft.com/office/powerpoint/2010/main" val="4196711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5461D7F-FB00-459D-AEB9-3CDFD0EE9ED4}" type="slidenum">
              <a:rPr lang="en-US" altLang="en-US" smtClean="0">
                <a:ea typeface="Times New Roman (Hebrew)" panose="02020603050405020304" pitchFamily="18" charset="0"/>
                <a:cs typeface="Times New Roman (Hebrew)" panose="02020603050405020304" pitchFamily="18" charset="0"/>
              </a:rPr>
              <a:pPr algn="l">
                <a:spcBef>
                  <a:spcPct val="0"/>
                </a:spcBef>
              </a:pPr>
              <a:t>56</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576245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D1F387B-A06C-4962-9B6F-1D4171794A6E}" type="slidenum">
              <a:rPr lang="en-US" altLang="en-US" smtClean="0">
                <a:ea typeface="Times New Roman (Hebrew)" panose="02020603050405020304" pitchFamily="18" charset="0"/>
                <a:cs typeface="Times New Roman (Hebrew)" panose="02020603050405020304" pitchFamily="18" charset="0"/>
              </a:rPr>
              <a:pPr algn="l">
                <a:spcBef>
                  <a:spcPct val="0"/>
                </a:spcBef>
              </a:pPr>
              <a:t>57</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400100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78A5630-9BDD-48AA-98DC-C2CEF2ECD585}" type="slidenum">
              <a:rPr lang="en-US" altLang="en-US" smtClean="0">
                <a:ea typeface="Times New Roman (Hebrew)" panose="02020603050405020304" pitchFamily="18" charset="0"/>
                <a:cs typeface="Times New Roman (Hebrew)" panose="02020603050405020304" pitchFamily="18" charset="0"/>
              </a:rPr>
              <a:pPr algn="l">
                <a:spcBef>
                  <a:spcPct val="0"/>
                </a:spcBef>
              </a:pPr>
              <a:t>58</a:t>
            </a:fld>
            <a:endParaRPr lang="en-US" altLang="en-US" smtClean="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406956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ED7B5F3-D531-4E3C-ADE7-FFDACB919922}" type="slidenum">
              <a:rPr lang="en-US" altLang="en-US" smtClean="0">
                <a:ea typeface="Times New Roman (Hebrew)" panose="02020603050405020304" pitchFamily="18" charset="0"/>
                <a:cs typeface="Times New Roman (Hebrew)" panose="02020603050405020304" pitchFamily="18" charset="0"/>
              </a:rPr>
              <a:pPr algn="l">
                <a:spcBef>
                  <a:spcPct val="0"/>
                </a:spcBef>
              </a:pPr>
              <a:t>7</a:t>
            </a:fld>
            <a:endParaRPr lang="en-US" altLang="en-US" smtClean="0">
              <a:ea typeface="Times New Roman (Hebrew)" panose="02020603050405020304" pitchFamily="18" charset="0"/>
              <a:cs typeface="Times New Roman (Hebrew)"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defRPr/>
            </a:pPr>
            <a:r>
              <a:rPr lang="en-US" altLang="en-US" dirty="0" smtClean="0"/>
              <a:t>Many enzymes tend to undergo dynamic changes that close their binding sites upon substrate binding. This closure completely or partially prevents the solvent from accessing the binding site. In doing so, it strengthens protein-ligand electrostatic interactions that may be important for catalysis, and also reduces the solvent's ability to interact with the substrate at the expense of binding site groups (competing interactions).</a:t>
            </a:r>
          </a:p>
          <a:p>
            <a:pPr marL="171450" indent="-171450" algn="l" rtl="0" eaLnBrk="1" hangingPunct="1">
              <a:buFontTx/>
              <a:buChar char="•"/>
              <a:defRPr/>
            </a:pPr>
            <a:endParaRPr lang="en-US" altLang="en-US" dirty="0" smtClean="0"/>
          </a:p>
          <a:p>
            <a:pPr algn="l" rtl="0" eaLnBrk="1" hangingPunct="1">
              <a:defRPr/>
            </a:pPr>
            <a:r>
              <a:rPr lang="en-US" b="1" dirty="0" smtClean="0"/>
              <a:t>Figure 5.1. Hinge motion in adenylate kinase.</a:t>
            </a:r>
            <a:r>
              <a:rPr lang="en-US" dirty="0" smtClean="0"/>
              <a:t> The motion of the loop in the upper-left region is illustrated by superimposition of the two conformations of the proteins (PDB entries 2eck, 4ake). The hinge region is circled.</a:t>
            </a:r>
            <a:endParaRPr lang="en-US" altLang="en-US" dirty="0" smtClean="0"/>
          </a:p>
        </p:txBody>
      </p:sp>
    </p:spTree>
    <p:extLst>
      <p:ext uri="{BB962C8B-B14F-4D97-AF65-F5344CB8AC3E}">
        <p14:creationId xmlns:p14="http://schemas.microsoft.com/office/powerpoint/2010/main" val="240058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AAEE690-4836-448D-825E-76EF7F5FD93D}" type="slidenum">
              <a:rPr lang="en-US" altLang="en-US" smtClean="0">
                <a:ea typeface="Times New Roman (Hebrew)" panose="02020603050405020304" pitchFamily="18" charset="0"/>
                <a:cs typeface="Times New Roman (Hebrew)" panose="02020603050405020304" pitchFamily="18" charset="0"/>
              </a:rPr>
              <a:pPr algn="l">
                <a:spcBef>
                  <a:spcPct val="0"/>
                </a:spcBef>
              </a:pPr>
              <a:t>59</a:t>
            </a:fld>
            <a:endParaRPr lang="en-US" altLang="en-US" smtClean="0">
              <a:ea typeface="Times New Roman (Hebrew)" panose="02020603050405020304" pitchFamily="18" charset="0"/>
              <a:cs typeface="Times New Roman (Hebrew)" panose="02020603050405020304"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5.3. Proposed models for protein folding.</a:t>
            </a:r>
            <a:r>
              <a:rPr lang="en-US" sz="1200" kern="1200" dirty="0" smtClean="0">
                <a:solidFill>
                  <a:schemeClr val="tx1"/>
                </a:solidFill>
                <a:effectLst/>
                <a:latin typeface="Times New Roman" pitchFamily="18" charset="0"/>
                <a:ea typeface="+mn-ea"/>
                <a:cs typeface="Times New Roman" pitchFamily="18" charset="0"/>
              </a:rPr>
              <a:t> (a) The framework model. (b) The hydrophobic collapse model. (c) The nucleation-condensation model. The green shapes represent the polypeptide chain, whereas the black cylinders are α-helices, representing here secondary structure. </a:t>
            </a:r>
            <a:endParaRPr lang="en-US" altLang="en-US" dirty="0" smtClean="0"/>
          </a:p>
        </p:txBody>
      </p:sp>
    </p:spTree>
    <p:extLst>
      <p:ext uri="{BB962C8B-B14F-4D97-AF65-F5344CB8AC3E}">
        <p14:creationId xmlns:p14="http://schemas.microsoft.com/office/powerpoint/2010/main" val="2879715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C9F969D-F3F7-4D81-935E-8D396D017E72}" type="slidenum">
              <a:rPr lang="en-US" altLang="en-US" smtClean="0">
                <a:ea typeface="Times New Roman (Hebrew)" panose="02020603050405020304" pitchFamily="18" charset="0"/>
                <a:cs typeface="Times New Roman (Hebrew)" panose="02020603050405020304" pitchFamily="18" charset="0"/>
              </a:rPr>
              <a:pPr algn="l">
                <a:spcBef>
                  <a:spcPct val="0"/>
                </a:spcBef>
              </a:pPr>
              <a:t>60</a:t>
            </a:fld>
            <a:endParaRPr lang="en-US" altLang="en-US" smtClean="0">
              <a:ea typeface="Times New Roman (Hebrew)" panose="02020603050405020304" pitchFamily="18" charset="0"/>
              <a:cs typeface="Times New Roman (Hebrew)"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5.4. The energy landscape of protein folding and aggregation.</a:t>
            </a:r>
            <a:endParaRPr lang="en-US" sz="1200" kern="1200" dirty="0" smtClean="0">
              <a:solidFill>
                <a:schemeClr val="tx1"/>
              </a:solidFill>
              <a:effectLst/>
              <a:latin typeface="Times New Roman" pitchFamily="18" charset="0"/>
              <a:ea typeface="+mn-ea"/>
              <a:cs typeface="Times New Roman" pitchFamily="18" charset="0"/>
            </a:endParaRPr>
          </a:p>
          <a:p>
            <a:pPr algn="l" rtl="0"/>
            <a:r>
              <a:rPr lang="en-US" sz="1200" kern="1200" dirty="0" smtClean="0">
                <a:solidFill>
                  <a:schemeClr val="tx1"/>
                </a:solidFill>
                <a:effectLst/>
                <a:latin typeface="Times New Roman" pitchFamily="18" charset="0"/>
                <a:ea typeface="+mn-ea"/>
                <a:cs typeface="Times New Roman" pitchFamily="18" charset="0"/>
              </a:rPr>
              <a:t>The purple surface represents the folding process in which single-chain proteins, via intramolecular contacts, form their native structure. It is equivalent to the scheme shown in Figure 5.2. The pink area shows a similar process, but one that involves intermolecular contacts between different polypeptide chains, and results in amorphous aggregates, oligomers, or amyloid ﬁbrils (see Box 5.1). Note that the two energy landscapes overlap in certain areas. That is, aggregates and amyloid fibrils may be formed during </a:t>
            </a:r>
            <a:r>
              <a:rPr lang="en-US" sz="1200" i="1" kern="1200" dirty="0" smtClean="0">
                <a:solidFill>
                  <a:schemeClr val="tx1"/>
                </a:solidFill>
                <a:effectLst/>
                <a:latin typeface="Times New Roman" pitchFamily="18" charset="0"/>
                <a:ea typeface="+mn-ea"/>
                <a:cs typeface="Times New Roman" pitchFamily="18" charset="0"/>
              </a:rPr>
              <a:t>de novo</a:t>
            </a:r>
            <a:r>
              <a:rPr lang="en-US" sz="1200" kern="1200" dirty="0" smtClean="0">
                <a:solidFill>
                  <a:schemeClr val="tx1"/>
                </a:solidFill>
                <a:effectLst/>
                <a:latin typeface="Times New Roman" pitchFamily="18" charset="0"/>
                <a:ea typeface="+mn-ea"/>
                <a:cs typeface="Times New Roman" pitchFamily="18" charset="0"/>
              </a:rPr>
              <a:t> folding, but also by destabilization of the native state into partially-folded states. Cell-toxic oligomers may occur as off-pathway intermediates of amyloid ﬁbril formation. The figure (and parts of the caption) are taken from </a:t>
            </a:r>
            <a:r>
              <a:rPr lang="en-US" sz="1200" kern="1200" baseline="30000" dirty="0" smtClean="0">
                <a:solidFill>
                  <a:schemeClr val="tx1"/>
                </a:solidFill>
                <a:effectLst/>
                <a:latin typeface="Times New Roman" pitchFamily="18" charset="0"/>
                <a:ea typeface="+mn-ea"/>
                <a:cs typeface="Times New Roman" pitchFamily="18" charset="0"/>
              </a:rPr>
              <a:t>[63]</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10499688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A8AD5C9-EFE6-416B-BA6B-980A3762ED10}" type="slidenum">
              <a:rPr lang="en-US" altLang="en-US" smtClean="0">
                <a:ea typeface="Times New Roman (Hebrew)" panose="02020603050405020304" pitchFamily="18" charset="0"/>
                <a:cs typeface="Times New Roman (Hebrew)" panose="02020603050405020304" pitchFamily="18" charset="0"/>
              </a:rPr>
              <a:pPr algn="l">
                <a:spcBef>
                  <a:spcPct val="0"/>
                </a:spcBef>
              </a:pPr>
              <a:t>61</a:t>
            </a:fld>
            <a:endParaRPr lang="en-US" altLang="en-US" smtClean="0">
              <a:ea typeface="Times New Roman (Hebrew)" panose="02020603050405020304" pitchFamily="18" charset="0"/>
              <a:cs typeface="Times New Roman (Hebrew)" panose="02020603050405020304"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smtClean="0"/>
              <a:t>Amyloids are associated with over 20 different diseases, in most of which a different</a:t>
            </a:r>
            <a:r>
              <a:rPr lang="en-US" altLang="en-US" b="0" baseline="0" dirty="0" smtClean="0"/>
              <a:t> protein creates the fibers (overall 18 different proteins). For example, </a:t>
            </a:r>
            <a:r>
              <a:rPr lang="en-US" altLang="en-US" b="1" baseline="0" dirty="0" smtClean="0"/>
              <a:t>amyloid-</a:t>
            </a:r>
            <a:r>
              <a:rPr lang="el-GR" altLang="en-US" b="1" baseline="0" dirty="0" smtClean="0"/>
              <a:t>β</a:t>
            </a:r>
            <a:r>
              <a:rPr lang="en-US" altLang="en-US" b="0" baseline="0" dirty="0" smtClean="0"/>
              <a:t> (outside the cell) and </a:t>
            </a:r>
            <a:r>
              <a:rPr lang="en-US" altLang="en-US" b="1" baseline="0" dirty="0" smtClean="0"/>
              <a:t>tau</a:t>
            </a:r>
            <a:r>
              <a:rPr lang="en-US" altLang="en-US" b="0" baseline="0" dirty="0" smtClean="0"/>
              <a:t> (inside the cell) in Alzheimer’s disease, </a:t>
            </a:r>
            <a:r>
              <a:rPr lang="en-US" sz="1200" b="1" i="1" kern="1200" dirty="0" smtClean="0">
                <a:solidFill>
                  <a:schemeClr val="tx1"/>
                </a:solidFill>
                <a:effectLst/>
                <a:latin typeface="Times New Roman" pitchFamily="18" charset="0"/>
                <a:ea typeface="+mn-ea"/>
                <a:cs typeface="Times New Roman" pitchFamily="18" charset="0"/>
              </a:rPr>
              <a:t>α-</a:t>
            </a:r>
            <a:r>
              <a:rPr lang="en-US" sz="1200" b="1" i="1" kern="1200" dirty="0" err="1" smtClean="0">
                <a:solidFill>
                  <a:schemeClr val="tx1"/>
                </a:solidFill>
                <a:effectLst/>
                <a:latin typeface="Times New Roman" pitchFamily="18" charset="0"/>
                <a:ea typeface="+mn-ea"/>
                <a:cs typeface="Times New Roman" pitchFamily="18" charset="0"/>
              </a:rPr>
              <a:t>synuclein</a:t>
            </a:r>
            <a:r>
              <a:rPr lang="en-US" altLang="en-US" b="0" baseline="0" dirty="0" smtClean="0"/>
              <a:t> in Parkinson’s disease, </a:t>
            </a:r>
            <a:r>
              <a:rPr lang="en-US" sz="1200" b="1" i="1" kern="1200" dirty="0" smtClean="0">
                <a:solidFill>
                  <a:schemeClr val="tx1"/>
                </a:solidFill>
                <a:effectLst/>
                <a:latin typeface="Times New Roman" pitchFamily="18" charset="0"/>
                <a:ea typeface="+mn-ea"/>
                <a:cs typeface="Times New Roman" pitchFamily="18" charset="0"/>
              </a:rPr>
              <a:t>huntingtin </a:t>
            </a:r>
            <a:r>
              <a:rPr lang="en-US" altLang="en-US" b="0" baseline="0" dirty="0" smtClean="0"/>
              <a:t>in Huntington’s disease, </a:t>
            </a:r>
            <a:r>
              <a:rPr lang="en-US" altLang="en-US" b="1" baseline="0" dirty="0" smtClean="0"/>
              <a:t>superoxide dismutase </a:t>
            </a:r>
            <a:r>
              <a:rPr lang="en-US" altLang="en-US" b="0" baseline="0" dirty="0" smtClean="0"/>
              <a:t>in ALS, and prion in mad cow disease.</a:t>
            </a:r>
          </a:p>
          <a:p>
            <a:pPr algn="l" rtl="0" eaLnBrk="1" hangingPunct="1"/>
            <a:endParaRPr lang="en-US" altLang="en-US" b="1" dirty="0" smtClean="0"/>
          </a:p>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5.1.1. A transmission electron micrograph of amyloid fibrils. </a:t>
            </a:r>
            <a:r>
              <a:rPr lang="en-US" sz="1200" kern="1200" dirty="0" smtClean="0">
                <a:solidFill>
                  <a:schemeClr val="tx1"/>
                </a:solidFill>
                <a:effectLst/>
                <a:latin typeface="Times New Roman" pitchFamily="18" charset="0"/>
                <a:ea typeface="+mn-ea"/>
                <a:cs typeface="Times New Roman" pitchFamily="18" charset="0"/>
              </a:rPr>
              <a:t>The figure was</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taken from </a:t>
            </a:r>
            <a:r>
              <a:rPr lang="en-US" sz="1200" kern="1200" baseline="30000" dirty="0" smtClean="0">
                <a:solidFill>
                  <a:schemeClr val="tx1"/>
                </a:solidFill>
                <a:effectLst/>
                <a:latin typeface="Times New Roman" pitchFamily="18" charset="0"/>
                <a:ea typeface="+mn-ea"/>
                <a:cs typeface="Times New Roman" pitchFamily="18" charset="0"/>
              </a:rPr>
              <a:t>[74]</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1626919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BC55D2B-DB39-418C-A3D2-D979CB0ABB80}" type="slidenum">
              <a:rPr lang="en-US" altLang="en-US" smtClean="0">
                <a:ea typeface="Times New Roman (Hebrew)" panose="02020603050405020304" pitchFamily="18" charset="0"/>
                <a:cs typeface="Times New Roman (Hebrew)" panose="02020603050405020304" pitchFamily="18" charset="0"/>
              </a:rPr>
              <a:pPr algn="l">
                <a:spcBef>
                  <a:spcPct val="0"/>
                </a:spcBef>
              </a:pPr>
              <a:t>62</a:t>
            </a:fld>
            <a:endParaRPr lang="en-US" altLang="en-US" smtClean="0">
              <a:ea typeface="Times New Roman (Hebrew)" panose="02020603050405020304" pitchFamily="18" charset="0"/>
              <a:cs typeface="Times New Roman (Hebrew)"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baseline="0" dirty="0" smtClean="0"/>
              <a:t>The deposits may appear in the ECM (plaques), as happens with amyloid-</a:t>
            </a:r>
            <a:r>
              <a:rPr lang="el-GR" altLang="en-US" b="0" baseline="0" dirty="0" smtClean="0"/>
              <a:t>β</a:t>
            </a:r>
            <a:r>
              <a:rPr lang="en-US" altLang="en-US" b="0" baseline="0" dirty="0" smtClean="0"/>
              <a:t> in Alzheimer’s disease, or inside the cell (inclusions), as happens with </a:t>
            </a:r>
            <a:r>
              <a:rPr lang="el-GR" altLang="en-US" b="0" baseline="0" dirty="0" smtClean="0"/>
              <a:t>α</a:t>
            </a:r>
            <a:r>
              <a:rPr lang="en-US" altLang="en-US" b="0" baseline="0" dirty="0" smtClean="0"/>
              <a:t>-</a:t>
            </a:r>
            <a:r>
              <a:rPr lang="en-US" altLang="en-US" b="0" baseline="0" dirty="0" err="1" smtClean="0"/>
              <a:t>synuclein</a:t>
            </a:r>
            <a:r>
              <a:rPr lang="en-US" altLang="en-US" b="0" baseline="0" dirty="0" smtClean="0"/>
              <a:t> in Parkinson’s disease.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smtClean="0"/>
              <a:t>The mechanism of toxicity</a:t>
            </a:r>
            <a:r>
              <a:rPr lang="en-US" altLang="en-US" b="0" baseline="0" dirty="0" smtClean="0"/>
              <a:t> is unknown; it was believed to involved the insoluble fibrils, but today it is thought to involve the soluble (amorphous) units, which are released from the fibers.</a:t>
            </a:r>
          </a:p>
          <a:p>
            <a:pPr marL="171450" indent="-171450" algn="l" rtl="0" eaLnBrk="1" hangingPunct="1">
              <a:buFont typeface="Arial" panose="020B0604020202020204" pitchFamily="34" charset="0"/>
              <a:buChar char="•"/>
              <a:defRPr/>
            </a:pPr>
            <a:r>
              <a:rPr lang="en-US" altLang="en-US" dirty="0" smtClean="0"/>
              <a:t>The mechanism of toxicity is unknown; it was believed to involved the insoluble fibrils, but today it is thought to involve the soluble (amorphous) units, which are released from the fibers.</a:t>
            </a:r>
          </a:p>
          <a:p>
            <a:pPr marL="171450" indent="-171450" algn="l" rtl="0" eaLnBrk="1" hangingPunct="1">
              <a:buFont typeface="Arial" panose="020B0604020202020204" pitchFamily="34" charset="0"/>
              <a:buChar char="•"/>
              <a:defRPr/>
            </a:pPr>
            <a:endParaRPr lang="en-US" altLang="en-US" b="1"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5.1.2. A schematic representation of the general mechanism of aggregation to form amyloid fibrils (taken from </a:t>
            </a:r>
            <a:r>
              <a:rPr lang="en-US" sz="1200" b="1" kern="1200" baseline="30000" dirty="0" smtClean="0">
                <a:solidFill>
                  <a:schemeClr val="tx1"/>
                </a:solidFill>
                <a:effectLst/>
                <a:latin typeface="Times New Roman" pitchFamily="18" charset="0"/>
                <a:ea typeface="+mn-ea"/>
                <a:cs typeface="Times New Roman" pitchFamily="18" charset="0"/>
              </a:rPr>
              <a:t>[82]</a:t>
            </a:r>
            <a:r>
              <a:rPr lang="en-US" sz="1200" b="1" kern="1200" dirty="0" smtClean="0">
                <a:solidFill>
                  <a:schemeClr val="tx1"/>
                </a:solidFill>
                <a:effectLst/>
                <a:latin typeface="Times New Roman" pitchFamily="18" charset="0"/>
                <a:ea typeface="+mn-ea"/>
                <a:cs typeface="Times New Roman" pitchFamily="18" charset="0"/>
              </a:rPr>
              <a:t>).</a:t>
            </a:r>
            <a:r>
              <a:rPr lang="en-US" sz="1200" kern="1200" dirty="0" smtClean="0">
                <a:solidFill>
                  <a:schemeClr val="tx1"/>
                </a:solidFill>
                <a:effectLst/>
                <a:latin typeface="Times New Roman" pitchFamily="18" charset="0"/>
                <a:ea typeface="+mn-ea"/>
                <a:cs typeface="Times New Roman" pitchFamily="18" charset="0"/>
              </a:rPr>
              <a:t> Unfolded or partially unfolded proteins associate with each other to form small, soluble aggregates that undergo further assembly into </a:t>
            </a:r>
            <a:r>
              <a:rPr lang="en-US" sz="1200" kern="1200" dirty="0" err="1" smtClean="0">
                <a:solidFill>
                  <a:schemeClr val="tx1"/>
                </a:solidFill>
                <a:effectLst/>
                <a:latin typeface="Times New Roman" pitchFamily="18" charset="0"/>
                <a:ea typeface="+mn-ea"/>
                <a:cs typeface="Times New Roman" pitchFamily="18" charset="0"/>
              </a:rPr>
              <a:t>protofibrils</a:t>
            </a:r>
            <a:r>
              <a:rPr lang="en-US" sz="1200" kern="1200" dirty="0" smtClean="0">
                <a:solidFill>
                  <a:schemeClr val="tx1"/>
                </a:solidFill>
                <a:effectLst/>
                <a:latin typeface="Times New Roman" pitchFamily="18" charset="0"/>
                <a:ea typeface="+mn-ea"/>
                <a:cs typeface="Times New Roman" pitchFamily="18" charset="0"/>
              </a:rPr>
              <a:t> or </a:t>
            </a:r>
            <a:r>
              <a:rPr lang="en-US" sz="1200" kern="1200" dirty="0" err="1" smtClean="0">
                <a:solidFill>
                  <a:schemeClr val="tx1"/>
                </a:solidFill>
                <a:effectLst/>
                <a:latin typeface="Times New Roman" pitchFamily="18" charset="0"/>
                <a:ea typeface="+mn-ea"/>
                <a:cs typeface="Times New Roman" pitchFamily="18" charset="0"/>
              </a:rPr>
              <a:t>protofilaments</a:t>
            </a:r>
            <a:r>
              <a:rPr lang="en-US" sz="1200" kern="1200" dirty="0" smtClean="0">
                <a:solidFill>
                  <a:schemeClr val="tx1"/>
                </a:solidFill>
                <a:effectLst/>
                <a:latin typeface="Times New Roman" pitchFamily="18" charset="0"/>
                <a:ea typeface="+mn-ea"/>
                <a:cs typeface="Times New Roman" pitchFamily="18" charset="0"/>
              </a:rPr>
              <a:t> (a) and then mature fibrils (b) (electron micrographs with 200 nm scale bars; taken from </a:t>
            </a:r>
            <a:r>
              <a:rPr lang="en-US" sz="1200" kern="1200" baseline="30000" dirty="0" smtClean="0">
                <a:solidFill>
                  <a:schemeClr val="tx1"/>
                </a:solidFill>
                <a:effectLst/>
                <a:latin typeface="Times New Roman" pitchFamily="18" charset="0"/>
                <a:ea typeface="+mn-ea"/>
                <a:cs typeface="Times New Roman" pitchFamily="18" charset="0"/>
              </a:rPr>
              <a:t>[83]</a:t>
            </a:r>
            <a:r>
              <a:rPr lang="en-US" sz="1200" kern="1200" dirty="0" smtClean="0">
                <a:solidFill>
                  <a:schemeClr val="tx1"/>
                </a:solidFill>
                <a:effectLst/>
                <a:latin typeface="Times New Roman" pitchFamily="18" charset="0"/>
                <a:ea typeface="+mn-ea"/>
                <a:cs typeface="Times New Roman" pitchFamily="18" charset="0"/>
              </a:rPr>
              <a:t>). The fibrils often accumulate in plaques or other structures, such as the Lewy bodies associated with Parkinson’s disease (c). Some of the early aggregates seem to be amorphous or micellar in nature, although others form ring-shaped species with diameters of approximately 10 nm. (d) Taken from </a:t>
            </a:r>
            <a:r>
              <a:rPr lang="en-US" sz="1200" kern="1200" baseline="30000" dirty="0" smtClean="0">
                <a:solidFill>
                  <a:schemeClr val="tx1"/>
                </a:solidFill>
                <a:effectLst/>
                <a:latin typeface="Times New Roman" pitchFamily="18" charset="0"/>
                <a:ea typeface="+mn-ea"/>
                <a:cs typeface="Times New Roman" pitchFamily="18" charset="0"/>
              </a:rPr>
              <a:t>[84]</a:t>
            </a:r>
            <a:r>
              <a:rPr lang="en-US" sz="1200" kern="1200" dirty="0" smtClean="0">
                <a:solidFill>
                  <a:schemeClr val="tx1"/>
                </a:solidFill>
                <a:effectLst/>
                <a:latin typeface="Times New Roman" pitchFamily="18" charset="0"/>
                <a:ea typeface="+mn-ea"/>
                <a:cs typeface="Times New Roman" pitchFamily="18" charset="0"/>
              </a:rPr>
              <a:t>. Thus, the entire process of plaque formation includes the following steps; each is marked by a numbered arrow: (1) aggregation of the </a:t>
            </a:r>
            <a:r>
              <a:rPr lang="en-US" sz="1200" kern="1200" dirty="0" err="1" smtClean="0">
                <a:solidFill>
                  <a:schemeClr val="tx1"/>
                </a:solidFill>
                <a:effectLst/>
                <a:latin typeface="Times New Roman" pitchFamily="18" charset="0"/>
                <a:ea typeface="+mn-ea"/>
                <a:cs typeface="Times New Roman" pitchFamily="18" charset="0"/>
              </a:rPr>
              <a:t>amyloidogenic</a:t>
            </a:r>
            <a:r>
              <a:rPr lang="en-US" sz="1200" kern="1200" dirty="0" smtClean="0">
                <a:solidFill>
                  <a:schemeClr val="tx1"/>
                </a:solidFill>
                <a:effectLst/>
                <a:latin typeface="Times New Roman" pitchFamily="18" charset="0"/>
                <a:ea typeface="+mn-ea"/>
                <a:cs typeface="Times New Roman" pitchFamily="18" charset="0"/>
              </a:rPr>
              <a:t> protein to form a ring-shaped aggregate; (2) assembly of the aggregate into a </a:t>
            </a:r>
            <a:r>
              <a:rPr lang="en-US" sz="1200" kern="1200" dirty="0" err="1" smtClean="0">
                <a:solidFill>
                  <a:schemeClr val="tx1"/>
                </a:solidFill>
                <a:effectLst/>
                <a:latin typeface="Times New Roman" pitchFamily="18" charset="0"/>
                <a:ea typeface="+mn-ea"/>
                <a:cs typeface="Times New Roman" pitchFamily="18" charset="0"/>
              </a:rPr>
              <a:t>protofibril</a:t>
            </a:r>
            <a:r>
              <a:rPr lang="en-US" sz="1200" kern="1200" dirty="0" smtClean="0">
                <a:solidFill>
                  <a:schemeClr val="tx1"/>
                </a:solidFill>
                <a:effectLst/>
                <a:latin typeface="Times New Roman" pitchFamily="18" charset="0"/>
                <a:ea typeface="+mn-ea"/>
                <a:cs typeface="Times New Roman" pitchFamily="18" charset="0"/>
              </a:rPr>
              <a:t> (3); further assembly of the </a:t>
            </a:r>
            <a:r>
              <a:rPr lang="en-US" sz="1200" kern="1200" dirty="0" err="1" smtClean="0">
                <a:solidFill>
                  <a:schemeClr val="tx1"/>
                </a:solidFill>
                <a:effectLst/>
                <a:latin typeface="Times New Roman" pitchFamily="18" charset="0"/>
                <a:ea typeface="+mn-ea"/>
                <a:cs typeface="Times New Roman" pitchFamily="18" charset="0"/>
              </a:rPr>
              <a:t>protofibril</a:t>
            </a:r>
            <a:r>
              <a:rPr lang="en-US" sz="1200" kern="1200" dirty="0" smtClean="0">
                <a:solidFill>
                  <a:schemeClr val="tx1"/>
                </a:solidFill>
                <a:effectLst/>
                <a:latin typeface="Times New Roman" pitchFamily="18" charset="0"/>
                <a:ea typeface="+mn-ea"/>
                <a:cs typeface="Times New Roman" pitchFamily="18" charset="0"/>
              </a:rPr>
              <a:t> into </a:t>
            </a:r>
            <a:r>
              <a:rPr lang="en-US" sz="1200" kern="1200" dirty="0" err="1" smtClean="0">
                <a:solidFill>
                  <a:schemeClr val="tx1"/>
                </a:solidFill>
                <a:effectLst/>
                <a:latin typeface="Times New Roman" pitchFamily="18" charset="0"/>
                <a:ea typeface="+mn-ea"/>
                <a:cs typeface="Times New Roman" pitchFamily="18" charset="0"/>
              </a:rPr>
              <a:t>protofilament</a:t>
            </a:r>
            <a:r>
              <a:rPr lang="en-US" sz="1200" kern="1200" dirty="0" smtClean="0">
                <a:solidFill>
                  <a:schemeClr val="tx1"/>
                </a:solidFill>
                <a:effectLst/>
                <a:latin typeface="Times New Roman" pitchFamily="18" charset="0"/>
                <a:ea typeface="+mn-ea"/>
                <a:cs typeface="Times New Roman" pitchFamily="18" charset="0"/>
              </a:rPr>
              <a:t>; and (4) accumulation of the </a:t>
            </a:r>
            <a:r>
              <a:rPr lang="en-US" sz="1200" kern="1200" dirty="0" err="1" smtClean="0">
                <a:solidFill>
                  <a:schemeClr val="tx1"/>
                </a:solidFill>
                <a:effectLst/>
                <a:latin typeface="Times New Roman" pitchFamily="18" charset="0"/>
                <a:ea typeface="+mn-ea"/>
                <a:cs typeface="Times New Roman" pitchFamily="18" charset="0"/>
              </a:rPr>
              <a:t>protofilaments</a:t>
            </a:r>
            <a:r>
              <a:rPr lang="en-US" sz="1200" kern="1200" dirty="0" smtClean="0">
                <a:solidFill>
                  <a:schemeClr val="tx1"/>
                </a:solidFill>
                <a:effectLst/>
                <a:latin typeface="Times New Roman" pitchFamily="18" charset="0"/>
                <a:ea typeface="+mn-ea"/>
                <a:cs typeface="Times New Roman" pitchFamily="18" charset="0"/>
              </a:rPr>
              <a:t> as plaques, Lewy bodies, or other structures. </a:t>
            </a:r>
            <a:endParaRPr lang="en-US" altLang="en-US" dirty="0" smtClean="0"/>
          </a:p>
        </p:txBody>
      </p:sp>
    </p:spTree>
    <p:extLst>
      <p:ext uri="{BB962C8B-B14F-4D97-AF65-F5344CB8AC3E}">
        <p14:creationId xmlns:p14="http://schemas.microsoft.com/office/powerpoint/2010/main" val="3612475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C47D854-9B40-4AA7-A460-61DBE4E967AB}" type="slidenum">
              <a:rPr lang="en-US" altLang="en-US" smtClean="0">
                <a:ea typeface="Times New Roman (Hebrew)"/>
                <a:cs typeface="Times New Roman (Hebrew)"/>
              </a:rPr>
              <a:pPr algn="l">
                <a:spcBef>
                  <a:spcPct val="0"/>
                </a:spcBef>
              </a:pPr>
              <a:t>63</a:t>
            </a:fld>
            <a:endParaRPr lang="en-US" altLang="en-US" smtClean="0">
              <a:ea typeface="Times New Roman (Hebrew)"/>
              <a:cs typeface="Times New Roman (Hebrew)"/>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1005528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7163716-EBF8-4283-B6EC-288B6F478C74}" type="slidenum">
              <a:rPr lang="en-US" altLang="en-US" smtClean="0">
                <a:ea typeface="Times New Roman (Hebrew)" panose="02020603050405020304" pitchFamily="18" charset="0"/>
                <a:cs typeface="Times New Roman (Hebrew)" panose="02020603050405020304" pitchFamily="18" charset="0"/>
              </a:rPr>
              <a:pPr algn="l">
                <a:spcBef>
                  <a:spcPct val="0"/>
                </a:spcBef>
              </a:pPr>
              <a:t>64</a:t>
            </a:fld>
            <a:endParaRPr lang="en-US" altLang="en-US" smtClean="0">
              <a:ea typeface="Times New Roman (Hebrew)" panose="02020603050405020304" pitchFamily="18" charset="0"/>
              <a:cs typeface="Times New Roman (Hebrew)"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5.1.3. The structures of amyloid fibrils </a:t>
            </a:r>
            <a:r>
              <a:rPr lang="en-US" sz="1200" kern="1200" dirty="0" smtClean="0">
                <a:solidFill>
                  <a:schemeClr val="tx1"/>
                </a:solidFill>
                <a:effectLst/>
                <a:latin typeface="Times New Roman" pitchFamily="18" charset="0"/>
                <a:ea typeface="+mn-ea"/>
                <a:cs typeface="Times New Roman" pitchFamily="18" charset="0"/>
              </a:rPr>
              <a:t>(curtesy of </a:t>
            </a:r>
            <a:r>
              <a:rPr lang="en-US" sz="1200" kern="1200" dirty="0" err="1" smtClean="0">
                <a:solidFill>
                  <a:schemeClr val="tx1"/>
                </a:solidFill>
                <a:effectLst/>
                <a:latin typeface="Times New Roman" pitchFamily="18" charset="0"/>
                <a:ea typeface="+mn-ea"/>
                <a:cs typeface="Times New Roman" pitchFamily="18" charset="0"/>
              </a:rPr>
              <a:t>Meytal</a:t>
            </a:r>
            <a:r>
              <a:rPr lang="en-US" sz="1200" kern="1200" dirty="0" smtClean="0">
                <a:solidFill>
                  <a:schemeClr val="tx1"/>
                </a:solidFill>
                <a:effectLst/>
                <a:latin typeface="Times New Roman" pitchFamily="18" charset="0"/>
                <a:ea typeface="+mn-ea"/>
                <a:cs typeface="Times New Roman" pitchFamily="18" charset="0"/>
              </a:rPr>
              <a:t> Landau and </a:t>
            </a:r>
            <a:r>
              <a:rPr lang="en-US" sz="1200" kern="1200" dirty="0" err="1" smtClean="0">
                <a:solidFill>
                  <a:schemeClr val="tx1"/>
                </a:solidFill>
                <a:effectLst/>
                <a:latin typeface="Times New Roman" pitchFamily="18" charset="0"/>
                <a:ea typeface="+mn-ea"/>
                <a:cs typeface="Times New Roman" pitchFamily="18" charset="0"/>
              </a:rPr>
              <a:t>Einav</a:t>
            </a:r>
            <a:r>
              <a:rPr lang="en-US" sz="1200" kern="1200" dirty="0" smtClean="0">
                <a:solidFill>
                  <a:schemeClr val="tx1"/>
                </a:solidFill>
                <a:effectLst/>
                <a:latin typeface="Times New Roman" pitchFamily="18" charset="0"/>
                <a:ea typeface="+mn-ea"/>
                <a:cs typeface="Times New Roman" pitchFamily="18" charset="0"/>
              </a:rPr>
              <a:t> </a:t>
            </a:r>
            <a:r>
              <a:rPr lang="en-US" sz="1200" kern="1200" dirty="0" err="1" smtClean="0">
                <a:solidFill>
                  <a:schemeClr val="tx1"/>
                </a:solidFill>
                <a:effectLst/>
                <a:latin typeface="Times New Roman" pitchFamily="18" charset="0"/>
                <a:ea typeface="+mn-ea"/>
                <a:cs typeface="Times New Roman" pitchFamily="18" charset="0"/>
              </a:rPr>
              <a:t>Tayeb-Fligelman</a:t>
            </a:r>
            <a:r>
              <a:rPr lang="en-US" sz="1200" kern="1200" dirty="0" smtClean="0">
                <a:solidFill>
                  <a:schemeClr val="tx1"/>
                </a:solidFill>
                <a:effectLst/>
                <a:latin typeface="Times New Roman" pitchFamily="18" charset="0"/>
                <a:ea typeface="+mn-ea"/>
                <a:cs typeface="Times New Roman" pitchFamily="18" charset="0"/>
              </a:rPr>
              <a:t>)</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(a) The cross-β structure of the amyloid forming peptide KLVFFA from amyloid β. In the structure, the β strands are positioned perpendicularly to the fibril axis (PDB entry 3ow9). The image on the left shows the </a:t>
            </a:r>
            <a:r>
              <a:rPr lang="en-US" sz="1200" kern="1200" dirty="0" err="1" smtClean="0">
                <a:solidFill>
                  <a:schemeClr val="tx1"/>
                </a:solidFill>
                <a:effectLst/>
                <a:latin typeface="Times New Roman" pitchFamily="18" charset="0"/>
                <a:ea typeface="+mn-ea"/>
                <a:cs typeface="Times New Roman" pitchFamily="18" charset="0"/>
              </a:rPr>
              <a:t>supersecondary</a:t>
            </a:r>
            <a:r>
              <a:rPr lang="en-US" sz="1200" kern="1200" dirty="0" smtClean="0">
                <a:solidFill>
                  <a:schemeClr val="tx1"/>
                </a:solidFill>
                <a:effectLst/>
                <a:latin typeface="Times New Roman" pitchFamily="18" charset="0"/>
                <a:ea typeface="+mn-ea"/>
                <a:cs typeface="Times New Roman" pitchFamily="18" charset="0"/>
              </a:rPr>
              <a:t> structure of the fiber, whereas the right image shows the surface of the structure, colored by the Kessel-Ben-Tal Scale of hydrophobicity </a:t>
            </a:r>
            <a:r>
              <a:rPr lang="en-US" sz="1200" kern="1200" baseline="30000" dirty="0" smtClean="0">
                <a:solidFill>
                  <a:schemeClr val="tx1"/>
                </a:solidFill>
                <a:effectLst/>
                <a:latin typeface="Times New Roman" pitchFamily="18" charset="0"/>
                <a:ea typeface="+mn-ea"/>
                <a:cs typeface="Times New Roman" pitchFamily="18" charset="0"/>
              </a:rPr>
              <a:t>[95]</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37636758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7163716-EBF8-4283-B6EC-288B6F478C74}" type="slidenum">
              <a:rPr lang="en-US" altLang="en-US" smtClean="0">
                <a:ea typeface="Times New Roman (Hebrew)" panose="02020603050405020304" pitchFamily="18" charset="0"/>
                <a:cs typeface="Times New Roman (Hebrew)" panose="02020603050405020304" pitchFamily="18" charset="0"/>
              </a:rPr>
              <a:pPr algn="l">
                <a:spcBef>
                  <a:spcPct val="0"/>
                </a:spcBef>
              </a:pPr>
              <a:t>65</a:t>
            </a:fld>
            <a:endParaRPr lang="en-US" altLang="en-US" smtClean="0">
              <a:ea typeface="Times New Roman (Hebrew)" panose="02020603050405020304" pitchFamily="18" charset="0"/>
              <a:cs typeface="Times New Roman (Hebrew)"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5.1.3. The structures of amyloid fibrils </a:t>
            </a:r>
            <a:r>
              <a:rPr lang="en-US" sz="1200" kern="1200" dirty="0" smtClean="0">
                <a:solidFill>
                  <a:schemeClr val="tx1"/>
                </a:solidFill>
                <a:effectLst/>
                <a:latin typeface="Times New Roman" pitchFamily="18" charset="0"/>
                <a:ea typeface="+mn-ea"/>
                <a:cs typeface="Times New Roman" pitchFamily="18" charset="0"/>
              </a:rPr>
              <a:t>(curtesy of </a:t>
            </a:r>
            <a:r>
              <a:rPr lang="en-US" sz="1200" kern="1200" dirty="0" err="1" smtClean="0">
                <a:solidFill>
                  <a:schemeClr val="tx1"/>
                </a:solidFill>
                <a:effectLst/>
                <a:latin typeface="Times New Roman" pitchFamily="18" charset="0"/>
                <a:ea typeface="+mn-ea"/>
                <a:cs typeface="Times New Roman" pitchFamily="18" charset="0"/>
              </a:rPr>
              <a:t>Meytal</a:t>
            </a:r>
            <a:r>
              <a:rPr lang="en-US" sz="1200" kern="1200" dirty="0" smtClean="0">
                <a:solidFill>
                  <a:schemeClr val="tx1"/>
                </a:solidFill>
                <a:effectLst/>
                <a:latin typeface="Times New Roman" pitchFamily="18" charset="0"/>
                <a:ea typeface="+mn-ea"/>
                <a:cs typeface="Times New Roman" pitchFamily="18" charset="0"/>
              </a:rPr>
              <a:t> Landau and </a:t>
            </a:r>
            <a:r>
              <a:rPr lang="en-US" sz="1200" kern="1200" dirty="0" err="1" smtClean="0">
                <a:solidFill>
                  <a:schemeClr val="tx1"/>
                </a:solidFill>
                <a:effectLst/>
                <a:latin typeface="Times New Roman" pitchFamily="18" charset="0"/>
                <a:ea typeface="+mn-ea"/>
                <a:cs typeface="Times New Roman" pitchFamily="18" charset="0"/>
              </a:rPr>
              <a:t>Einav</a:t>
            </a:r>
            <a:r>
              <a:rPr lang="en-US" sz="1200" kern="1200" dirty="0" smtClean="0">
                <a:solidFill>
                  <a:schemeClr val="tx1"/>
                </a:solidFill>
                <a:effectLst/>
                <a:latin typeface="Times New Roman" pitchFamily="18" charset="0"/>
                <a:ea typeface="+mn-ea"/>
                <a:cs typeface="Times New Roman" pitchFamily="18" charset="0"/>
              </a:rPr>
              <a:t> </a:t>
            </a:r>
            <a:r>
              <a:rPr lang="en-US" sz="1200" kern="1200" dirty="0" err="1" smtClean="0">
                <a:solidFill>
                  <a:schemeClr val="tx1"/>
                </a:solidFill>
                <a:effectLst/>
                <a:latin typeface="Times New Roman" pitchFamily="18" charset="0"/>
                <a:ea typeface="+mn-ea"/>
                <a:cs typeface="Times New Roman" pitchFamily="18" charset="0"/>
              </a:rPr>
              <a:t>Tayeb-Fligelman</a:t>
            </a:r>
            <a:r>
              <a:rPr lang="en-US" sz="1200" kern="1200" dirty="0" smtClean="0">
                <a:solidFill>
                  <a:schemeClr val="tx1"/>
                </a:solidFill>
                <a:effectLst/>
                <a:latin typeface="Times New Roman" pitchFamily="18" charset="0"/>
                <a:ea typeface="+mn-ea"/>
                <a:cs typeface="Times New Roman" pitchFamily="18" charset="0"/>
              </a:rPr>
              <a:t>)</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(b) The cross-α structure of PSMα3 from </a:t>
            </a:r>
            <a:r>
              <a:rPr lang="en-US" sz="1200" i="1" kern="1200" dirty="0" smtClean="0">
                <a:solidFill>
                  <a:schemeClr val="tx1"/>
                </a:solidFill>
                <a:effectLst/>
                <a:latin typeface="Times New Roman" pitchFamily="18" charset="0"/>
                <a:ea typeface="+mn-ea"/>
                <a:cs typeface="Times New Roman" pitchFamily="18" charset="0"/>
              </a:rPr>
              <a:t>Staphylococcus aureus</a:t>
            </a:r>
            <a:r>
              <a:rPr lang="en-US" sz="1200" kern="1200" dirty="0" smtClean="0">
                <a:solidFill>
                  <a:schemeClr val="tx1"/>
                </a:solidFill>
                <a:effectLst/>
                <a:latin typeface="Times New Roman" pitchFamily="18" charset="0"/>
                <a:ea typeface="+mn-ea"/>
                <a:cs typeface="Times New Roman" pitchFamily="18" charset="0"/>
              </a:rPr>
              <a:t> </a:t>
            </a:r>
            <a:r>
              <a:rPr lang="en-US" sz="1200" kern="1200" baseline="30000" dirty="0" smtClean="0">
                <a:solidFill>
                  <a:schemeClr val="tx1"/>
                </a:solidFill>
                <a:effectLst/>
                <a:latin typeface="Times New Roman" pitchFamily="18" charset="0"/>
                <a:ea typeface="+mn-ea"/>
                <a:cs typeface="Times New Roman" pitchFamily="18" charset="0"/>
              </a:rPr>
              <a:t>[92]</a:t>
            </a:r>
            <a:r>
              <a:rPr lang="en-US" sz="1200" kern="1200" dirty="0" smtClean="0">
                <a:solidFill>
                  <a:schemeClr val="tx1"/>
                </a:solidFill>
                <a:effectLst/>
                <a:latin typeface="Times New Roman" pitchFamily="18" charset="0"/>
                <a:ea typeface="+mn-ea"/>
                <a:cs typeface="Times New Roman" pitchFamily="18" charset="0"/>
              </a:rPr>
              <a:t> (PDB entry 5i55) with the α-helices also being perpendicular to the fibril axis, reminisces of the classical cross-β architecture. The </a:t>
            </a:r>
            <a:r>
              <a:rPr lang="en-US" sz="1200" kern="1200" dirty="0" err="1" smtClean="0">
                <a:solidFill>
                  <a:schemeClr val="tx1"/>
                </a:solidFill>
                <a:effectLst/>
                <a:latin typeface="Times New Roman" pitchFamily="18" charset="0"/>
                <a:ea typeface="+mn-ea"/>
                <a:cs typeface="Times New Roman" pitchFamily="18" charset="0"/>
              </a:rPr>
              <a:t>supersecondary</a:t>
            </a:r>
            <a:r>
              <a:rPr lang="en-US" sz="1200" kern="1200" dirty="0" smtClean="0">
                <a:solidFill>
                  <a:schemeClr val="tx1"/>
                </a:solidFill>
                <a:effectLst/>
                <a:latin typeface="Times New Roman" pitchFamily="18" charset="0"/>
                <a:ea typeface="+mn-ea"/>
                <a:cs typeface="Times New Roman" pitchFamily="18" charset="0"/>
              </a:rPr>
              <a:t> structure and surface properties of the cross-α fiber are shown as in (a), demonstrating the amphipathic nature of the structure. </a:t>
            </a:r>
            <a:endParaRPr lang="en-US" altLang="en-US" dirty="0" smtClean="0"/>
          </a:p>
        </p:txBody>
      </p:sp>
    </p:spTree>
    <p:extLst>
      <p:ext uri="{BB962C8B-B14F-4D97-AF65-F5344CB8AC3E}">
        <p14:creationId xmlns:p14="http://schemas.microsoft.com/office/powerpoint/2010/main" val="24484755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smtClean="0"/>
              <a:t>Some amyloidosis, like Alzheimer’s and Parkinson’s are spontaneous, whereas others, like MCD, CJD and scrapie, may be infectious. The latter involve a protein – prion (</a:t>
            </a:r>
            <a:r>
              <a:rPr lang="en-US" altLang="en-US" dirty="0" err="1" smtClean="0"/>
              <a:t>PrP</a:t>
            </a:r>
            <a:r>
              <a:rPr lang="en-US" altLang="en-US" dirty="0" smtClean="0"/>
              <a:t>). </a:t>
            </a:r>
          </a:p>
          <a:p>
            <a:pPr marL="171450" indent="-171450" algn="l" rtl="0">
              <a:buFontTx/>
              <a:buChar char="•"/>
            </a:pPr>
            <a:r>
              <a:rPr lang="en-US" altLang="en-US" dirty="0" smtClean="0"/>
              <a:t>The prion exists in two forms. The first form (</a:t>
            </a:r>
            <a:r>
              <a:rPr lang="en-US" altLang="en-US" dirty="0" err="1" smtClean="0"/>
              <a:t>PrP</a:t>
            </a:r>
            <a:r>
              <a:rPr lang="en-US" altLang="en-US" baseline="30000" dirty="0" err="1" smtClean="0"/>
              <a:t>c</a:t>
            </a:r>
            <a:r>
              <a:rPr lang="en-US" altLang="en-US" dirty="0" smtClean="0"/>
              <a:t>) is a normal membrane protein (anchored or TM) that is thought to function in cell-cell adhesion and communication. The infectious form (</a:t>
            </a:r>
            <a:r>
              <a:rPr lang="en-US" altLang="en-US" dirty="0" err="1" smtClean="0"/>
              <a:t>PrP</a:t>
            </a:r>
            <a:r>
              <a:rPr lang="en-US" altLang="en-US" baseline="30000" dirty="0" err="1" smtClean="0"/>
              <a:t>Sc</a:t>
            </a:r>
            <a:r>
              <a:rPr lang="en-US" altLang="en-US" dirty="0" smtClean="0"/>
              <a:t>) is protease-resistant, has a large </a:t>
            </a:r>
            <a:r>
              <a:rPr lang="el-GR" altLang="en-US" dirty="0" smtClean="0"/>
              <a:t>β</a:t>
            </a:r>
            <a:r>
              <a:rPr lang="en-US" altLang="en-US" dirty="0" smtClean="0"/>
              <a:t> content, and can convert the normal form to pathological (i.e. amyloid-forming). </a:t>
            </a: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A3C1A91-EEEC-4EA3-8EB3-28DAE4EC4467}" type="slidenum">
              <a:rPr lang="en-US" altLang="en-US" sz="1200" smtClean="0"/>
              <a:pPr/>
              <a:t>66</a:t>
            </a:fld>
            <a:endParaRPr lang="en-US" altLang="en-US" sz="1200" smtClean="0"/>
          </a:p>
        </p:txBody>
      </p:sp>
    </p:spTree>
    <p:extLst>
      <p:ext uri="{BB962C8B-B14F-4D97-AF65-F5344CB8AC3E}">
        <p14:creationId xmlns:p14="http://schemas.microsoft.com/office/powerpoint/2010/main" val="1110843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Even in the absence of genetic abnormalities cellular proteins may unfold/misfold. This may happen in large and/or complex proteins, during heat shock or as a result of exposure to certain chemicals. </a:t>
            </a:r>
          </a:p>
          <a:p>
            <a:pPr marL="171450" indent="-171450" algn="l" rtl="0">
              <a:buFontTx/>
              <a:buChar char="•"/>
            </a:pPr>
            <a:r>
              <a:rPr lang="en-US" altLang="en-US" smtClean="0"/>
              <a:t>Proteins with complex topologies require assistance in folding because their architecture includes numerous long-range interactions, and they are therefore likely to get trapped in local minima during folding.</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CB4CFBD-CDE3-45AC-A016-A33237C34DA5}" type="slidenum">
              <a:rPr lang="en-US" altLang="en-US" sz="1200" smtClean="0"/>
              <a:pPr/>
              <a:t>67</a:t>
            </a:fld>
            <a:endParaRPr lang="en-US" altLang="en-US" sz="1200" smtClean="0"/>
          </a:p>
        </p:txBody>
      </p:sp>
    </p:spTree>
    <p:extLst>
      <p:ext uri="{BB962C8B-B14F-4D97-AF65-F5344CB8AC3E}">
        <p14:creationId xmlns:p14="http://schemas.microsoft.com/office/powerpoint/2010/main" val="4116184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The cytoplasm is very dense, which increases the probability of unfolded/misfolded proteins to interact with each other non-specifically via their exposed nonpolar residues and aggregate.</a:t>
            </a:r>
          </a:p>
          <a:p>
            <a:pPr marL="171450" indent="-171450" algn="l" rtl="0">
              <a:buFontTx/>
              <a:buChar char="•"/>
            </a:pPr>
            <a:endParaRPr lang="en-US" altLang="en-US"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C7323C17-2459-4A88-943E-71D227F69A83}" type="slidenum">
              <a:rPr lang="en-US" altLang="en-US" sz="1200" smtClean="0"/>
              <a:pPr/>
              <a:t>68</a:t>
            </a:fld>
            <a:endParaRPr lang="en-US" altLang="en-US" sz="1200" smtClean="0"/>
          </a:p>
        </p:txBody>
      </p:sp>
    </p:spTree>
    <p:extLst>
      <p:ext uri="{BB962C8B-B14F-4D97-AF65-F5344CB8AC3E}">
        <p14:creationId xmlns:p14="http://schemas.microsoft.com/office/powerpoint/2010/main" val="312640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9757108-A2D8-4B28-94DF-EFE9A52E1CE2}" type="slidenum">
              <a:rPr lang="en-US" altLang="en-US" smtClean="0">
                <a:ea typeface="Times New Roman (Hebrew)" panose="02020603050405020304" pitchFamily="18" charset="0"/>
                <a:cs typeface="Times New Roman (Hebrew)" panose="02020603050405020304" pitchFamily="18" charset="0"/>
              </a:rPr>
              <a:pPr algn="l">
                <a:spcBef>
                  <a:spcPct val="0"/>
                </a:spcBef>
              </a:pPr>
              <a:t>8</a:t>
            </a:fld>
            <a:endParaRPr lang="en-US" altLang="en-US" smtClean="0">
              <a:ea typeface="Times New Roman (Hebrew)" panose="02020603050405020304" pitchFamily="18" charset="0"/>
              <a:cs typeface="Times New Roman (Hebrew)"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1695307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The cytoplasm is very dense, which increases the probability of unfolded/misfolded proteins to interact with each other non-specifically via their exposed nonpolar residues and aggregate.</a:t>
            </a:r>
          </a:p>
          <a:p>
            <a:pPr marL="171450" indent="-171450" algn="l" rtl="0">
              <a:buFontTx/>
              <a:buChar char="•"/>
            </a:pPr>
            <a:r>
              <a:rPr lang="en-US" altLang="en-US" smtClean="0"/>
              <a:t>HSPs: heat-shock proteins</a:t>
            </a:r>
          </a:p>
          <a:p>
            <a:pPr marL="171450" indent="-171450" algn="l" rtl="0">
              <a:buFontTx/>
              <a:buChar char="•"/>
            </a:pPr>
            <a:endParaRPr lang="en-US" altLang="en-US"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C3C44DE-F02B-44C7-A3ED-4E9360054AE2}" type="slidenum">
              <a:rPr lang="en-US" altLang="en-US" sz="1200" smtClean="0"/>
              <a:pPr/>
              <a:t>69</a:t>
            </a:fld>
            <a:endParaRPr lang="en-US" altLang="en-US" sz="1200" smtClean="0"/>
          </a:p>
        </p:txBody>
      </p:sp>
    </p:spTree>
    <p:extLst>
      <p:ext uri="{BB962C8B-B14F-4D97-AF65-F5344CB8AC3E}">
        <p14:creationId xmlns:p14="http://schemas.microsoft.com/office/powerpoint/2010/main" val="1982396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sHSPs: 12-43 kDa.</a:t>
            </a: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ECC0AFE-03EB-4EAC-8841-7FC706A2147C}" type="slidenum">
              <a:rPr lang="en-US" altLang="en-US" sz="1200" smtClean="0"/>
              <a:pPr/>
              <a:t>70</a:t>
            </a:fld>
            <a:endParaRPr lang="en-US" altLang="en-US" sz="1200" smtClean="0"/>
          </a:p>
        </p:txBody>
      </p:sp>
    </p:spTree>
    <p:extLst>
      <p:ext uri="{BB962C8B-B14F-4D97-AF65-F5344CB8AC3E}">
        <p14:creationId xmlns:p14="http://schemas.microsoft.com/office/powerpoint/2010/main" val="39959084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sHSPs: small (12-43 kDa) heat-shock proteins. They are also important under normal conditions, monitoring the general folding status of cellular proteins.</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FD0F7D7-05C6-44AD-8F56-FDAE3274216C}" type="slidenum">
              <a:rPr lang="en-US" altLang="en-US" sz="1200" smtClean="0"/>
              <a:pPr/>
              <a:t>71</a:t>
            </a:fld>
            <a:endParaRPr lang="en-US" altLang="en-US" sz="1200" smtClean="0"/>
          </a:p>
        </p:txBody>
      </p:sp>
    </p:spTree>
    <p:extLst>
      <p:ext uri="{BB962C8B-B14F-4D97-AF65-F5344CB8AC3E}">
        <p14:creationId xmlns:p14="http://schemas.microsoft.com/office/powerpoint/2010/main" val="162495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PDI - protein disulfide isomerase.</a:t>
            </a:r>
          </a:p>
          <a:p>
            <a:pPr marL="171450" indent="-171450" algn="l" rtl="0">
              <a:buFontTx/>
              <a:buChar char="•"/>
            </a:pPr>
            <a:r>
              <a:rPr lang="en-US" altLang="en-US" smtClean="0"/>
              <a:t>PPI - peptidyl prolyl cis-trans isomerase.</a:t>
            </a: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1CDA308-E695-4AF8-9EE6-54D06628A902}" type="slidenum">
              <a:rPr lang="en-US" altLang="en-US" sz="1200" smtClean="0"/>
              <a:pPr/>
              <a:t>73</a:t>
            </a:fld>
            <a:endParaRPr lang="en-US" altLang="en-US" sz="1200" smtClean="0"/>
          </a:p>
        </p:txBody>
      </p:sp>
    </p:spTree>
    <p:extLst>
      <p:ext uri="{BB962C8B-B14F-4D97-AF65-F5344CB8AC3E}">
        <p14:creationId xmlns:p14="http://schemas.microsoft.com/office/powerpoint/2010/main" val="22660748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Group II chaperonins have a built-in lid, therefore they do not require a co-chaperonin.</a:t>
            </a:r>
          </a:p>
          <a:p>
            <a:pPr marL="171450" indent="-171450" algn="l" rtl="0">
              <a:buFontTx/>
              <a:buChar char="•"/>
            </a:pPr>
            <a:endParaRPr lang="en-US" altLang="en-US"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8FE4A89-372B-4E2B-836D-6577D660A2BF}" type="slidenum">
              <a:rPr lang="en-US" altLang="en-US" sz="1200" smtClean="0"/>
              <a:pPr/>
              <a:t>74</a:t>
            </a:fld>
            <a:endParaRPr lang="en-US" altLang="en-US" sz="1200" smtClean="0"/>
          </a:p>
        </p:txBody>
      </p:sp>
    </p:spTree>
    <p:extLst>
      <p:ext uri="{BB962C8B-B14F-4D97-AF65-F5344CB8AC3E}">
        <p14:creationId xmlns:p14="http://schemas.microsoft.com/office/powerpoint/2010/main" val="2943127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37B47035-AA7D-4D81-A32D-660C169E6FCE}" type="slidenum">
              <a:rPr lang="en-US" altLang="en-US" sz="1200" smtClean="0"/>
              <a:pPr/>
              <a:t>75</a:t>
            </a:fld>
            <a:endParaRPr lang="en-US" altLang="en-US" sz="1200" smtClean="0"/>
          </a:p>
        </p:txBody>
      </p:sp>
    </p:spTree>
    <p:extLst>
      <p:ext uri="{BB962C8B-B14F-4D97-AF65-F5344CB8AC3E}">
        <p14:creationId xmlns:p14="http://schemas.microsoft.com/office/powerpoint/2010/main" val="12131522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5.2.1. The structure of the bacterial </a:t>
            </a:r>
            <a:r>
              <a:rPr lang="en-US" sz="1200" b="1" kern="1200" dirty="0" err="1" smtClean="0">
                <a:solidFill>
                  <a:schemeClr val="tx1"/>
                </a:solidFill>
                <a:effectLst/>
                <a:latin typeface="Times New Roman" pitchFamily="18" charset="0"/>
                <a:ea typeface="+mn-ea"/>
                <a:cs typeface="Times New Roman" pitchFamily="18" charset="0"/>
              </a:rPr>
              <a:t>GroEL</a:t>
            </a:r>
            <a:r>
              <a:rPr lang="en-US" sz="1200" b="1" kern="1200" dirty="0" smtClean="0">
                <a:solidFill>
                  <a:schemeClr val="tx1"/>
                </a:solidFill>
                <a:effectLst/>
                <a:latin typeface="Times New Roman" pitchFamily="18" charset="0"/>
                <a:ea typeface="+mn-ea"/>
                <a:cs typeface="Times New Roman" pitchFamily="18" charset="0"/>
              </a:rPr>
              <a:t>-</a:t>
            </a:r>
            <a:r>
              <a:rPr lang="en-US" sz="1200" b="1" kern="1200" dirty="0" err="1" smtClean="0">
                <a:solidFill>
                  <a:schemeClr val="tx1"/>
                </a:solidFill>
                <a:effectLst/>
                <a:latin typeface="Times New Roman" pitchFamily="18" charset="0"/>
                <a:ea typeface="+mn-ea"/>
                <a:cs typeface="Times New Roman" pitchFamily="18" charset="0"/>
              </a:rPr>
              <a:t>GroES</a:t>
            </a:r>
            <a:r>
              <a:rPr lang="en-US" sz="1200" b="1" kern="1200" dirty="0" smtClean="0">
                <a:solidFill>
                  <a:schemeClr val="tx1"/>
                </a:solidFill>
                <a:effectLst/>
                <a:latin typeface="Times New Roman" pitchFamily="18" charset="0"/>
                <a:ea typeface="+mn-ea"/>
                <a:cs typeface="Times New Roman" pitchFamily="18" charset="0"/>
              </a:rPr>
              <a:t>-ADP chaperonin complex. </a:t>
            </a:r>
            <a:r>
              <a:rPr lang="en-US" sz="1200" kern="1200" dirty="0" smtClean="0">
                <a:solidFill>
                  <a:schemeClr val="tx1"/>
                </a:solidFill>
                <a:effectLst/>
                <a:latin typeface="Times New Roman" pitchFamily="18" charset="0"/>
                <a:ea typeface="+mn-ea"/>
                <a:cs typeface="Times New Roman" pitchFamily="18" charset="0"/>
              </a:rPr>
              <a:t>The multi-subunit structure (PDB entry 1aon) is shown in a sphere representation, with each chain colored differently. The various parts of the structure are marked.</a:t>
            </a:r>
            <a:endParaRPr lang="en-US" alt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FEC70896-6005-429E-A3FA-807E26874E8A}" type="slidenum">
              <a:rPr lang="en-US" altLang="en-US" sz="1200" smtClean="0"/>
              <a:pPr/>
              <a:t>76</a:t>
            </a:fld>
            <a:endParaRPr lang="en-US" altLang="en-US" sz="1200" smtClean="0"/>
          </a:p>
        </p:txBody>
      </p:sp>
    </p:spTree>
    <p:extLst>
      <p:ext uri="{BB962C8B-B14F-4D97-AF65-F5344CB8AC3E}">
        <p14:creationId xmlns:p14="http://schemas.microsoft.com/office/powerpoint/2010/main" val="30452391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5.2.1. The structure of the bacterial GroEL-GroES-ADP chaperonin complex. </a:t>
            </a:r>
            <a:r>
              <a:rPr lang="en-US" altLang="en-US" smtClean="0"/>
              <a:t>The multi-subunit structure (PDB entry 1aon) is shown in a sphere representation, with each chain colored differently. The various parts of the structure are marked.</a:t>
            </a:r>
          </a:p>
          <a:p>
            <a:pPr algn="l" rtl="0"/>
            <a:endParaRPr lang="en-US" altLang="en-US" smtClean="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7BE0B07C-209D-4E22-BC41-33A0A2E584EB}" type="slidenum">
              <a:rPr lang="en-US" altLang="en-US" sz="1200" smtClean="0"/>
              <a:pPr/>
              <a:t>77</a:t>
            </a:fld>
            <a:endParaRPr lang="en-US" altLang="en-US" sz="1200" smtClean="0"/>
          </a:p>
        </p:txBody>
      </p:sp>
    </p:spTree>
    <p:extLst>
      <p:ext uri="{BB962C8B-B14F-4D97-AF65-F5344CB8AC3E}">
        <p14:creationId xmlns:p14="http://schemas.microsoft.com/office/powerpoint/2010/main" val="2537976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smtClean="0"/>
              <a:t>Before ATP hydrolysis there’s a negative cooperativity between the </a:t>
            </a:r>
            <a:r>
              <a:rPr lang="en-US" i="1" dirty="0" smtClean="0"/>
              <a:t>cis</a:t>
            </a:r>
            <a:r>
              <a:rPr lang="en-US" dirty="0" smtClean="0"/>
              <a:t> and </a:t>
            </a:r>
            <a:r>
              <a:rPr lang="en-US" i="1" dirty="0" smtClean="0"/>
              <a:t>trans</a:t>
            </a:r>
            <a:r>
              <a:rPr lang="en-US" dirty="0" smtClean="0"/>
              <a:t> rings, so while ATP is bound to the </a:t>
            </a:r>
            <a:r>
              <a:rPr lang="en-US" i="1" dirty="0" smtClean="0"/>
              <a:t>cis</a:t>
            </a:r>
            <a:r>
              <a:rPr lang="en-US" dirty="0" smtClean="0"/>
              <a:t> ring the trans ring tends not to bind ATP.</a:t>
            </a:r>
          </a:p>
          <a:p>
            <a:pPr marL="171450" indent="-171450" algn="l" rtl="0">
              <a:buFont typeface="Arial" panose="020B0604020202020204" pitchFamily="34" charset="0"/>
              <a:buChar char="•"/>
              <a:defRPr/>
            </a:pPr>
            <a:endParaRPr lang="en-US" dirty="0" smtClean="0"/>
          </a:p>
          <a:p>
            <a:pPr algn="l" rtl="0">
              <a:defRPr/>
            </a:pPr>
            <a:r>
              <a:rPr lang="en-US" b="1" dirty="0" smtClean="0"/>
              <a:t>Figure 5.2.2. Main molecular states of the </a:t>
            </a:r>
            <a:r>
              <a:rPr lang="en-US" b="1" dirty="0" err="1" smtClean="0"/>
              <a:t>GroEL-GroES</a:t>
            </a:r>
            <a:r>
              <a:rPr lang="en-US" b="1" dirty="0" smtClean="0"/>
              <a:t> chaperonin.</a:t>
            </a:r>
            <a:endParaRPr lang="en-US" dirty="0"/>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D74A8DF2-C249-46C2-A31E-50A4635F8503}" type="slidenum">
              <a:rPr lang="en-US" altLang="en-US" sz="1200" smtClean="0"/>
              <a:pPr/>
              <a:t>78</a:t>
            </a:fld>
            <a:endParaRPr lang="en-US" altLang="en-US" sz="1200" smtClean="0"/>
          </a:p>
        </p:txBody>
      </p:sp>
    </p:spTree>
    <p:extLst>
      <p:ext uri="{BB962C8B-B14F-4D97-AF65-F5344CB8AC3E}">
        <p14:creationId xmlns:p14="http://schemas.microsoft.com/office/powerpoint/2010/main" val="4221553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altLang="en-US" dirty="0" smtClean="0"/>
              <a:t>The binding of the protein to </a:t>
            </a:r>
            <a:r>
              <a:rPr lang="en-US" altLang="en-US" dirty="0" err="1" smtClean="0"/>
              <a:t>GroEL</a:t>
            </a:r>
            <a:r>
              <a:rPr lang="en-US" altLang="en-US" dirty="0" smtClean="0"/>
              <a:t> induces expansion and stretching motions in the protein, which lead to its partial unfolding.</a:t>
            </a:r>
          </a:p>
          <a:p>
            <a:pPr marL="171450" indent="-171450" algn="l" rtl="0">
              <a:buFont typeface="Arial" panose="020B0604020202020204" pitchFamily="34" charset="0"/>
              <a:buChar char="•"/>
              <a:defRPr/>
            </a:pPr>
            <a:endParaRPr lang="en-US" b="1" dirty="0" smtClean="0"/>
          </a:p>
          <a:p>
            <a:pPr algn="l" rtl="0">
              <a:buFont typeface="Arial" panose="020B0604020202020204" pitchFamily="34" charset="0"/>
              <a:buNone/>
              <a:defRPr/>
            </a:pPr>
            <a:r>
              <a:rPr lang="en-US" b="1" dirty="0" smtClean="0"/>
              <a:t>Figure 5.2.3. The asymmetrical model for chaperonin-assisted protein folding.</a:t>
            </a:r>
            <a:r>
              <a:rPr lang="en-US" dirty="0" smtClean="0"/>
              <a:t> SP – substrate protein.</a:t>
            </a:r>
            <a:endParaRPr lang="en-US" dirty="0"/>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73371F6-B169-46D4-AD31-D09A997DAFF1}" type="slidenum">
              <a:rPr lang="en-US" altLang="en-US" sz="1200" smtClean="0"/>
              <a:pPr/>
              <a:t>79</a:t>
            </a:fld>
            <a:endParaRPr lang="en-US" altLang="en-US" sz="1200" smtClean="0"/>
          </a:p>
        </p:txBody>
      </p:sp>
    </p:spTree>
    <p:extLst>
      <p:ext uri="{BB962C8B-B14F-4D97-AF65-F5344CB8AC3E}">
        <p14:creationId xmlns:p14="http://schemas.microsoft.com/office/powerpoint/2010/main" val="268834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988AB39-92EA-42D7-B839-D729D87C101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latin typeface="Arial" panose="020B0604020202020204" pitchFamily="34" charset="0"/>
                <a:cs typeface="Arial" panose="020B0604020202020204" pitchFamily="34" charset="0"/>
              </a:rPr>
              <a:t>The notion that proteins are inherently dynamic was not always recognized; At first it was thought that conformational changes in proteins are induced by ligand binding.</a:t>
            </a:r>
          </a:p>
          <a:p>
            <a:pPr marL="171450" indent="-171450" algn="l" rtl="0" eaLnBrk="1" hangingPunct="1">
              <a:buFontTx/>
              <a:buChar char="•"/>
            </a:pPr>
            <a:r>
              <a:rPr lang="en-US" altLang="en-US" dirty="0" smtClean="0">
                <a:latin typeface="Arial" panose="020B0604020202020204" pitchFamily="34" charset="0"/>
                <a:cs typeface="Arial" panose="020B0604020202020204" pitchFamily="34" charset="0"/>
              </a:rPr>
              <a:t>Conformational change in N1 neuraminidase following the binding of Tamiflu, a sialic-acid analogue (structures: 2hty, 2hu4). </a:t>
            </a: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ligand-bound and ligand-free conformations.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3261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5.2.4.</a:t>
            </a:r>
            <a:r>
              <a:rPr lang="en-US" altLang="en-US" smtClean="0"/>
              <a:t> </a:t>
            </a:r>
            <a:r>
              <a:rPr lang="en-US" altLang="en-US" b="1" smtClean="0"/>
              <a:t>The nonpolar lining of GroEL's inner walls.</a:t>
            </a:r>
            <a:r>
              <a:rPr lang="en-US" altLang="en-US" smtClean="0"/>
              <a:t> The structure used (PDB entry 1mnf) is that of GroEL bound to GroES (not shown), with each of the apical substrate-binding subunits bound to a short unfolded peptide. (b) A blowup of the peptide-binding residues from three GroEL subunits, viewed from the center of the lumen. This view was obtained by a 90º rotation of (a)</a:t>
            </a:r>
            <a:r>
              <a:rPr lang="en-US" altLang="en-US" i="1" smtClean="0"/>
              <a:t>. </a:t>
            </a:r>
            <a:r>
              <a:rPr lang="en-US" altLang="en-US" smtClean="0"/>
              <a:t>The image demonstrates the nonpolar patch (yellow), which attracts misfolded proteins to GroEL. Also, highly polar residues (blue) seem to be placed between subunits, probably to prevent the bound protein from shifting from one to another.</a:t>
            </a: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49FBC85-D0F1-4437-B529-8A1267271C30}" type="slidenum">
              <a:rPr lang="en-US" altLang="en-US" sz="1200" smtClean="0"/>
              <a:pPr/>
              <a:t>80</a:t>
            </a:fld>
            <a:endParaRPr lang="en-US" altLang="en-US" sz="1200" smtClean="0"/>
          </a:p>
        </p:txBody>
      </p:sp>
    </p:spTree>
    <p:extLst>
      <p:ext uri="{BB962C8B-B14F-4D97-AF65-F5344CB8AC3E}">
        <p14:creationId xmlns:p14="http://schemas.microsoft.com/office/powerpoint/2010/main" val="373335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5.2.3. The asymmetrical model for chaperonin-assisted protein folding.</a:t>
            </a:r>
            <a:r>
              <a:rPr lang="en-US" altLang="en-US" smtClean="0"/>
              <a:t> SP – substrate protein.</a:t>
            </a: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EDD08216-655B-44BE-A020-D52EB8F4B438}" type="slidenum">
              <a:rPr lang="en-US" altLang="en-US" sz="1200" smtClean="0"/>
              <a:pPr/>
              <a:t>81</a:t>
            </a:fld>
            <a:endParaRPr lang="en-US" altLang="en-US" sz="1200" smtClean="0"/>
          </a:p>
        </p:txBody>
      </p:sp>
    </p:spTree>
    <p:extLst>
      <p:ext uri="{BB962C8B-B14F-4D97-AF65-F5344CB8AC3E}">
        <p14:creationId xmlns:p14="http://schemas.microsoft.com/office/powerpoint/2010/main" val="1356171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5.2.5. Conformational and polarity changes in GroEL upon nucleotide binding. </a:t>
            </a:r>
            <a:r>
              <a:rPr lang="en-US" altLang="en-US" smtClean="0"/>
              <a:t>(a) The conformational change. The image shows a superimposition of the apo (nucleotide unbound) form of GroEL (PDB entry 1mnf, colored in blue) and the ADP-bound form (PDB entry 1aon, colored in yellow). In both cases a single subunit is shown, containing the apical (top), intermediate (middle) and equatorial (bottom) domains. The green arrow shows the hinge motion resulting from the conformational change. The substrate peptide, taken from the nucleotide-unbound form) is shown as a red ribbon. </a:t>
            </a: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9E9E9DD-27F7-4F50-8D18-43BA973915B0}" type="slidenum">
              <a:rPr lang="en-US" altLang="en-US" sz="1200" smtClean="0"/>
              <a:pPr/>
              <a:t>82</a:t>
            </a:fld>
            <a:endParaRPr lang="en-US" altLang="en-US" sz="1200" smtClean="0"/>
          </a:p>
        </p:txBody>
      </p:sp>
    </p:spTree>
    <p:extLst>
      <p:ext uri="{BB962C8B-B14F-4D97-AF65-F5344CB8AC3E}">
        <p14:creationId xmlns:p14="http://schemas.microsoft.com/office/powerpoint/2010/main" val="22136264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t>(b) The corresponding polarity change. The image shows a surface representation of the two forms of GroEL, colored according to polarity as in Figure 5.2.3. In the peptide-bound form (left image) nonpolar residues of the apical domain face the bound peptide. The hinge motion that follows nucleotide binding moves the nonpolar residues upwards, leaving a larger and more polar cavity in the vicinity of the substrate peptide (right image).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18F5856-7678-4ABA-874B-D11384BDAB38}" type="slidenum">
              <a:rPr lang="en-US" altLang="en-US" sz="1200" smtClean="0"/>
              <a:pPr/>
              <a:t>83</a:t>
            </a:fld>
            <a:endParaRPr lang="en-US" altLang="en-US" sz="1200" smtClean="0"/>
          </a:p>
        </p:txBody>
      </p:sp>
    </p:spTree>
    <p:extLst>
      <p:ext uri="{BB962C8B-B14F-4D97-AF65-F5344CB8AC3E}">
        <p14:creationId xmlns:p14="http://schemas.microsoft.com/office/powerpoint/2010/main" val="17654793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5.2.3. The asymmetrical model for chaperonin-assisted protein folding.</a:t>
            </a:r>
            <a:r>
              <a:rPr lang="en-US" altLang="en-US" smtClean="0"/>
              <a:t> SP – substrate protein.</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4EA800A-2257-4FCC-9B16-8F3579D492BC}" type="slidenum">
              <a:rPr lang="en-US" altLang="en-US" sz="1200" smtClean="0"/>
              <a:pPr/>
              <a:t>84</a:t>
            </a:fld>
            <a:endParaRPr lang="en-US" altLang="en-US" sz="1200" smtClean="0"/>
          </a:p>
        </p:txBody>
      </p:sp>
    </p:spTree>
    <p:extLst>
      <p:ext uri="{BB962C8B-B14F-4D97-AF65-F5344CB8AC3E}">
        <p14:creationId xmlns:p14="http://schemas.microsoft.com/office/powerpoint/2010/main" val="1263712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5.2.6. Scheme of apo GroEL acting as an unfolding facilitator. </a:t>
            </a:r>
            <a:r>
              <a:rPr lang="en-US" altLang="en-US" smtClean="0"/>
              <a:t>Apo-GroEL</a:t>
            </a:r>
          </a:p>
          <a:p>
            <a:pPr algn="l" rtl="0"/>
            <a:r>
              <a:rPr lang="en-US" altLang="en-US" smtClean="0"/>
              <a:t>(blue) mediates iterative cycles of binding to the upper cavity (yellow), unfolding, release, and out-of-cage refolding, thereby converting high-affinity misfolded polypeptide substrates (left) into partially-unfolded intermediates (center) that fold spontaneously in solution into low-affinity native products (right). </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78771E5-AE97-4713-9D81-73F7EB1A42D3}" type="slidenum">
              <a:rPr lang="en-US" altLang="en-US" sz="1200" smtClean="0"/>
              <a:pPr/>
              <a:t>85</a:t>
            </a:fld>
            <a:endParaRPr lang="en-US" altLang="en-US" sz="1200" smtClean="0"/>
          </a:p>
        </p:txBody>
      </p:sp>
    </p:spTree>
    <p:extLst>
      <p:ext uri="{BB962C8B-B14F-4D97-AF65-F5344CB8AC3E}">
        <p14:creationId xmlns:p14="http://schemas.microsoft.com/office/powerpoint/2010/main" val="4143753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smtClean="0"/>
              <a:t>Some studies suggests that in the presence of a bound protein, a symmetric complex (‘football’) is possible despite the negative cooperativity, and may even be dominant. In such a structure, both rings of the chaperonin act simultaneously.</a:t>
            </a:r>
          </a:p>
          <a:p>
            <a:pPr marL="171450" indent="-171450" algn="l" rtl="0">
              <a:buFont typeface="Arial" panose="020B0604020202020204" pitchFamily="34" charset="0"/>
              <a:buChar char="•"/>
              <a:defRPr/>
            </a:pPr>
            <a:endParaRPr lang="en-US" dirty="0" smtClean="0"/>
          </a:p>
          <a:p>
            <a:pPr algn="l" rtl="0">
              <a:defRPr/>
            </a:pPr>
            <a:r>
              <a:rPr lang="en-US" b="1" dirty="0" smtClean="0"/>
              <a:t>Figure 5.2.7. The structure of the human mitochondrial Hsp60-Hsp10-ADP complex, demonstrating a football shape (PDB entry 4pj1 </a:t>
            </a:r>
            <a:r>
              <a:rPr lang="en-US" b="1" baseline="30000" dirty="0" smtClean="0"/>
              <a:t>[155]</a:t>
            </a:r>
            <a:r>
              <a:rPr lang="en-US" b="1" dirty="0" smtClean="0"/>
              <a:t>)</a:t>
            </a:r>
            <a:r>
              <a:rPr lang="en-US" dirty="0" smtClean="0"/>
              <a:t>. Hsp60 is colored in red, Hsp10 in green, and ADP in blue (spheres).</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EC675609-7913-4C7D-835F-662E0610265D}" type="slidenum">
              <a:rPr lang="en-US" altLang="en-US" sz="1200" smtClean="0"/>
              <a:pPr/>
              <a:t>86</a:t>
            </a:fld>
            <a:endParaRPr lang="en-US" altLang="en-US" sz="1200" smtClean="0"/>
          </a:p>
        </p:txBody>
      </p:sp>
    </p:spTree>
    <p:extLst>
      <p:ext uri="{BB962C8B-B14F-4D97-AF65-F5344CB8AC3E}">
        <p14:creationId xmlns:p14="http://schemas.microsoft.com/office/powerpoint/2010/main" val="14626084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5.2.8. A symmetrical model for chaperonin-assisted folding</a:t>
            </a:r>
            <a:r>
              <a:rPr lang="en-US" altLang="en-US" smtClean="0"/>
              <a:t>. In this model, both rings are active in protein binding and refolding. See main text for details. </a:t>
            </a: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803C3EC-E9BB-4392-A2B3-9FB318EBF5A6}" type="slidenum">
              <a:rPr lang="en-US" altLang="en-US" sz="1200" smtClean="0"/>
              <a:pPr/>
              <a:t>87</a:t>
            </a:fld>
            <a:endParaRPr lang="en-US" altLang="en-US" sz="1200" smtClean="0"/>
          </a:p>
        </p:txBody>
      </p:sp>
    </p:spTree>
    <p:extLst>
      <p:ext uri="{BB962C8B-B14F-4D97-AF65-F5344CB8AC3E}">
        <p14:creationId xmlns:p14="http://schemas.microsoft.com/office/powerpoint/2010/main" val="25386117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5.2.8. A symmetrical model for chaperonin-assisted folding</a:t>
            </a:r>
            <a:r>
              <a:rPr lang="en-US" altLang="en-US" smtClean="0"/>
              <a:t>. In this model, both rings are active in protein binding and refolding. See main text for details. </a:t>
            </a: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FE5C415D-0E6C-426C-BFCF-C8F456EA234F}" type="slidenum">
              <a:rPr lang="en-US" altLang="en-US" sz="1200" smtClean="0"/>
              <a:pPr/>
              <a:t>88</a:t>
            </a:fld>
            <a:endParaRPr lang="en-US" altLang="en-US" sz="1200" smtClean="0"/>
          </a:p>
        </p:txBody>
      </p:sp>
    </p:spTree>
    <p:extLst>
      <p:ext uri="{BB962C8B-B14F-4D97-AF65-F5344CB8AC3E}">
        <p14:creationId xmlns:p14="http://schemas.microsoft.com/office/powerpoint/2010/main" val="23149522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5C6ABB6-CD70-4913-B6BB-C074CD4B50C0}" type="slidenum">
              <a:rPr lang="en-US" altLang="en-US" sz="1200" smtClean="0"/>
              <a:pPr/>
              <a:t>89</a:t>
            </a:fld>
            <a:endParaRPr lang="en-US" altLang="en-US" sz="1200" smtClean="0"/>
          </a:p>
        </p:txBody>
      </p:sp>
    </p:spTree>
    <p:extLst>
      <p:ext uri="{BB962C8B-B14F-4D97-AF65-F5344CB8AC3E}">
        <p14:creationId xmlns:p14="http://schemas.microsoft.com/office/powerpoint/2010/main" val="78940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8AA7E06-0798-443E-B50F-984FA96A779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latin typeface="Arial" panose="020B0604020202020204" pitchFamily="34" charset="0"/>
                <a:cs typeface="Arial" panose="020B0604020202020204" pitchFamily="34" charset="0"/>
              </a:rPr>
              <a:t>Conformational change in </a:t>
            </a:r>
            <a:r>
              <a:rPr lang="en-US" altLang="en-US" dirty="0" err="1" smtClean="0">
                <a:latin typeface="Arial" panose="020B0604020202020204" pitchFamily="34" charset="0"/>
                <a:cs typeface="Arial" panose="020B0604020202020204" pitchFamily="34" charset="0"/>
              </a:rPr>
              <a:t>glucokinase</a:t>
            </a:r>
            <a:r>
              <a:rPr lang="en-US" altLang="en-US" dirty="0" smtClean="0">
                <a:latin typeface="Arial" panose="020B0604020202020204" pitchFamily="34" charset="0"/>
                <a:cs typeface="Arial" panose="020B0604020202020204" pitchFamily="34" charset="0"/>
              </a:rPr>
              <a:t> following the binding of glucose (structures: 1v4t, 1v4s). </a:t>
            </a: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ligand-bound and ligand-free conformations.</a:t>
            </a:r>
            <a:endParaRPr lang="en-US" altLang="en-US" dirty="0" smtClean="0">
              <a:latin typeface="Arial" panose="020B0604020202020204" pitchFamily="34" charset="0"/>
              <a:cs typeface="Arial" panose="020B0604020202020204" pitchFamily="34" charset="0"/>
            </a:endParaRPr>
          </a:p>
          <a:p>
            <a:pPr marL="171450" indent="-171450" algn="l" rtl="0" eaLnBrk="1" hangingPunct="1">
              <a:buFontTx/>
              <a:buChar char="•"/>
            </a:pP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034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76706B2-BECD-4A41-872F-737CD4A683B1}" type="slidenum">
              <a:rPr lang="en-US" altLang="en-US" smtClean="0">
                <a:ea typeface="Times New Roman (Hebrew)" panose="02020603050405020304" pitchFamily="18" charset="0"/>
                <a:cs typeface="Times New Roman (Hebrew)" panose="02020603050405020304" pitchFamily="18" charset="0"/>
              </a:rPr>
              <a:pPr algn="l">
                <a:spcBef>
                  <a:spcPct val="0"/>
                </a:spcBef>
              </a:pPr>
              <a:t>11</a:t>
            </a:fld>
            <a:endParaRPr lang="en-US" altLang="en-US" smtClean="0">
              <a:ea typeface="Times New Roman (Hebrew)" panose="02020603050405020304" pitchFamily="18" charset="0"/>
              <a:cs typeface="Times New Roman (Hebrew)"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Actually, Linus Pauling preceded Monod in suggesting a pre-existing equilibrium; In 1940 he proposed that antibodies might acquire different configurations with identical energies. This implied that proteins could undergo conformational changes in the absence of bound ligand or substrate. Unfortunately, Pauling did not turn his idea into a detailed model.</a:t>
            </a:r>
          </a:p>
          <a:p>
            <a:pPr marL="171450" indent="-171450" algn="l" rtl="0" eaLnBrk="1" hangingPunct="1">
              <a:buFontTx/>
              <a:buChar char="•"/>
            </a:pPr>
            <a:endParaRPr lang="en-US" altLang="en-US" smtClean="0"/>
          </a:p>
          <a:p>
            <a:pPr marL="171450" indent="-171450" algn="l" rtl="0" eaLnBrk="1" hangingPunct="1">
              <a:buFontTx/>
              <a:buChar char="•"/>
            </a:pPr>
            <a:r>
              <a:rPr lang="en-US" altLang="en-US" b="1" smtClean="0"/>
              <a:t>Figure 5.5. Backbone dynamics of folded proteins.</a:t>
            </a:r>
            <a:r>
              <a:rPr lang="en-US" altLang="en-US" smtClean="0"/>
              <a:t> The conformational dynamics of chemotaxis Y protein is illustrated by superimposing 46 allowed conformations of the single protein, solved by NMR (PDB entry 1cey). The structures are colored according to secondary structure (helices are red, sheets are yellow, and loops are green). </a:t>
            </a:r>
          </a:p>
        </p:txBody>
      </p:sp>
    </p:spTree>
    <p:extLst>
      <p:ext uri="{BB962C8B-B14F-4D97-AF65-F5344CB8AC3E}">
        <p14:creationId xmlns:p14="http://schemas.microsoft.com/office/powerpoint/2010/main" val="43228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B308AA-3B15-4553-AB62-06231E49A3FA}" type="slidenum">
              <a:rPr lang="en-US" altLang="en-US"/>
              <a:pPr>
                <a:defRPr/>
              </a:pPr>
              <a:t>‹#›</a:t>
            </a:fld>
            <a:endParaRPr lang="en-US" altLang="en-US"/>
          </a:p>
        </p:txBody>
      </p:sp>
    </p:spTree>
    <p:extLst>
      <p:ext uri="{BB962C8B-B14F-4D97-AF65-F5344CB8AC3E}">
        <p14:creationId xmlns:p14="http://schemas.microsoft.com/office/powerpoint/2010/main" val="1804584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FD0737-8825-41BB-9ADB-3E74CB458099}" type="slidenum">
              <a:rPr lang="en-US" altLang="en-US"/>
              <a:pPr>
                <a:defRPr/>
              </a:pPr>
              <a:t>‹#›</a:t>
            </a:fld>
            <a:endParaRPr lang="en-US" altLang="en-US"/>
          </a:p>
        </p:txBody>
      </p:sp>
    </p:spTree>
    <p:extLst>
      <p:ext uri="{BB962C8B-B14F-4D97-AF65-F5344CB8AC3E}">
        <p14:creationId xmlns:p14="http://schemas.microsoft.com/office/powerpoint/2010/main" val="269692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EDF7CB-8FE2-4808-A407-7049BF6A4470}" type="slidenum">
              <a:rPr lang="en-US" altLang="en-US"/>
              <a:pPr>
                <a:defRPr/>
              </a:pPr>
              <a:t>‹#›</a:t>
            </a:fld>
            <a:endParaRPr lang="en-US" altLang="en-US"/>
          </a:p>
        </p:txBody>
      </p:sp>
    </p:spTree>
    <p:extLst>
      <p:ext uri="{BB962C8B-B14F-4D97-AF65-F5344CB8AC3E}">
        <p14:creationId xmlns:p14="http://schemas.microsoft.com/office/powerpoint/2010/main" val="3117496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33B4B2-98AE-432B-A09C-61073921C301}" type="slidenum">
              <a:rPr lang="en-US" altLang="en-US"/>
              <a:pPr>
                <a:defRPr/>
              </a:pPr>
              <a:t>‹#›</a:t>
            </a:fld>
            <a:endParaRPr lang="en-US" altLang="en-US"/>
          </a:p>
        </p:txBody>
      </p:sp>
    </p:spTree>
    <p:extLst>
      <p:ext uri="{BB962C8B-B14F-4D97-AF65-F5344CB8AC3E}">
        <p14:creationId xmlns:p14="http://schemas.microsoft.com/office/powerpoint/2010/main" val="2003161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FBEDF-F55F-4903-AF35-8F00C0D9E0EA}" type="slidenum">
              <a:rPr lang="en-US" altLang="en-US"/>
              <a:pPr>
                <a:defRPr/>
              </a:pPr>
              <a:t>‹#›</a:t>
            </a:fld>
            <a:endParaRPr lang="en-US" altLang="en-US"/>
          </a:p>
        </p:txBody>
      </p:sp>
    </p:spTree>
    <p:extLst>
      <p:ext uri="{BB962C8B-B14F-4D97-AF65-F5344CB8AC3E}">
        <p14:creationId xmlns:p14="http://schemas.microsoft.com/office/powerpoint/2010/main" val="698529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2FEEB2-2808-45C8-9590-3100A0832890}" type="slidenum">
              <a:rPr lang="en-US" altLang="en-US"/>
              <a:pPr>
                <a:defRPr/>
              </a:pPr>
              <a:t>‹#›</a:t>
            </a:fld>
            <a:endParaRPr lang="en-US" altLang="en-US"/>
          </a:p>
        </p:txBody>
      </p:sp>
    </p:spTree>
    <p:extLst>
      <p:ext uri="{BB962C8B-B14F-4D97-AF65-F5344CB8AC3E}">
        <p14:creationId xmlns:p14="http://schemas.microsoft.com/office/powerpoint/2010/main" val="1669842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10255-5A5F-4565-BE41-9EEA1E558F66}" type="slidenum">
              <a:rPr lang="en-US" altLang="en-US"/>
              <a:pPr>
                <a:defRPr/>
              </a:pPr>
              <a:t>‹#›</a:t>
            </a:fld>
            <a:endParaRPr lang="en-US" altLang="en-US"/>
          </a:p>
        </p:txBody>
      </p:sp>
    </p:spTree>
    <p:extLst>
      <p:ext uri="{BB962C8B-B14F-4D97-AF65-F5344CB8AC3E}">
        <p14:creationId xmlns:p14="http://schemas.microsoft.com/office/powerpoint/2010/main" val="1146457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B6A1C1-809A-44B3-948D-185D57D70590}" type="slidenum">
              <a:rPr lang="en-US" altLang="en-US"/>
              <a:pPr>
                <a:defRPr/>
              </a:pPr>
              <a:t>‹#›</a:t>
            </a:fld>
            <a:endParaRPr lang="en-US" altLang="en-US"/>
          </a:p>
        </p:txBody>
      </p:sp>
    </p:spTree>
    <p:extLst>
      <p:ext uri="{BB962C8B-B14F-4D97-AF65-F5344CB8AC3E}">
        <p14:creationId xmlns:p14="http://schemas.microsoft.com/office/powerpoint/2010/main" val="2089219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B8D6E9-957F-461B-B325-4519F7DA154C}" type="slidenum">
              <a:rPr lang="en-US" altLang="en-US"/>
              <a:pPr>
                <a:defRPr/>
              </a:pPr>
              <a:t>‹#›</a:t>
            </a:fld>
            <a:endParaRPr lang="en-US" altLang="en-US"/>
          </a:p>
        </p:txBody>
      </p:sp>
    </p:spTree>
    <p:extLst>
      <p:ext uri="{BB962C8B-B14F-4D97-AF65-F5344CB8AC3E}">
        <p14:creationId xmlns:p14="http://schemas.microsoft.com/office/powerpoint/2010/main" val="726102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AC6ADC-2D87-4087-B6C2-260F2DE2323E}" type="slidenum">
              <a:rPr lang="en-US" altLang="en-US"/>
              <a:pPr>
                <a:defRPr/>
              </a:pPr>
              <a:t>‹#›</a:t>
            </a:fld>
            <a:endParaRPr lang="en-US" altLang="en-US"/>
          </a:p>
        </p:txBody>
      </p:sp>
    </p:spTree>
    <p:extLst>
      <p:ext uri="{BB962C8B-B14F-4D97-AF65-F5344CB8AC3E}">
        <p14:creationId xmlns:p14="http://schemas.microsoft.com/office/powerpoint/2010/main" val="658778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F10ACE-E3B4-44CE-8281-B01DCAA8B10F}" type="slidenum">
              <a:rPr lang="en-US" altLang="en-US"/>
              <a:pPr>
                <a:defRPr/>
              </a:pPr>
              <a:t>‹#›</a:t>
            </a:fld>
            <a:endParaRPr lang="en-US" altLang="en-US"/>
          </a:p>
        </p:txBody>
      </p:sp>
    </p:spTree>
    <p:extLst>
      <p:ext uri="{BB962C8B-B14F-4D97-AF65-F5344CB8AC3E}">
        <p14:creationId xmlns:p14="http://schemas.microsoft.com/office/powerpoint/2010/main" val="76064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B7F72F-92E4-4E94-9378-E84034D4CDFF}" type="slidenum">
              <a:rPr lang="en-US" altLang="en-US"/>
              <a:pPr>
                <a:defRPr/>
              </a:pPr>
              <a:t>‹#›</a:t>
            </a:fld>
            <a:endParaRPr lang="en-US" altLang="en-US"/>
          </a:p>
        </p:txBody>
      </p:sp>
    </p:spTree>
    <p:extLst>
      <p:ext uri="{BB962C8B-B14F-4D97-AF65-F5344CB8AC3E}">
        <p14:creationId xmlns:p14="http://schemas.microsoft.com/office/powerpoint/2010/main" val="1044261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B0F3DB-43EA-413D-AFC1-B931AA4D5845}" type="slidenum">
              <a:rPr lang="en-US" altLang="en-US"/>
              <a:pPr>
                <a:defRPr/>
              </a:pPr>
              <a:t>‹#›</a:t>
            </a:fld>
            <a:endParaRPr lang="en-US" altLang="en-US"/>
          </a:p>
        </p:txBody>
      </p:sp>
    </p:spTree>
    <p:extLst>
      <p:ext uri="{BB962C8B-B14F-4D97-AF65-F5344CB8AC3E}">
        <p14:creationId xmlns:p14="http://schemas.microsoft.com/office/powerpoint/2010/main" val="402972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5020E-CBE4-4A07-A071-FDC6F0155B13}" type="slidenum">
              <a:rPr lang="en-US" altLang="en-US"/>
              <a:pPr>
                <a:defRPr/>
              </a:pPr>
              <a:t>‹#›</a:t>
            </a:fld>
            <a:endParaRPr lang="en-US" altLang="en-US"/>
          </a:p>
        </p:txBody>
      </p:sp>
    </p:spTree>
    <p:extLst>
      <p:ext uri="{BB962C8B-B14F-4D97-AF65-F5344CB8AC3E}">
        <p14:creationId xmlns:p14="http://schemas.microsoft.com/office/powerpoint/2010/main" val="2654702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A6B8D9-ADE6-4A39-85DD-690F9B208B68}" type="slidenum">
              <a:rPr lang="en-US" altLang="en-US"/>
              <a:pPr>
                <a:defRPr/>
              </a:pPr>
              <a:t>‹#›</a:t>
            </a:fld>
            <a:endParaRPr lang="en-US" altLang="en-US"/>
          </a:p>
        </p:txBody>
      </p:sp>
    </p:spTree>
    <p:extLst>
      <p:ext uri="{BB962C8B-B14F-4D97-AF65-F5344CB8AC3E}">
        <p14:creationId xmlns:p14="http://schemas.microsoft.com/office/powerpoint/2010/main" val="972404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4F4FF1-8A81-4098-9436-68D702ED3079}" type="slidenum">
              <a:rPr lang="en-US" altLang="en-US"/>
              <a:pPr>
                <a:defRPr/>
              </a:pPr>
              <a:t>‹#›</a:t>
            </a:fld>
            <a:endParaRPr lang="en-US" altLang="en-US"/>
          </a:p>
        </p:txBody>
      </p:sp>
    </p:spTree>
    <p:extLst>
      <p:ext uri="{BB962C8B-B14F-4D97-AF65-F5344CB8AC3E}">
        <p14:creationId xmlns:p14="http://schemas.microsoft.com/office/powerpoint/2010/main" val="678812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257FBE-33BD-473D-B089-600783D2149F}" type="slidenum">
              <a:rPr lang="en-US" altLang="en-US"/>
              <a:pPr>
                <a:defRPr/>
              </a:pPr>
              <a:t>‹#›</a:t>
            </a:fld>
            <a:endParaRPr lang="en-US" altLang="en-US"/>
          </a:p>
        </p:txBody>
      </p:sp>
    </p:spTree>
    <p:extLst>
      <p:ext uri="{BB962C8B-B14F-4D97-AF65-F5344CB8AC3E}">
        <p14:creationId xmlns:p14="http://schemas.microsoft.com/office/powerpoint/2010/main" val="2408196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02AE2-3FEF-4EBC-A0BC-B52E4E6DE6A6}" type="slidenum">
              <a:rPr lang="en-US" altLang="en-US"/>
              <a:pPr>
                <a:defRPr/>
              </a:pPr>
              <a:t>‹#›</a:t>
            </a:fld>
            <a:endParaRPr lang="en-US" altLang="en-US"/>
          </a:p>
        </p:txBody>
      </p:sp>
    </p:spTree>
    <p:extLst>
      <p:ext uri="{BB962C8B-B14F-4D97-AF65-F5344CB8AC3E}">
        <p14:creationId xmlns:p14="http://schemas.microsoft.com/office/powerpoint/2010/main" val="1905363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C305FB-59FC-4C2B-8B09-869F40490D49}" type="slidenum">
              <a:rPr lang="en-US" altLang="en-US"/>
              <a:pPr>
                <a:defRPr/>
              </a:pPr>
              <a:t>‹#›</a:t>
            </a:fld>
            <a:endParaRPr lang="en-US" altLang="en-US"/>
          </a:p>
        </p:txBody>
      </p:sp>
    </p:spTree>
    <p:extLst>
      <p:ext uri="{BB962C8B-B14F-4D97-AF65-F5344CB8AC3E}">
        <p14:creationId xmlns:p14="http://schemas.microsoft.com/office/powerpoint/2010/main" val="391956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EE678D-22A6-4A8A-BA0C-77CCA391867F}" type="slidenum">
              <a:rPr lang="en-US" altLang="en-US"/>
              <a:pPr>
                <a:defRPr/>
              </a:pPr>
              <a:t>‹#›</a:t>
            </a:fld>
            <a:endParaRPr lang="en-US" altLang="en-US"/>
          </a:p>
        </p:txBody>
      </p:sp>
    </p:spTree>
    <p:extLst>
      <p:ext uri="{BB962C8B-B14F-4D97-AF65-F5344CB8AC3E}">
        <p14:creationId xmlns:p14="http://schemas.microsoft.com/office/powerpoint/2010/main" val="506430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85543-CA73-4D0A-8CFE-113D0D1543F4}" type="slidenum">
              <a:rPr lang="en-US" altLang="en-US"/>
              <a:pPr>
                <a:defRPr/>
              </a:pPr>
              <a:t>‹#›</a:t>
            </a:fld>
            <a:endParaRPr lang="en-US" altLang="en-US"/>
          </a:p>
        </p:txBody>
      </p:sp>
    </p:spTree>
    <p:extLst>
      <p:ext uri="{BB962C8B-B14F-4D97-AF65-F5344CB8AC3E}">
        <p14:creationId xmlns:p14="http://schemas.microsoft.com/office/powerpoint/2010/main" val="2125539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93CA1B-74E1-4763-809F-B7D3B9CAB1B0}" type="slidenum">
              <a:rPr lang="en-US" altLang="en-US"/>
              <a:pPr>
                <a:defRPr/>
              </a:pPr>
              <a:t>‹#›</a:t>
            </a:fld>
            <a:endParaRPr lang="en-US" altLang="en-US"/>
          </a:p>
        </p:txBody>
      </p:sp>
    </p:spTree>
    <p:extLst>
      <p:ext uri="{BB962C8B-B14F-4D97-AF65-F5344CB8AC3E}">
        <p14:creationId xmlns:p14="http://schemas.microsoft.com/office/powerpoint/2010/main" val="291927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69AB89-53DE-44B5-B7A2-2A0C6AF59AF5}" type="slidenum">
              <a:rPr lang="en-US" altLang="en-US"/>
              <a:pPr>
                <a:defRPr/>
              </a:pPr>
              <a:t>‹#›</a:t>
            </a:fld>
            <a:endParaRPr lang="en-US" altLang="en-US"/>
          </a:p>
        </p:txBody>
      </p:sp>
    </p:spTree>
    <p:extLst>
      <p:ext uri="{BB962C8B-B14F-4D97-AF65-F5344CB8AC3E}">
        <p14:creationId xmlns:p14="http://schemas.microsoft.com/office/powerpoint/2010/main" val="2323546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80E0B-8073-4252-88D0-85E7F63EB165}" type="slidenum">
              <a:rPr lang="en-US" altLang="en-US"/>
              <a:pPr>
                <a:defRPr/>
              </a:pPr>
              <a:t>‹#›</a:t>
            </a:fld>
            <a:endParaRPr lang="en-US" altLang="en-US"/>
          </a:p>
        </p:txBody>
      </p:sp>
    </p:spTree>
    <p:extLst>
      <p:ext uri="{BB962C8B-B14F-4D97-AF65-F5344CB8AC3E}">
        <p14:creationId xmlns:p14="http://schemas.microsoft.com/office/powerpoint/2010/main" val="2264147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DE613D-BC38-4692-8A73-2B1B727F1840}" type="slidenum">
              <a:rPr lang="en-US" altLang="en-US"/>
              <a:pPr>
                <a:defRPr/>
              </a:pPr>
              <a:t>‹#›</a:t>
            </a:fld>
            <a:endParaRPr lang="en-US" altLang="en-US"/>
          </a:p>
        </p:txBody>
      </p:sp>
    </p:spTree>
    <p:extLst>
      <p:ext uri="{BB962C8B-B14F-4D97-AF65-F5344CB8AC3E}">
        <p14:creationId xmlns:p14="http://schemas.microsoft.com/office/powerpoint/2010/main" val="3349780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29DBE9-0BC2-4B5D-B171-427A26E88A8D}" type="slidenum">
              <a:rPr lang="en-US" altLang="en-US"/>
              <a:pPr>
                <a:defRPr/>
              </a:pPr>
              <a:t>‹#›</a:t>
            </a:fld>
            <a:endParaRPr lang="en-US" altLang="en-US"/>
          </a:p>
        </p:txBody>
      </p:sp>
    </p:spTree>
    <p:extLst>
      <p:ext uri="{BB962C8B-B14F-4D97-AF65-F5344CB8AC3E}">
        <p14:creationId xmlns:p14="http://schemas.microsoft.com/office/powerpoint/2010/main" val="2506487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4F1C2-C224-4D06-8A8B-EAC00371A621}" type="slidenum">
              <a:rPr lang="en-US" altLang="en-US"/>
              <a:pPr>
                <a:defRPr/>
              </a:pPr>
              <a:t>‹#›</a:t>
            </a:fld>
            <a:endParaRPr lang="en-US" altLang="en-US"/>
          </a:p>
        </p:txBody>
      </p:sp>
    </p:spTree>
    <p:extLst>
      <p:ext uri="{BB962C8B-B14F-4D97-AF65-F5344CB8AC3E}">
        <p14:creationId xmlns:p14="http://schemas.microsoft.com/office/powerpoint/2010/main" val="3168294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E26B43-DDFB-4609-97E9-FA7981123941}" type="slidenum">
              <a:rPr lang="en-US" altLang="en-US"/>
              <a:pPr>
                <a:defRPr/>
              </a:pPr>
              <a:t>‹#›</a:t>
            </a:fld>
            <a:endParaRPr lang="en-US" altLang="en-US"/>
          </a:p>
        </p:txBody>
      </p:sp>
    </p:spTree>
    <p:extLst>
      <p:ext uri="{BB962C8B-B14F-4D97-AF65-F5344CB8AC3E}">
        <p14:creationId xmlns:p14="http://schemas.microsoft.com/office/powerpoint/2010/main" val="220097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6D964B-BABE-4444-8BCA-0FD464444506}" type="slidenum">
              <a:rPr lang="en-US" altLang="en-US"/>
              <a:pPr>
                <a:defRPr/>
              </a:pPr>
              <a:t>‹#›</a:t>
            </a:fld>
            <a:endParaRPr lang="en-US" altLang="en-US"/>
          </a:p>
        </p:txBody>
      </p:sp>
    </p:spTree>
    <p:extLst>
      <p:ext uri="{BB962C8B-B14F-4D97-AF65-F5344CB8AC3E}">
        <p14:creationId xmlns:p14="http://schemas.microsoft.com/office/powerpoint/2010/main" val="97573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412541-4237-4D06-BE3F-12A73F67715D}" type="slidenum">
              <a:rPr lang="en-US" altLang="en-US"/>
              <a:pPr>
                <a:defRPr/>
              </a:pPr>
              <a:t>‹#›</a:t>
            </a:fld>
            <a:endParaRPr lang="en-US" altLang="en-US"/>
          </a:p>
        </p:txBody>
      </p:sp>
    </p:spTree>
    <p:extLst>
      <p:ext uri="{BB962C8B-B14F-4D97-AF65-F5344CB8AC3E}">
        <p14:creationId xmlns:p14="http://schemas.microsoft.com/office/powerpoint/2010/main" val="1701319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9759BB-26EE-4A8F-B982-6AD12BD2FC7B}" type="slidenum">
              <a:rPr lang="en-US" altLang="en-US"/>
              <a:pPr>
                <a:defRPr/>
              </a:pPr>
              <a:t>‹#›</a:t>
            </a:fld>
            <a:endParaRPr lang="en-US" altLang="en-US"/>
          </a:p>
        </p:txBody>
      </p:sp>
    </p:spTree>
    <p:extLst>
      <p:ext uri="{BB962C8B-B14F-4D97-AF65-F5344CB8AC3E}">
        <p14:creationId xmlns:p14="http://schemas.microsoft.com/office/powerpoint/2010/main" val="390348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44B3DA-0C2A-46EC-A606-91852A3E8549}" type="slidenum">
              <a:rPr lang="en-US" altLang="en-US"/>
              <a:pPr>
                <a:defRPr/>
              </a:pPr>
              <a:t>‹#›</a:t>
            </a:fld>
            <a:endParaRPr lang="en-US" altLang="en-US"/>
          </a:p>
        </p:txBody>
      </p:sp>
    </p:spTree>
    <p:extLst>
      <p:ext uri="{BB962C8B-B14F-4D97-AF65-F5344CB8AC3E}">
        <p14:creationId xmlns:p14="http://schemas.microsoft.com/office/powerpoint/2010/main" val="73025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68BA87-7390-4861-B461-A4F6989CCD6B}" type="slidenum">
              <a:rPr lang="en-US" altLang="en-US"/>
              <a:pPr>
                <a:defRPr/>
              </a:pPr>
              <a:t>‹#›</a:t>
            </a:fld>
            <a:endParaRPr lang="en-US" altLang="en-US"/>
          </a:p>
        </p:txBody>
      </p:sp>
    </p:spTree>
    <p:extLst>
      <p:ext uri="{BB962C8B-B14F-4D97-AF65-F5344CB8AC3E}">
        <p14:creationId xmlns:p14="http://schemas.microsoft.com/office/powerpoint/2010/main" val="72701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Times New Roman (Hebrew)" charset="0"/>
                <a:cs typeface="Times New Roman (Hebrew)" charset="0"/>
              </a:defRPr>
            </a:lvl1pPr>
          </a:lstStyle>
          <a:p>
            <a:pPr>
              <a:defRPr/>
            </a:pPr>
            <a:fld id="{54B687EB-2819-4288-BDCC-5FBB5C1AD4D2}" type="slidenum">
              <a:rPr lang="en-US" altLang="en-US"/>
              <a:pPr>
                <a:defRPr/>
              </a:pPr>
              <a:t>‹#›</a:t>
            </a:fld>
            <a:endParaRPr lang="en-US" altLang="en-US"/>
          </a:p>
        </p:txBody>
      </p:sp>
      <p:sp>
        <p:nvSpPr>
          <p:cNvPr id="8"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1" eaLnBrk="0" fontAlgn="base" hangingPunct="0">
        <a:spcBef>
          <a:spcPct val="0"/>
        </a:spcBef>
        <a:spcAft>
          <a:spcPct val="0"/>
        </a:spcAft>
        <a:defRPr sz="4400">
          <a:solidFill>
            <a:schemeClr val="tx2"/>
          </a:solidFill>
          <a:latin typeface="+mj-lt"/>
          <a:ea typeface="+mj-ea"/>
          <a:cs typeface="Arial" pitchFamily="34" charset="0"/>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Char char="–"/>
        <a:defRPr sz="2800">
          <a:solidFill>
            <a:schemeClr val="tx1"/>
          </a:solidFill>
          <a:latin typeface="+mn-lt"/>
          <a:cs typeface="Arial" pitchFamily="34" charset="0"/>
        </a:defRPr>
      </a:lvl2pPr>
      <a:lvl3pPr marL="1143000" indent="-228600" algn="r" rtl="1"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r" rtl="1" eaLnBrk="0" fontAlgn="base" hangingPunct="0">
        <a:spcBef>
          <a:spcPct val="20000"/>
        </a:spcBef>
        <a:spcAft>
          <a:spcPct val="0"/>
        </a:spcAft>
        <a:buChar char="–"/>
        <a:defRPr sz="2000">
          <a:solidFill>
            <a:schemeClr val="tx1"/>
          </a:solidFill>
          <a:latin typeface="+mn-lt"/>
          <a:cs typeface="Arial" pitchFamily="34" charset="0"/>
        </a:defRPr>
      </a:lvl4pPr>
      <a:lvl5pPr marL="2057400" indent="-228600" algn="r" rtl="1" eaLnBrk="0" fontAlgn="base" hangingPunct="0">
        <a:spcBef>
          <a:spcPct val="20000"/>
        </a:spcBef>
        <a:spcAft>
          <a:spcPct val="0"/>
        </a:spcAft>
        <a:buChar char="»"/>
        <a:defRPr sz="2000">
          <a:solidFill>
            <a:schemeClr val="tx1"/>
          </a:solidFill>
          <a:latin typeface="+mn-lt"/>
          <a:cs typeface="Arial" pitchFamily="34"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Times New Roman (Hebrew)" charset="0"/>
                <a:cs typeface="Times New Roman (Hebrew)" charset="0"/>
              </a:defRPr>
            </a:lvl1pPr>
          </a:lstStyle>
          <a:p>
            <a:pPr>
              <a:defRPr/>
            </a:pPr>
            <a:fld id="{B84182C6-5B4A-45FA-B849-0A7C8B0D70A8}"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Times New Roman (Hebrew)" charset="0"/>
                <a:cs typeface="Times New Roman (Hebrew)" charset="0"/>
              </a:defRPr>
            </a:lvl1pPr>
          </a:lstStyle>
          <a:p>
            <a:pPr>
              <a:defRPr/>
            </a:pPr>
            <a:fld id="{0DA81925-7007-40B2-BAC7-A0AA5F19B82B}" type="slidenum">
              <a:rPr lang="en-US" altLang="en-US"/>
              <a:pPr>
                <a:defRPr/>
              </a:pPr>
              <a:t>‹#›</a:t>
            </a:fld>
            <a:endParaRPr lang="en-US" altLang="en-US"/>
          </a:p>
        </p:txBody>
      </p:sp>
      <p:sp>
        <p:nvSpPr>
          <p:cNvPr id="7" name="TextBox 6"/>
          <p:cNvSpPr txBox="1"/>
          <p:nvPr userDrawn="1"/>
        </p:nvSpPr>
        <p:spPr>
          <a:xfrm>
            <a:off x="0" y="6477000"/>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1" eaLnBrk="0" fontAlgn="base" hangingPunct="0">
        <a:spcBef>
          <a:spcPct val="0"/>
        </a:spcBef>
        <a:spcAft>
          <a:spcPct val="0"/>
        </a:spcAft>
        <a:defRPr sz="4400">
          <a:solidFill>
            <a:schemeClr val="tx2"/>
          </a:solidFill>
          <a:latin typeface="+mj-lt"/>
          <a:ea typeface="+mj-ea"/>
          <a:cs typeface="Arial" pitchFamily="34" charset="0"/>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Char char="–"/>
        <a:defRPr sz="2800">
          <a:solidFill>
            <a:schemeClr val="tx1"/>
          </a:solidFill>
          <a:latin typeface="+mn-lt"/>
          <a:cs typeface="Arial" pitchFamily="34" charset="0"/>
        </a:defRPr>
      </a:lvl2pPr>
      <a:lvl3pPr marL="1143000" indent="-228600" algn="r" rtl="1" eaLnBrk="0" fontAlgn="base" hangingPunct="0">
        <a:spcBef>
          <a:spcPct val="20000"/>
        </a:spcBef>
        <a:spcAft>
          <a:spcPct val="0"/>
        </a:spcAft>
        <a:buChar char="•"/>
        <a:defRPr sz="2400">
          <a:solidFill>
            <a:schemeClr val="tx1"/>
          </a:solidFill>
          <a:latin typeface="+mn-lt"/>
          <a:cs typeface="Arial" pitchFamily="34" charset="0"/>
        </a:defRPr>
      </a:lvl3pPr>
      <a:lvl4pPr marL="1600200" indent="-228600" algn="r" rtl="1" eaLnBrk="0" fontAlgn="base" hangingPunct="0">
        <a:spcBef>
          <a:spcPct val="20000"/>
        </a:spcBef>
        <a:spcAft>
          <a:spcPct val="0"/>
        </a:spcAft>
        <a:buChar char="–"/>
        <a:defRPr sz="2000">
          <a:solidFill>
            <a:schemeClr val="tx1"/>
          </a:solidFill>
          <a:latin typeface="+mn-lt"/>
          <a:cs typeface="Arial" pitchFamily="34" charset="0"/>
        </a:defRPr>
      </a:lvl4pPr>
      <a:lvl5pPr marL="2057400" indent="-228600" algn="r" rtl="1" eaLnBrk="0" fontAlgn="base" hangingPunct="0">
        <a:spcBef>
          <a:spcPct val="20000"/>
        </a:spcBef>
        <a:spcAft>
          <a:spcPct val="0"/>
        </a:spcAft>
        <a:buChar char="»"/>
        <a:defRPr sz="2000">
          <a:solidFill>
            <a:schemeClr val="tx1"/>
          </a:solidFill>
          <a:latin typeface="+mn-lt"/>
          <a:cs typeface="Arial" pitchFamily="34"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biochemsoctrans.org/bst/036/1404/bst0361404f01.htm"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biochemsoctrans.org/bst/036/1404/bst0361404f01.htm"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050"/>
          <p:cNvSpPr txBox="1">
            <a:spLocks noChangeArrowheads="1"/>
          </p:cNvSpPr>
          <p:nvPr/>
        </p:nvSpPr>
        <p:spPr bwMode="auto">
          <a:xfrm>
            <a:off x="303213" y="719661"/>
            <a:ext cx="8645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400" b="1" dirty="0">
                <a:solidFill>
                  <a:srgbClr val="3333CC"/>
                </a:solidFill>
                <a:latin typeface="Arial" panose="020B0604020202020204" pitchFamily="34" charset="0"/>
                <a:cs typeface="Arial" panose="020B0604020202020204" pitchFamily="34" charset="0"/>
              </a:rPr>
              <a:t>Introduction to Proteins: </a:t>
            </a:r>
            <a:r>
              <a:rPr lang="en-US" altLang="en-US" sz="4000" b="1" dirty="0">
                <a:solidFill>
                  <a:srgbClr val="3333CC"/>
                </a:solidFill>
                <a:latin typeface="Arial" panose="020B0604020202020204" pitchFamily="34" charset="0"/>
                <a:cs typeface="Arial" panose="020B0604020202020204" pitchFamily="34" charset="0"/>
              </a:rPr>
              <a:t>Structure, Function, and Motion</a:t>
            </a:r>
          </a:p>
          <a:p>
            <a:pPr algn="ctr" rtl="0" eaLnBrk="1" hangingPunct="1">
              <a:spcBef>
                <a:spcPct val="50000"/>
              </a:spcBef>
              <a:buFontTx/>
              <a:buNone/>
            </a:pPr>
            <a:r>
              <a:rPr lang="en-US" altLang="en-US" sz="2800" b="1" dirty="0">
                <a:solidFill>
                  <a:srgbClr val="3333CC"/>
                </a:solidFill>
                <a:cs typeface="Arial" panose="020B0604020202020204" pitchFamily="34" charset="0"/>
              </a:rPr>
              <a:t>2</a:t>
            </a:r>
            <a:r>
              <a:rPr lang="en-US" altLang="en-US" sz="2800" b="1" baseline="30000" dirty="0">
                <a:solidFill>
                  <a:srgbClr val="3333CC"/>
                </a:solidFill>
                <a:cs typeface="Arial" panose="020B0604020202020204" pitchFamily="34" charset="0"/>
              </a:rPr>
              <a:t>nd</a:t>
            </a:r>
            <a:r>
              <a:rPr lang="en-US" altLang="en-US" sz="2800" b="1" dirty="0">
                <a:solidFill>
                  <a:srgbClr val="3333CC"/>
                </a:solidFill>
                <a:cs typeface="Arial" panose="020B0604020202020204" pitchFamily="34" charset="0"/>
              </a:rPr>
              <a:t> Edition (2018)</a:t>
            </a:r>
          </a:p>
          <a:p>
            <a:pPr algn="ctr" rtl="0" eaLnBrk="1" hangingPunct="1">
              <a:spcBef>
                <a:spcPct val="50000"/>
              </a:spcBef>
              <a:buFontTx/>
              <a:buNone/>
            </a:pPr>
            <a:r>
              <a:rPr lang="en-US" altLang="en-US" sz="2800" b="1" dirty="0">
                <a:solidFill>
                  <a:srgbClr val="3333CC"/>
                </a:solidFill>
                <a:latin typeface="Arial" panose="020B0604020202020204" pitchFamily="34" charset="0"/>
                <a:cs typeface="Arial" panose="020B0604020202020204" pitchFamily="34" charset="0"/>
              </a:rPr>
              <a:t>Amit Kessel &amp; Nir Ben-Tal</a:t>
            </a:r>
          </a:p>
        </p:txBody>
      </p:sp>
      <p:sp>
        <p:nvSpPr>
          <p:cNvPr id="5124" name="Rectangle 1"/>
          <p:cNvSpPr>
            <a:spLocks noChangeArrowheads="1"/>
          </p:cNvSpPr>
          <p:nvPr/>
        </p:nvSpPr>
        <p:spPr bwMode="auto">
          <a:xfrm>
            <a:off x="53975" y="117475"/>
            <a:ext cx="909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solidFill>
                  <a:srgbClr val="000000"/>
                </a:solidFill>
                <a:latin typeface="Helvetica Neue"/>
                <a:cs typeface="Times New Roman (Hebrew)" panose="02020603050405020304" pitchFamily="18" charset="0"/>
              </a:rPr>
              <a:t>This PPT presentation is provided as suppl. material to the book:</a:t>
            </a:r>
            <a:endParaRPr lang="en-US" altLang="en-US" sz="2400">
              <a:solidFill>
                <a:srgbClr val="000000"/>
              </a:solidFill>
              <a:cs typeface="Times New Roman (Hebrew)"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91" y="3318943"/>
            <a:ext cx="2333992" cy="31574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1562100"/>
            <a:ext cx="6645275"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Theories on protein dynamics</a:t>
            </a:r>
          </a:p>
        </p:txBody>
      </p:sp>
      <p:sp>
        <p:nvSpPr>
          <p:cNvPr id="21508" name="Text Box 5"/>
          <p:cNvSpPr txBox="1">
            <a:spLocks noChangeArrowheads="1"/>
          </p:cNvSpPr>
          <p:nvPr/>
        </p:nvSpPr>
        <p:spPr bwMode="auto">
          <a:xfrm>
            <a:off x="144463" y="1092200"/>
            <a:ext cx="8999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i="1">
                <a:solidFill>
                  <a:srgbClr val="FF0066"/>
                </a:solidFill>
                <a:latin typeface="Arial" panose="020B0604020202020204" pitchFamily="34" charset="0"/>
                <a:cs typeface="Times New Roman (Hebrew)" panose="02020603050405020304" pitchFamily="18" charset="0"/>
              </a:rPr>
              <a:t>Induced fit</a:t>
            </a:r>
            <a:r>
              <a:rPr lang="en-US" altLang="en-US" sz="2600" b="1" i="1">
                <a:solidFill>
                  <a:srgbClr val="339933"/>
                </a:solidFill>
                <a:latin typeface="Arial" panose="020B0604020202020204" pitchFamily="34" charset="0"/>
                <a:cs typeface="Times New Roman (Hebrew)" panose="02020603050405020304" pitchFamily="18" charset="0"/>
              </a:rPr>
              <a:t> </a:t>
            </a:r>
            <a:r>
              <a:rPr lang="en-US" altLang="en-US" sz="2600" b="1">
                <a:solidFill>
                  <a:srgbClr val="339933"/>
                </a:solidFill>
                <a:latin typeface="Arial" panose="020B0604020202020204" pitchFamily="34" charset="0"/>
                <a:cs typeface="Times New Roman (Hebrew)" panose="02020603050405020304" pitchFamily="18" charset="0"/>
              </a:rPr>
              <a:t>theory </a:t>
            </a:r>
            <a:r>
              <a:rPr lang="en-US" altLang="en-US" sz="2000" b="1">
                <a:solidFill>
                  <a:srgbClr val="339933"/>
                </a:solidFill>
                <a:latin typeface="Arial" panose="020B0604020202020204" pitchFamily="34" charset="0"/>
                <a:cs typeface="Times New Roman (Hebrew)" panose="02020603050405020304" pitchFamily="18" charset="0"/>
              </a:rPr>
              <a:t>(Koshland 1959) </a:t>
            </a:r>
            <a:endParaRPr lang="en-US" altLang="en-US" sz="2400" b="1">
              <a:solidFill>
                <a:srgbClr val="339933"/>
              </a:solidFill>
              <a:latin typeface="Arial" panose="020B0604020202020204" pitchFamily="34" charset="0"/>
              <a:cs typeface="Times New Roman (Hebrew)" panose="02020603050405020304" pitchFamily="18" charset="0"/>
            </a:endParaRPr>
          </a:p>
          <a:p>
            <a:pPr lvl="1" algn="l" rtl="0" eaLnBrk="1" hangingPunct="1">
              <a:spcBef>
                <a:spcPct val="50000"/>
              </a:spcBef>
              <a:buFont typeface="Wingdings" panose="05000000000000000000" pitchFamily="2" charset="2"/>
              <a:buChar char="Ø"/>
            </a:pPr>
            <a:r>
              <a:rPr lang="en-US" altLang="en-US" sz="2600">
                <a:solidFill>
                  <a:srgbClr val="000000"/>
                </a:solidFill>
                <a:cs typeface="Times New Roman (Hebrew)" panose="02020603050405020304" pitchFamily="18" charset="0"/>
              </a:rPr>
              <a:t>Proteins can adapt their structure to bound ligand </a:t>
            </a:r>
          </a:p>
        </p:txBody>
      </p:sp>
      <p:sp>
        <p:nvSpPr>
          <p:cNvPr id="21509" name="Rectangle 2"/>
          <p:cNvSpPr>
            <a:spLocks noChangeArrowheads="1"/>
          </p:cNvSpPr>
          <p:nvPr/>
        </p:nvSpPr>
        <p:spPr bwMode="auto">
          <a:xfrm>
            <a:off x="0" y="59685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solidFill>
                  <a:srgbClr val="FF0066"/>
                </a:solidFill>
                <a:latin typeface="Arial" panose="020B0604020202020204" pitchFamily="34" charset="0"/>
                <a:cs typeface="Times New Roman (Hebrew)" panose="02020603050405020304" pitchFamily="18" charset="0"/>
              </a:rPr>
              <a:t>Large-scale </a:t>
            </a:r>
            <a:r>
              <a:rPr lang="en-US" altLang="en-US" sz="2400" dirty="0">
                <a:solidFill>
                  <a:srgbClr val="000000"/>
                </a:solidFill>
                <a:latin typeface="Arial" panose="020B0604020202020204" pitchFamily="34" charset="0"/>
                <a:cs typeface="Times New Roman (Hebrew)" panose="02020603050405020304" pitchFamily="18" charset="0"/>
              </a:rPr>
              <a:t>induced fit of </a:t>
            </a:r>
            <a:r>
              <a:rPr lang="en-US" altLang="en-US" sz="2400" dirty="0" err="1">
                <a:solidFill>
                  <a:srgbClr val="000000"/>
                </a:solidFill>
                <a:latin typeface="Arial" panose="020B0604020202020204" pitchFamily="34" charset="0"/>
                <a:cs typeface="Times New Roman (Hebrew)" panose="02020603050405020304" pitchFamily="18" charset="0"/>
              </a:rPr>
              <a:t>glucokinase</a:t>
            </a:r>
            <a:r>
              <a:rPr lang="en-US" altLang="en-US" sz="2400" dirty="0">
                <a:solidFill>
                  <a:srgbClr val="000000"/>
                </a:solidFill>
                <a:latin typeface="Arial" panose="020B0604020202020204" pitchFamily="34" charset="0"/>
                <a:cs typeface="Times New Roman (Hebrew)" panose="02020603050405020304" pitchFamily="18" charset="0"/>
              </a:rPr>
              <a:t> following glucose binding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Theories on protein dynamics</a:t>
            </a:r>
          </a:p>
        </p:txBody>
      </p:sp>
      <p:sp>
        <p:nvSpPr>
          <p:cNvPr id="14" name="Text Box 5"/>
          <p:cNvSpPr txBox="1">
            <a:spLocks noChangeArrowheads="1"/>
          </p:cNvSpPr>
          <p:nvPr/>
        </p:nvSpPr>
        <p:spPr bwMode="auto">
          <a:xfrm>
            <a:off x="144463" y="1092200"/>
            <a:ext cx="89995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500" b="1" i="1" dirty="0" smtClean="0">
                <a:solidFill>
                  <a:srgbClr val="FF0066"/>
                </a:solidFill>
                <a:latin typeface="Arial" panose="020B0604020202020204" pitchFamily="34" charset="0"/>
                <a:ea typeface="Times New Roman (Hebrew)" charset="0"/>
                <a:cs typeface="Arial" panose="020B0604020202020204" pitchFamily="34" charset="0"/>
              </a:rPr>
              <a:t>Pre-existing equilibrium </a:t>
            </a:r>
            <a:r>
              <a:rPr lang="en-US" sz="2500" b="1" dirty="0" smtClean="0">
                <a:solidFill>
                  <a:srgbClr val="FF0066"/>
                </a:solidFill>
                <a:latin typeface="Arial" panose="020B0604020202020204" pitchFamily="34" charset="0"/>
                <a:ea typeface="Times New Roman (Hebrew)" charset="0"/>
                <a:cs typeface="Arial" panose="020B0604020202020204" pitchFamily="34" charset="0"/>
              </a:rPr>
              <a:t>(MWC) </a:t>
            </a:r>
            <a:r>
              <a:rPr lang="en-US" sz="2500" b="1" dirty="0" smtClean="0">
                <a:solidFill>
                  <a:srgbClr val="339933"/>
                </a:solidFill>
                <a:latin typeface="Arial" panose="020B0604020202020204" pitchFamily="34" charset="0"/>
                <a:ea typeface="Times New Roman (Hebrew)" charset="0"/>
                <a:cs typeface="Arial" panose="020B0604020202020204" pitchFamily="34" charset="0"/>
              </a:rPr>
              <a:t>theory</a:t>
            </a:r>
            <a:r>
              <a:rPr lang="en-US" sz="2500" b="1" dirty="0" smtClean="0">
                <a:solidFill>
                  <a:srgbClr val="FF0066"/>
                </a:solidFill>
                <a:latin typeface="Arial" panose="020B0604020202020204" pitchFamily="34" charset="0"/>
                <a:ea typeface="Times New Roman (Hebrew)" charset="0"/>
                <a:cs typeface="Arial" panose="020B0604020202020204" pitchFamily="34" charset="0"/>
              </a:rPr>
              <a:t> </a:t>
            </a:r>
            <a:r>
              <a:rPr lang="en-US" sz="2000" b="1" dirty="0" smtClean="0">
                <a:solidFill>
                  <a:srgbClr val="339933"/>
                </a:solidFill>
                <a:latin typeface="Arial" panose="020B0604020202020204" pitchFamily="34" charset="0"/>
                <a:ea typeface="Times New Roman (Hebrew)" charset="0"/>
                <a:cs typeface="Arial" panose="020B0604020202020204" pitchFamily="34" charset="0"/>
              </a:rPr>
              <a:t>(Monod et al., 1965)</a:t>
            </a:r>
            <a:endParaRPr lang="en-US" sz="2600" b="1" dirty="0" smtClean="0">
              <a:solidFill>
                <a:srgbClr val="FF0066"/>
              </a:solidFill>
              <a:latin typeface="Arial" panose="020B0604020202020204" pitchFamily="34" charset="0"/>
              <a:ea typeface="Times New Roman (Hebrew)" charset="0"/>
              <a:cs typeface="Arial" panose="020B0604020202020204" pitchFamily="34" charset="0"/>
            </a:endParaRP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Ligand-free proteins can exist in two different equilibrium conformations</a:t>
            </a:r>
          </a:p>
        </p:txBody>
      </p:sp>
      <p:sp>
        <p:nvSpPr>
          <p:cNvPr id="4" name="Text Box 5"/>
          <p:cNvSpPr txBox="1">
            <a:spLocks noChangeArrowheads="1"/>
          </p:cNvSpPr>
          <p:nvPr/>
        </p:nvSpPr>
        <p:spPr bwMode="auto">
          <a:xfrm>
            <a:off x="144463" y="26670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600" b="1" dirty="0" smtClean="0">
                <a:solidFill>
                  <a:srgbClr val="FF0066"/>
                </a:solidFill>
                <a:latin typeface="Arial" panose="020B0604020202020204" pitchFamily="34" charset="0"/>
                <a:ea typeface="Times New Roman (Hebrew)" charset="0"/>
                <a:cs typeface="Arial" panose="020B0604020202020204" pitchFamily="34" charset="0"/>
              </a:rPr>
              <a:t>Conformational selection theory</a:t>
            </a: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Proteins are in equilibrium between </a:t>
            </a:r>
            <a:r>
              <a:rPr lang="en-US" sz="2600" u="sng" dirty="0" smtClean="0">
                <a:latin typeface="+mj-lt"/>
                <a:cs typeface="Arial" panose="020B0604020202020204" pitchFamily="34" charset="0"/>
              </a:rPr>
              <a:t>many</a:t>
            </a:r>
            <a:r>
              <a:rPr lang="en-US" sz="2600" dirty="0" smtClean="0">
                <a:latin typeface="+mj-lt"/>
                <a:cs typeface="Arial" panose="020B0604020202020204" pitchFamily="34" charset="0"/>
              </a:rPr>
              <a:t> different conformations/substates (</a:t>
            </a:r>
            <a:r>
              <a:rPr lang="en-US" sz="2600" b="1" dirty="0" smtClean="0">
                <a:solidFill>
                  <a:srgbClr val="FF0066"/>
                </a:solidFill>
                <a:latin typeface="+mj-lt"/>
                <a:cs typeface="Arial" panose="020B0604020202020204" pitchFamily="34" charset="0"/>
              </a:rPr>
              <a:t>ensemble</a:t>
            </a:r>
            <a:r>
              <a:rPr lang="en-US" sz="2600" dirty="0" smtClean="0">
                <a:latin typeface="+mj-lt"/>
                <a:cs typeface="Arial" panose="020B0604020202020204" pitchFamily="34" charset="0"/>
              </a:rPr>
              <a:t>)</a:t>
            </a:r>
          </a:p>
        </p:txBody>
      </p:sp>
      <p:pic>
        <p:nvPicPr>
          <p:cNvPr id="23557"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748088"/>
            <a:ext cx="28448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Theories on protein dynamics</a:t>
            </a:r>
          </a:p>
        </p:txBody>
      </p:sp>
      <p:sp>
        <p:nvSpPr>
          <p:cNvPr id="8" name="Text Box 5"/>
          <p:cNvSpPr txBox="1">
            <a:spLocks noChangeArrowheads="1"/>
          </p:cNvSpPr>
          <p:nvPr/>
        </p:nvSpPr>
        <p:spPr bwMode="auto">
          <a:xfrm>
            <a:off x="144463" y="1092200"/>
            <a:ext cx="899953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52488" indent="-45720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sz="2600" b="1" dirty="0" smtClean="0">
                <a:solidFill>
                  <a:srgbClr val="339933"/>
                </a:solidFill>
                <a:latin typeface="Arial" panose="020B0604020202020204" pitchFamily="34" charset="0"/>
                <a:ea typeface="Times New Roman (Hebrew)" charset="0"/>
                <a:cs typeface="Arial" panose="020B0604020202020204" pitchFamily="34" charset="0"/>
              </a:rPr>
              <a:t>Currently accepted theory</a:t>
            </a:r>
          </a:p>
          <a:p>
            <a:pPr lvl="1" algn="l" rtl="0" eaLnBrk="1" hangingPunct="1">
              <a:spcBef>
                <a:spcPct val="50000"/>
              </a:spcBef>
              <a:buFont typeface="Wingdings" panose="05000000000000000000" pitchFamily="2" charset="2"/>
              <a:buChar char="Ø"/>
              <a:defRPr/>
            </a:pPr>
            <a:r>
              <a:rPr lang="en-US" sz="2600" dirty="0" smtClean="0">
                <a:latin typeface="+mj-lt"/>
                <a:cs typeface="Arial" panose="020B0604020202020204" pitchFamily="34" charset="0"/>
              </a:rPr>
              <a:t>The transition between the substates is driven by the surroundings’ </a:t>
            </a:r>
            <a:r>
              <a:rPr lang="en-US" sz="2600" b="1" dirty="0" smtClean="0">
                <a:solidFill>
                  <a:srgbClr val="FF0066"/>
                </a:solidFill>
                <a:latin typeface="+mj-lt"/>
                <a:cs typeface="Arial" panose="020B0604020202020204" pitchFamily="34" charset="0"/>
              </a:rPr>
              <a:t>thermal energy (</a:t>
            </a:r>
            <a:r>
              <a:rPr lang="en-US" sz="2600" b="1" i="1" dirty="0" err="1" smtClean="0">
                <a:solidFill>
                  <a:srgbClr val="FF0066"/>
                </a:solidFill>
                <a:latin typeface="+mj-lt"/>
                <a:cs typeface="Arial" panose="020B0604020202020204" pitchFamily="34" charset="0"/>
              </a:rPr>
              <a:t>k</a:t>
            </a:r>
            <a:r>
              <a:rPr lang="en-US" sz="2600" b="1" i="1" baseline="-25000" dirty="0" err="1" smtClean="0">
                <a:solidFill>
                  <a:srgbClr val="FF0066"/>
                </a:solidFill>
                <a:latin typeface="+mj-lt"/>
                <a:cs typeface="Arial" panose="020B0604020202020204" pitchFamily="34" charset="0"/>
              </a:rPr>
              <a:t>B</a:t>
            </a:r>
            <a:r>
              <a:rPr lang="en-US" sz="2600" b="1" i="1" dirty="0" err="1" smtClean="0">
                <a:solidFill>
                  <a:srgbClr val="FF0066"/>
                </a:solidFill>
                <a:latin typeface="+mj-lt"/>
                <a:cs typeface="Arial" panose="020B0604020202020204" pitchFamily="34" charset="0"/>
              </a:rPr>
              <a:t>T</a:t>
            </a:r>
            <a:r>
              <a:rPr lang="en-US" sz="2600" b="1" dirty="0" smtClean="0">
                <a:solidFill>
                  <a:srgbClr val="FF0066"/>
                </a:solidFill>
                <a:latin typeface="+mj-lt"/>
                <a:cs typeface="Arial" panose="020B0604020202020204" pitchFamily="34" charset="0"/>
              </a:rPr>
              <a:t>)</a:t>
            </a:r>
            <a:r>
              <a:rPr lang="en-US" sz="2600" dirty="0" smtClean="0">
                <a:latin typeface="+mj-lt"/>
                <a:cs typeface="Arial" panose="020B0604020202020204" pitchFamily="34" charset="0"/>
              </a:rPr>
              <a:t>, converted to </a:t>
            </a:r>
            <a:r>
              <a:rPr lang="en-US" sz="2600" b="1" dirty="0" smtClean="0">
                <a:solidFill>
                  <a:srgbClr val="FF0066"/>
                </a:solidFill>
                <a:latin typeface="+mj-lt"/>
                <a:cs typeface="Arial" panose="020B0604020202020204" pitchFamily="34" charset="0"/>
              </a:rPr>
              <a:t>kinetic energy (</a:t>
            </a:r>
            <a:r>
              <a:rPr lang="en-US" sz="2600" b="1" i="1" dirty="0" smtClean="0">
                <a:solidFill>
                  <a:srgbClr val="FF0066"/>
                </a:solidFill>
                <a:latin typeface="+mj-lt"/>
                <a:cs typeface="Arial" panose="020B0604020202020204" pitchFamily="34" charset="0"/>
              </a:rPr>
              <a:t>K</a:t>
            </a:r>
            <a:r>
              <a:rPr lang="en-US" sz="2600" b="1" dirty="0" smtClean="0">
                <a:solidFill>
                  <a:srgbClr val="FF0066"/>
                </a:solidFill>
                <a:latin typeface="+mj-lt"/>
                <a:cs typeface="Arial" panose="020B0604020202020204" pitchFamily="34" charset="0"/>
              </a:rPr>
              <a:t>) </a:t>
            </a:r>
            <a:r>
              <a:rPr lang="en-US" sz="2600" dirty="0" smtClean="0">
                <a:latin typeface="+mj-lt"/>
                <a:cs typeface="Arial" panose="020B0604020202020204" pitchFamily="34" charset="0"/>
              </a:rPr>
              <a:t>and then to atomic motions and bond vibrations: </a:t>
            </a:r>
          </a:p>
        </p:txBody>
      </p:sp>
      <p:sp>
        <p:nvSpPr>
          <p:cNvPr id="25605" name="Rectangle 21"/>
          <p:cNvSpPr>
            <a:spLocks noChangeArrowheads="1"/>
          </p:cNvSpPr>
          <p:nvPr/>
        </p:nvSpPr>
        <p:spPr bwMode="auto">
          <a:xfrm>
            <a:off x="13574" y="5564958"/>
            <a:ext cx="9145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a:cs typeface="Times New Roman" panose="02020603050405020304" pitchFamily="18" charset="0"/>
              </a:rPr>
              <a:t>* The energy available for 1 mol of proteins is </a:t>
            </a:r>
            <a:r>
              <a:rPr lang="en-US" altLang="en-US" sz="2400" i="1">
                <a:cs typeface="Times New Roman" panose="02020603050405020304" pitchFamily="18" charset="0"/>
              </a:rPr>
              <a:t>RT</a:t>
            </a:r>
            <a:r>
              <a:rPr lang="en-US" altLang="en-US" sz="2400">
                <a:cs typeface="Times New Roman" panose="02020603050405020304" pitchFamily="18" charset="0"/>
              </a:rPr>
              <a:t> = 0.6 kcal/mol (25 °C). </a:t>
            </a:r>
            <a:r>
              <a:rPr lang="en-US" altLang="en-US" sz="2400" i="1">
                <a:cs typeface="Times New Roman" panose="02020603050405020304" pitchFamily="18" charset="0"/>
              </a:rPr>
              <a:t>k</a:t>
            </a:r>
            <a:r>
              <a:rPr lang="en-US" altLang="en-US" sz="2400" i="1" baseline="-25000">
                <a:cs typeface="Times New Roman" panose="02020603050405020304" pitchFamily="18" charset="0"/>
              </a:rPr>
              <a:t>B</a:t>
            </a:r>
            <a:r>
              <a:rPr lang="en-US" altLang="en-US" sz="2400" i="1">
                <a:cs typeface="Times New Roman" panose="02020603050405020304" pitchFamily="18" charset="0"/>
              </a:rPr>
              <a:t>T</a:t>
            </a:r>
            <a:r>
              <a:rPr lang="en-US" altLang="en-US" sz="2400">
                <a:cs typeface="Times New Roman" panose="02020603050405020304" pitchFamily="18" charset="0"/>
              </a:rPr>
              <a:t> is the energy available for one molecule (</a:t>
            </a:r>
            <a:r>
              <a:rPr lang="en-US" altLang="en-US" sz="2400" i="1">
                <a:cs typeface="Times New Roman" panose="02020603050405020304" pitchFamily="18" charset="0"/>
              </a:rPr>
              <a:t>k</a:t>
            </a:r>
            <a:r>
              <a:rPr lang="en-US" altLang="en-US" sz="2400" i="1" baseline="-25000">
                <a:cs typeface="Times New Roman" panose="02020603050405020304" pitchFamily="18" charset="0"/>
              </a:rPr>
              <a:t>B</a:t>
            </a:r>
            <a:r>
              <a:rPr lang="en-US" altLang="en-US" sz="2400" i="1">
                <a:cs typeface="Times New Roman" panose="02020603050405020304" pitchFamily="18" charset="0"/>
              </a:rPr>
              <a:t>T</a:t>
            </a:r>
            <a:r>
              <a:rPr lang="en-US" altLang="en-US" sz="2400">
                <a:cs typeface="Times New Roman" panose="02020603050405020304" pitchFamily="18" charset="0"/>
              </a:rPr>
              <a:t> = </a:t>
            </a:r>
            <a:r>
              <a:rPr lang="en-US" altLang="en-US" sz="2400" i="1">
                <a:cs typeface="Times New Roman" panose="02020603050405020304" pitchFamily="18" charset="0"/>
              </a:rPr>
              <a:t>RT</a:t>
            </a:r>
            <a:r>
              <a:rPr lang="en-US" altLang="en-US" sz="2400">
                <a:cs typeface="Times New Roman" panose="02020603050405020304" pitchFamily="18" charset="0"/>
              </a:rPr>
              <a:t>/</a:t>
            </a:r>
            <a:r>
              <a:rPr lang="en-US" altLang="en-US" sz="2400" i="1">
                <a:cs typeface="Times New Roman" panose="02020603050405020304" pitchFamily="18" charset="0"/>
              </a:rPr>
              <a:t>N</a:t>
            </a:r>
            <a:r>
              <a:rPr lang="en-US" altLang="en-US" sz="2400" i="1" baseline="-25000">
                <a:cs typeface="Times New Roman" panose="02020603050405020304" pitchFamily="18" charset="0"/>
              </a:rPr>
              <a:t>A</a:t>
            </a:r>
            <a:r>
              <a:rPr lang="en-US" altLang="en-US" sz="2400">
                <a:cs typeface="Times New Roman" panose="02020603050405020304" pitchFamily="18" charset="0"/>
              </a:rPr>
              <a:t>)</a:t>
            </a:r>
          </a:p>
        </p:txBody>
      </p:sp>
      <p:grpSp>
        <p:nvGrpSpPr>
          <p:cNvPr id="13" name="Group 14"/>
          <p:cNvGrpSpPr>
            <a:grpSpLocks/>
          </p:cNvGrpSpPr>
          <p:nvPr/>
        </p:nvGrpSpPr>
        <p:grpSpPr bwMode="auto">
          <a:xfrm>
            <a:off x="2067423" y="3227825"/>
            <a:ext cx="5152200" cy="2106613"/>
            <a:chOff x="157660" y="4099530"/>
            <a:chExt cx="5152278" cy="2106361"/>
          </a:xfrm>
        </p:grpSpPr>
        <p:sp>
          <p:nvSpPr>
            <p:cNvPr id="14" name="Text Box 24"/>
            <p:cNvSpPr txBox="1">
              <a:spLocks noChangeArrowheads="1"/>
            </p:cNvSpPr>
            <p:nvPr/>
          </p:nvSpPr>
          <p:spPr bwMode="auto">
            <a:xfrm>
              <a:off x="408406" y="4099530"/>
              <a:ext cx="4901532" cy="90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lnSpc>
                  <a:spcPct val="150000"/>
                </a:lnSpc>
                <a:spcBef>
                  <a:spcPct val="50000"/>
                </a:spcBef>
                <a:buFontTx/>
                <a:buNone/>
              </a:pPr>
              <a:r>
                <a:rPr lang="en-US" altLang="en-US" sz="4000" i="1" dirty="0">
                  <a:cs typeface="Times New Roman (Hebrew)"/>
                </a:rPr>
                <a:t>K</a:t>
              </a:r>
              <a:r>
                <a:rPr lang="en-US" altLang="en-US" sz="4000" dirty="0">
                  <a:cs typeface="Times New Roman (Hebrew)"/>
                </a:rPr>
                <a:t> </a:t>
              </a:r>
              <a:r>
                <a:rPr lang="en-US" altLang="en-US" sz="4000" dirty="0">
                  <a:cs typeface="Times New Roman (Hebrew)"/>
                  <a:sym typeface="Symbol" panose="05050102010706020507" pitchFamily="18" charset="2"/>
                </a:rPr>
                <a:t> </a:t>
              </a:r>
              <a:r>
                <a:rPr lang="en-US" altLang="en-US" sz="4000" i="1" dirty="0" err="1">
                  <a:cs typeface="Times New Roman (Hebrew)"/>
                </a:rPr>
                <a:t>k</a:t>
              </a:r>
              <a:r>
                <a:rPr lang="en-US" altLang="en-US" sz="4000" i="1" baseline="-25000" dirty="0" err="1">
                  <a:cs typeface="Times New Roman (Hebrew)"/>
                </a:rPr>
                <a:t>B</a:t>
              </a:r>
              <a:r>
                <a:rPr lang="en-US" altLang="en-US" sz="4000" i="1" dirty="0" err="1">
                  <a:cs typeface="Times New Roman (Hebrew)"/>
                </a:rPr>
                <a:t>T</a:t>
              </a:r>
              <a:r>
                <a:rPr lang="en-US" altLang="en-US" sz="4000" dirty="0">
                  <a:cs typeface="Times New Roman (Hebrew)"/>
                </a:rPr>
                <a:t> = </a:t>
              </a:r>
              <a:r>
                <a:rPr lang="en-US" altLang="en-US" sz="4000" dirty="0" smtClean="0">
                  <a:cs typeface="Times New Roman" panose="02020603050405020304" pitchFamily="18" charset="0"/>
                </a:rPr>
                <a:t>½</a:t>
              </a:r>
              <a:r>
                <a:rPr lang="en-US" altLang="en-US" sz="4000" i="1" dirty="0" smtClean="0">
                  <a:cs typeface="Times New Roman (Hebrew)"/>
                </a:rPr>
                <a:t>mv</a:t>
              </a:r>
              <a:r>
                <a:rPr lang="en-US" altLang="en-US" sz="4000" i="1" baseline="30000" dirty="0" smtClean="0">
                  <a:cs typeface="Times New Roman (Hebrew)"/>
                </a:rPr>
                <a:t>2</a:t>
              </a:r>
              <a:endParaRPr lang="en-US" altLang="en-US" sz="4000" i="1" dirty="0">
                <a:cs typeface="Times New Roman (Hebrew)"/>
              </a:endParaRPr>
            </a:p>
          </p:txBody>
        </p:sp>
        <p:cxnSp>
          <p:nvCxnSpPr>
            <p:cNvPr id="15" name="Straight Arrow Connector 15"/>
            <p:cNvCxnSpPr>
              <a:cxnSpLocks noChangeShapeType="1"/>
            </p:cNvCxnSpPr>
            <p:nvPr/>
          </p:nvCxnSpPr>
          <p:spPr bwMode="auto">
            <a:xfrm flipV="1">
              <a:off x="1336090" y="4978698"/>
              <a:ext cx="0" cy="481965"/>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TextBox 16"/>
            <p:cNvSpPr txBox="1">
              <a:spLocks noChangeArrowheads="1"/>
            </p:cNvSpPr>
            <p:nvPr/>
          </p:nvSpPr>
          <p:spPr bwMode="auto">
            <a:xfrm>
              <a:off x="157660" y="5374894"/>
              <a:ext cx="2623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cs typeface="Times New Roman (Hebrew)"/>
                </a:rPr>
                <a:t>Average kinetic energy</a:t>
              </a:r>
            </a:p>
          </p:txBody>
        </p:sp>
        <p:cxnSp>
          <p:nvCxnSpPr>
            <p:cNvPr id="17" name="Straight Arrow Connector 17"/>
            <p:cNvCxnSpPr>
              <a:cxnSpLocks noChangeShapeType="1"/>
            </p:cNvCxnSpPr>
            <p:nvPr/>
          </p:nvCxnSpPr>
          <p:spPr bwMode="auto">
            <a:xfrm flipV="1">
              <a:off x="4269295" y="4970678"/>
              <a:ext cx="0" cy="481965"/>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Box 18"/>
            <p:cNvSpPr txBox="1">
              <a:spLocks noChangeArrowheads="1"/>
            </p:cNvSpPr>
            <p:nvPr/>
          </p:nvSpPr>
          <p:spPr bwMode="auto">
            <a:xfrm>
              <a:off x="4069431" y="5366874"/>
              <a:ext cx="1178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cs typeface="Times New Roman (Hebrew)"/>
                </a:rPr>
                <a:t>velocity</a:t>
              </a:r>
            </a:p>
          </p:txBody>
        </p:sp>
        <p:cxnSp>
          <p:nvCxnSpPr>
            <p:cNvPr id="19" name="Straight Arrow Connector 19"/>
            <p:cNvCxnSpPr>
              <a:cxnSpLocks noChangeShapeType="1"/>
            </p:cNvCxnSpPr>
            <p:nvPr/>
          </p:nvCxnSpPr>
          <p:spPr bwMode="auto">
            <a:xfrm flipV="1">
              <a:off x="3988278" y="4953186"/>
              <a:ext cx="0" cy="853832"/>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 name="TextBox 20"/>
            <p:cNvSpPr txBox="1">
              <a:spLocks noChangeArrowheads="1"/>
            </p:cNvSpPr>
            <p:nvPr/>
          </p:nvSpPr>
          <p:spPr bwMode="auto">
            <a:xfrm>
              <a:off x="3424005" y="5709501"/>
              <a:ext cx="1178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cs typeface="Times New Roman (Hebrew)"/>
                </a:rPr>
                <a:t>mass</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Theories on protein dynamics</a:t>
            </a:r>
          </a:p>
        </p:txBody>
      </p:sp>
      <p:sp>
        <p:nvSpPr>
          <p:cNvPr id="5" name="Text Box 5"/>
          <p:cNvSpPr txBox="1">
            <a:spLocks noChangeArrowheads="1"/>
          </p:cNvSpPr>
          <p:nvPr/>
        </p:nvSpPr>
        <p:spPr bwMode="auto">
          <a:xfrm>
            <a:off x="0" y="892700"/>
            <a:ext cx="9259613"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Currently accepted theory</a:t>
            </a:r>
          </a:p>
          <a:p>
            <a:pPr lvl="1" algn="l" rtl="0" eaLnBrk="1" hangingPunct="1">
              <a:spcBef>
                <a:spcPct val="50000"/>
              </a:spcBef>
              <a:buFont typeface="Wingdings" panose="05000000000000000000" pitchFamily="2" charset="2"/>
              <a:buChar char="Ø"/>
            </a:pPr>
            <a:r>
              <a:rPr lang="en-US" altLang="en-US" sz="2600" dirty="0">
                <a:cs typeface="Times New Roman (Hebrew)"/>
              </a:rPr>
              <a:t>The probability (</a:t>
            </a:r>
            <a:r>
              <a:rPr lang="en-US" altLang="en-US" sz="2600" i="1" dirty="0">
                <a:cs typeface="Times New Roman (Hebrew)"/>
              </a:rPr>
              <a:t>P</a:t>
            </a:r>
            <a:r>
              <a:rPr lang="en-US" altLang="en-US" sz="2600" dirty="0">
                <a:cs typeface="Times New Roman (Hebrew)"/>
              </a:rPr>
              <a:t>) to acquire each conformation depends on its energy (</a:t>
            </a:r>
            <a:r>
              <a:rPr lang="el-GR" altLang="en-US" sz="2600" dirty="0">
                <a:cs typeface="Times New Roman (Hebrew)"/>
              </a:rPr>
              <a:t>Δ</a:t>
            </a:r>
            <a:r>
              <a:rPr lang="en-US" altLang="en-US" sz="2600" i="1" dirty="0">
                <a:cs typeface="Times New Roman (Hebrew)"/>
              </a:rPr>
              <a:t>G</a:t>
            </a:r>
            <a:r>
              <a:rPr lang="en-US" altLang="en-US" sz="2600" dirty="0">
                <a:cs typeface="Times New Roman (Hebrew)"/>
              </a:rPr>
              <a:t>):</a:t>
            </a:r>
          </a:p>
          <a:p>
            <a:pPr lvl="1" algn="l" rtl="0" eaLnBrk="1" hangingPunct="1">
              <a:spcBef>
                <a:spcPct val="50000"/>
              </a:spcBef>
              <a:buFont typeface="Wingdings" panose="05000000000000000000" pitchFamily="2" charset="2"/>
              <a:buChar char="Ø"/>
            </a:pPr>
            <a:endParaRPr lang="en-US" altLang="en-US" sz="2600" dirty="0">
              <a:cs typeface="Times New Roman (Hebrew)"/>
            </a:endParaRPr>
          </a:p>
          <a:p>
            <a:pPr lvl="1" algn="l" rtl="0" eaLnBrk="1" hangingPunct="1">
              <a:spcBef>
                <a:spcPct val="50000"/>
              </a:spcBef>
              <a:buFont typeface="Wingdings" panose="05000000000000000000" pitchFamily="2" charset="2"/>
              <a:buChar char="Ø"/>
            </a:pPr>
            <a:endParaRPr lang="en-US" altLang="en-US" sz="2600" dirty="0">
              <a:cs typeface="Times New Roman (Hebrew)"/>
            </a:endParaRPr>
          </a:p>
          <a:p>
            <a:pPr lvl="1" algn="l" rtl="0" eaLnBrk="1" hangingPunct="1">
              <a:spcBef>
                <a:spcPct val="50000"/>
              </a:spcBef>
              <a:buFont typeface="Wingdings" panose="05000000000000000000" pitchFamily="2" charset="2"/>
              <a:buChar char="Ø"/>
            </a:pPr>
            <a:r>
              <a:rPr lang="en-US" altLang="en-US" sz="2600" dirty="0">
                <a:cs typeface="Times New Roman (Hebrew)"/>
              </a:rPr>
              <a:t>The </a:t>
            </a:r>
            <a:r>
              <a:rPr lang="en-US" altLang="en-US" sz="2600" b="1" dirty="0">
                <a:solidFill>
                  <a:srgbClr val="FF0066"/>
                </a:solidFill>
                <a:cs typeface="Times New Roman (Hebrew)"/>
              </a:rPr>
              <a:t>native conformation </a:t>
            </a:r>
            <a:r>
              <a:rPr lang="en-US" altLang="en-US" sz="2600" dirty="0">
                <a:cs typeface="Times New Roman (Hebrew)"/>
              </a:rPr>
              <a:t>has the lowest energy </a:t>
            </a:r>
            <a:r>
              <a:rPr lang="en-US" altLang="en-US" sz="2600" dirty="0">
                <a:cs typeface="Times New Roman" panose="02020603050405020304" pitchFamily="18" charset="0"/>
                <a:sym typeface="Symbol" panose="05050102010706020507" pitchFamily="18" charset="2"/>
              </a:rPr>
              <a:t> </a:t>
            </a:r>
            <a:r>
              <a:rPr lang="en-US" altLang="en-US" sz="2600" b="1" dirty="0">
                <a:solidFill>
                  <a:srgbClr val="FF0066"/>
                </a:solidFill>
                <a:cs typeface="Times New Roman (Hebrew)"/>
              </a:rPr>
              <a:t>most populated</a:t>
            </a:r>
          </a:p>
          <a:p>
            <a:pPr lvl="1" algn="l" rtl="0" eaLnBrk="1" hangingPunct="1">
              <a:spcBef>
                <a:spcPct val="50000"/>
              </a:spcBef>
              <a:buFont typeface="Wingdings" panose="05000000000000000000" pitchFamily="2" charset="2"/>
              <a:buChar char="Ø"/>
            </a:pPr>
            <a:r>
              <a:rPr lang="en-US" altLang="en-US" sz="2600" dirty="0">
                <a:cs typeface="Times New Roman (Hebrew)"/>
              </a:rPr>
              <a:t>Other conformations are also sampled frequently, as long as they are within the </a:t>
            </a:r>
            <a:r>
              <a:rPr lang="en-US" altLang="en-US" sz="2600" b="1" i="1" dirty="0">
                <a:solidFill>
                  <a:srgbClr val="FF0066"/>
                </a:solidFill>
                <a:cs typeface="Times New Roman (Hebrew)"/>
              </a:rPr>
              <a:t>R</a:t>
            </a:r>
            <a:r>
              <a:rPr lang="en-US" altLang="en-US" sz="2600" b="1" i="1" dirty="0" smtClean="0">
                <a:solidFill>
                  <a:srgbClr val="FF0066"/>
                </a:solidFill>
                <a:cs typeface="Times New Roman (Hebrew)"/>
              </a:rPr>
              <a:t>T</a:t>
            </a:r>
            <a:r>
              <a:rPr lang="en-US" altLang="en-US" sz="2600" b="1" dirty="0" smtClean="0">
                <a:solidFill>
                  <a:srgbClr val="FF0066"/>
                </a:solidFill>
                <a:cs typeface="Times New Roman (Hebrew)"/>
              </a:rPr>
              <a:t> </a:t>
            </a:r>
            <a:r>
              <a:rPr lang="en-US" altLang="en-US" sz="2600" b="1" dirty="0">
                <a:solidFill>
                  <a:srgbClr val="FF0066"/>
                </a:solidFill>
                <a:cs typeface="Times New Roman (Hebrew)"/>
              </a:rPr>
              <a:t>range </a:t>
            </a:r>
            <a:r>
              <a:rPr lang="en-US" altLang="en-US" sz="2000" dirty="0">
                <a:cs typeface="Times New Roman (Hebrew)"/>
              </a:rPr>
              <a:t>(energy ≤ 0.6 kcal higher than that of the native structure)</a:t>
            </a:r>
            <a:r>
              <a:rPr lang="en-US" altLang="en-US" sz="2400" dirty="0">
                <a:cs typeface="Times New Roman (Hebrew)"/>
              </a:rPr>
              <a:t> </a:t>
            </a:r>
            <a:endParaRPr lang="en-US" altLang="en-US" sz="2400" dirty="0" smtClean="0">
              <a:cs typeface="Times New Roman (Hebrew)"/>
            </a:endParaRPr>
          </a:p>
          <a:p>
            <a:pPr lvl="1" algn="l" rtl="0" eaLnBrk="1" hangingPunct="1">
              <a:spcBef>
                <a:spcPct val="50000"/>
              </a:spcBef>
              <a:buFont typeface="Wingdings" panose="05000000000000000000" pitchFamily="2" charset="2"/>
              <a:buChar char="Ø"/>
            </a:pPr>
            <a:r>
              <a:rPr lang="en-US" altLang="en-US" sz="2600" b="1" dirty="0" smtClean="0">
                <a:solidFill>
                  <a:srgbClr val="FF0066"/>
                </a:solidFill>
                <a:cs typeface="Times New Roman (Hebrew)"/>
              </a:rPr>
              <a:t>Ligand binding </a:t>
            </a:r>
            <a:r>
              <a:rPr lang="en-US" altLang="en-US" sz="2600" dirty="0" smtClean="0">
                <a:cs typeface="Times New Roman (Hebrew)"/>
              </a:rPr>
              <a:t>may stabilize </a:t>
            </a:r>
            <a:r>
              <a:rPr lang="en-US" altLang="en-US" sz="2600" b="1" dirty="0" smtClean="0">
                <a:solidFill>
                  <a:srgbClr val="FF0066"/>
                </a:solidFill>
                <a:cs typeface="Times New Roman (Hebrew)"/>
              </a:rPr>
              <a:t>higher-energy conformations</a:t>
            </a:r>
            <a:endParaRPr lang="en-US" altLang="en-US" sz="2600" b="1" i="1" dirty="0">
              <a:solidFill>
                <a:srgbClr val="FF0066"/>
              </a:solidFill>
              <a:cs typeface="Times New Roman (Hebrew)"/>
            </a:endParaRPr>
          </a:p>
        </p:txBody>
      </p:sp>
      <p:sp>
        <p:nvSpPr>
          <p:cNvPr id="6" name="Rectangle 3"/>
          <p:cNvSpPr>
            <a:spLocks noChangeArrowheads="1"/>
          </p:cNvSpPr>
          <p:nvPr/>
        </p:nvSpPr>
        <p:spPr bwMode="auto">
          <a:xfrm>
            <a:off x="3373265" y="2647546"/>
            <a:ext cx="29892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4400" i="1" dirty="0">
                <a:cs typeface="Times New Roman" panose="02020603050405020304" pitchFamily="18" charset="0"/>
              </a:rPr>
              <a:t>P</a:t>
            </a:r>
            <a:r>
              <a:rPr lang="en-US" altLang="en-US" sz="4400" dirty="0">
                <a:cs typeface="Times New Roman" panose="02020603050405020304" pitchFamily="18" charset="0"/>
              </a:rPr>
              <a:t> </a:t>
            </a:r>
            <a:r>
              <a:rPr lang="en-US" altLang="en-US" sz="4400" dirty="0">
                <a:cs typeface="Times New Roman" panose="02020603050405020304" pitchFamily="18" charset="0"/>
                <a:sym typeface="Symbol" panose="05050102010706020507" pitchFamily="18" charset="2"/>
              </a:rPr>
              <a:t></a:t>
            </a:r>
            <a:r>
              <a:rPr lang="en-US" altLang="en-US" sz="4400" dirty="0">
                <a:cs typeface="Times New Roman" panose="02020603050405020304" pitchFamily="18" charset="0"/>
              </a:rPr>
              <a:t> e</a:t>
            </a:r>
            <a:r>
              <a:rPr lang="en-US" altLang="en-US" sz="4400" baseline="30000" dirty="0">
                <a:cs typeface="Times New Roman" panose="02020603050405020304" pitchFamily="18" charset="0"/>
              </a:rPr>
              <a:t> (-Δ</a:t>
            </a:r>
            <a:r>
              <a:rPr lang="en-US" altLang="en-US" sz="4400" i="1" baseline="30000" dirty="0">
                <a:cs typeface="Times New Roman" panose="02020603050405020304" pitchFamily="18" charset="0"/>
              </a:rPr>
              <a:t>G</a:t>
            </a:r>
            <a:r>
              <a:rPr lang="en-US" altLang="en-US" sz="4400" baseline="30000" dirty="0">
                <a:cs typeface="Times New Roman" panose="02020603050405020304" pitchFamily="18" charset="0"/>
              </a:rPr>
              <a:t>/</a:t>
            </a:r>
            <a:r>
              <a:rPr lang="en-US" altLang="en-US" sz="4400" i="1" baseline="30000" dirty="0">
                <a:cs typeface="Times New Roman" panose="02020603050405020304" pitchFamily="18" charset="0"/>
              </a:rPr>
              <a:t>RT</a:t>
            </a:r>
            <a:r>
              <a:rPr lang="en-US" altLang="en-US" sz="4400" baseline="30000" dirty="0">
                <a:cs typeface="Times New Roman" panose="02020603050405020304" pitchFamily="18" charset="0"/>
              </a:rPr>
              <a:t>)</a:t>
            </a:r>
            <a:endParaRPr lang="en-US" altLang="en-US" sz="44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biological significance of thermally-induced conformational changes</a:t>
            </a:r>
          </a:p>
        </p:txBody>
      </p:sp>
      <p:sp>
        <p:nvSpPr>
          <p:cNvPr id="29699" name="Text Box 8"/>
          <p:cNvSpPr txBox="1">
            <a:spLocks noChangeArrowheads="1"/>
          </p:cNvSpPr>
          <p:nvPr/>
        </p:nvSpPr>
        <p:spPr bwMode="auto">
          <a:xfrm>
            <a:off x="130175" y="1609725"/>
            <a:ext cx="8613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AutoNum type="arabicPeriod"/>
            </a:pPr>
            <a:r>
              <a:rPr lang="en-US" altLang="en-US" sz="2400" b="1">
                <a:solidFill>
                  <a:srgbClr val="339933"/>
                </a:solidFill>
                <a:latin typeface="Arial" panose="020B0604020202020204" pitchFamily="34" charset="0"/>
                <a:cs typeface="Times New Roman (Hebrew)" panose="02020603050405020304" pitchFamily="18" charset="0"/>
              </a:rPr>
              <a:t>Changing active site properties</a:t>
            </a:r>
          </a:p>
          <a:p>
            <a:pPr lvl="1" algn="l" rtl="0" eaLnBrk="1" hangingPunct="1">
              <a:spcBef>
                <a:spcPct val="50000"/>
              </a:spcBef>
              <a:buFont typeface="Wingdings" panose="05000000000000000000" pitchFamily="2" charset="2"/>
              <a:buChar char="Ø"/>
            </a:pPr>
            <a:r>
              <a:rPr lang="en-US" altLang="en-US" sz="2400">
                <a:cs typeface="Times New Roman (Hebrew)" panose="02020603050405020304" pitchFamily="18" charset="0"/>
              </a:rPr>
              <a:t>Conformational change </a:t>
            </a:r>
            <a:r>
              <a:rPr lang="en-US" altLang="en-US" sz="2400">
                <a:cs typeface="Times New Roman (Hebrew)" panose="02020603050405020304" pitchFamily="18" charset="0"/>
                <a:sym typeface="Symbol" panose="05050102010706020507" pitchFamily="18" charset="2"/>
              </a:rPr>
              <a:t> change in </a:t>
            </a:r>
            <a:r>
              <a:rPr lang="el-GR" altLang="en-US" sz="2400">
                <a:cs typeface="Times New Roman (Hebrew)" panose="02020603050405020304" pitchFamily="18" charset="0"/>
                <a:sym typeface="Symbol" panose="05050102010706020507" pitchFamily="18" charset="2"/>
              </a:rPr>
              <a:t>ε</a:t>
            </a:r>
            <a:r>
              <a:rPr lang="en-US" altLang="en-US" sz="2400">
                <a:cs typeface="Times New Roman (Hebrew)" panose="02020603050405020304" pitchFamily="18" charset="0"/>
                <a:sym typeface="Symbol" panose="05050102010706020507" pitchFamily="18" charset="2"/>
              </a:rPr>
              <a:t>  change in </a:t>
            </a:r>
            <a:r>
              <a:rPr lang="el-GR" altLang="en-US" sz="2400">
                <a:cs typeface="Times New Roman (Hebrew)" panose="02020603050405020304" pitchFamily="18" charset="0"/>
                <a:sym typeface="Symbol" panose="05050102010706020507" pitchFamily="18" charset="2"/>
              </a:rPr>
              <a:t>Φ</a:t>
            </a:r>
            <a:endParaRPr lang="en-US" altLang="en-US" sz="2400">
              <a:cs typeface="Times New Roman (Hebrew)" panose="02020603050405020304" pitchFamily="18" charset="0"/>
            </a:endParaRPr>
          </a:p>
        </p:txBody>
      </p:sp>
      <p:grpSp>
        <p:nvGrpSpPr>
          <p:cNvPr id="29700" name="Group 1"/>
          <p:cNvGrpSpPr>
            <a:grpSpLocks/>
          </p:cNvGrpSpPr>
          <p:nvPr/>
        </p:nvGrpSpPr>
        <p:grpSpPr bwMode="auto">
          <a:xfrm>
            <a:off x="1268413" y="2762250"/>
            <a:ext cx="6340475" cy="3996375"/>
            <a:chOff x="1268413" y="2762500"/>
            <a:chExt cx="6340475" cy="3996131"/>
          </a:xfrm>
        </p:grpSpPr>
        <p:grpSp>
          <p:nvGrpSpPr>
            <p:cNvPr id="29701" name="Group 6"/>
            <p:cNvGrpSpPr>
              <a:grpSpLocks/>
            </p:cNvGrpSpPr>
            <p:nvPr/>
          </p:nvGrpSpPr>
          <p:grpSpPr bwMode="auto">
            <a:xfrm>
              <a:off x="1268413" y="2762500"/>
              <a:ext cx="6340475" cy="3551237"/>
              <a:chOff x="856" y="613"/>
              <a:chExt cx="3994" cy="2237"/>
            </a:xfrm>
          </p:grpSpPr>
          <p:pic>
            <p:nvPicPr>
              <p:cNvPr id="297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 y="613"/>
                <a:ext cx="3994" cy="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Oval 4"/>
              <p:cNvSpPr>
                <a:spLocks noChangeArrowheads="1"/>
              </p:cNvSpPr>
              <p:nvPr/>
            </p:nvSpPr>
            <p:spPr bwMode="auto">
              <a:xfrm>
                <a:off x="1563" y="1307"/>
                <a:ext cx="517" cy="506"/>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29705" name="Oval 5"/>
              <p:cNvSpPr>
                <a:spLocks noChangeArrowheads="1"/>
              </p:cNvSpPr>
              <p:nvPr/>
            </p:nvSpPr>
            <p:spPr bwMode="auto">
              <a:xfrm>
                <a:off x="3515" y="1227"/>
                <a:ext cx="517" cy="506"/>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grpSp>
        <p:sp>
          <p:nvSpPr>
            <p:cNvPr id="29702" name="TextBox 7"/>
            <p:cNvSpPr txBox="1">
              <a:spLocks noChangeArrowheads="1"/>
            </p:cNvSpPr>
            <p:nvPr/>
          </p:nvSpPr>
          <p:spPr bwMode="auto">
            <a:xfrm>
              <a:off x="4726782" y="6296668"/>
              <a:ext cx="2346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panose="02020603050405020304" pitchFamily="18" charset="0"/>
                </a:rPr>
                <a:t>Cytochrome c</a:t>
              </a:r>
              <a:endParaRPr lang="he-IL" altLang="en-US" sz="2400" dirty="0">
                <a:latin typeface="Arial" panose="020B0604020202020204" pitchFamily="34" charset="0"/>
                <a:cs typeface="Times New Roman (Hebrew)" panose="02020603050405020304" pitchFamily="18"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biological significance of thermally-induced conformational changes</a:t>
            </a:r>
          </a:p>
        </p:txBody>
      </p:sp>
      <p:sp>
        <p:nvSpPr>
          <p:cNvPr id="31747" name="Text Box 7"/>
          <p:cNvSpPr txBox="1">
            <a:spLocks noChangeArrowheads="1"/>
          </p:cNvSpPr>
          <p:nvPr/>
        </p:nvSpPr>
        <p:spPr bwMode="auto">
          <a:xfrm>
            <a:off x="130175" y="1433513"/>
            <a:ext cx="86137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628650" indent="-3429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50000"/>
              </a:lnSpc>
              <a:spcBef>
                <a:spcPct val="50000"/>
              </a:spcBef>
              <a:buFontTx/>
              <a:buAutoNum type="arabicPeriod" startAt="2"/>
            </a:pPr>
            <a:r>
              <a:rPr lang="en-US" altLang="en-US" sz="2600" b="1" dirty="0">
                <a:solidFill>
                  <a:srgbClr val="339933"/>
                </a:solidFill>
                <a:latin typeface="Arial" panose="020B0604020202020204" pitchFamily="34" charset="0"/>
                <a:cs typeface="Times New Roman (Hebrew)" panose="02020603050405020304" pitchFamily="18" charset="0"/>
              </a:rPr>
              <a:t>Facilitating substrate diffusion into buried active site </a:t>
            </a:r>
          </a:p>
          <a:p>
            <a:pPr lvl="1" algn="l" rtl="0" eaLnBrk="1" hangingPunct="1">
              <a:lnSpc>
                <a:spcPct val="150000"/>
              </a:lnSpc>
              <a:spcBef>
                <a:spcPct val="50000"/>
              </a:spcBef>
              <a:buFont typeface="Wingdings" panose="05000000000000000000" pitchFamily="2" charset="2"/>
              <a:buChar char="Ø"/>
            </a:pPr>
            <a:r>
              <a:rPr lang="en-US" altLang="en-US" sz="2600" dirty="0" err="1">
                <a:cs typeface="Times New Roman (Hebrew)" panose="02020603050405020304" pitchFamily="18" charset="0"/>
              </a:rPr>
              <a:t>ps</a:t>
            </a:r>
            <a:r>
              <a:rPr lang="en-US" altLang="en-US" sz="2600" dirty="0">
                <a:cs typeface="Times New Roman (Hebrew)" panose="02020603050405020304" pitchFamily="18" charset="0"/>
              </a:rPr>
              <a:t>-ns </a:t>
            </a:r>
            <a:r>
              <a:rPr lang="en-US" altLang="en-US" sz="2600" b="1" dirty="0">
                <a:solidFill>
                  <a:srgbClr val="FF0066"/>
                </a:solidFill>
                <a:cs typeface="Times New Roman (Hebrew)" panose="02020603050405020304" pitchFamily="18" charset="0"/>
              </a:rPr>
              <a:t>‘breathing’ </a:t>
            </a:r>
            <a:r>
              <a:rPr lang="en-US" altLang="en-US" sz="2600" dirty="0">
                <a:cs typeface="Times New Roman (Hebrew)" panose="02020603050405020304" pitchFamily="18" charset="0"/>
                <a:sym typeface="Symbol" panose="05050102010706020507" pitchFamily="18" charset="2"/>
              </a:rPr>
              <a:t> transient voids from surface to core</a:t>
            </a:r>
            <a:endParaRPr lang="en-US" altLang="en-US" sz="2600" dirty="0">
              <a:cs typeface="Times New Roman (Hebrew)" panose="02020603050405020304" pitchFamily="18" charset="0"/>
            </a:endParaRPr>
          </a:p>
          <a:p>
            <a:pPr algn="l" rtl="0" eaLnBrk="1" hangingPunct="1">
              <a:lnSpc>
                <a:spcPct val="150000"/>
              </a:lnSpc>
              <a:spcBef>
                <a:spcPct val="50000"/>
              </a:spcBef>
              <a:buFontTx/>
              <a:buAutoNum type="arabicPeriod" startAt="3"/>
            </a:pPr>
            <a:r>
              <a:rPr lang="en-US" altLang="en-US" sz="2600" b="1" dirty="0">
                <a:solidFill>
                  <a:srgbClr val="339933"/>
                </a:solidFill>
                <a:latin typeface="Arial" panose="020B0604020202020204" pitchFamily="34" charset="0"/>
                <a:cs typeface="Times New Roman (Hebrew)" panose="02020603050405020304" pitchFamily="18" charset="0"/>
              </a:rPr>
              <a:t>Amplifying short thermal fluctuations </a:t>
            </a:r>
          </a:p>
          <a:p>
            <a:pPr lvl="1" algn="l" rtl="0" eaLnBrk="1" hangingPunct="1">
              <a:lnSpc>
                <a:spcPct val="150000"/>
              </a:lnSpc>
              <a:spcBef>
                <a:spcPct val="50000"/>
              </a:spcBef>
              <a:buFont typeface="Wingdings" panose="05000000000000000000" pitchFamily="2" charset="2"/>
              <a:buChar char="Ø"/>
            </a:pPr>
            <a:r>
              <a:rPr lang="en-US" altLang="en-US" sz="2600" dirty="0">
                <a:cs typeface="Times New Roman (Hebrew)" panose="02020603050405020304" pitchFamily="18" charset="0"/>
                <a:sym typeface="Symbol" panose="05050102010706020507" pitchFamily="18" charset="2"/>
              </a:rPr>
              <a:t>Cooperative </a:t>
            </a:r>
            <a:r>
              <a:rPr lang="en-US" altLang="en-US" sz="2600" dirty="0" err="1">
                <a:cs typeface="Times New Roman (Hebrew)" panose="02020603050405020304" pitchFamily="18" charset="0"/>
                <a:sym typeface="Symbol" panose="05050102010706020507" pitchFamily="18" charset="2"/>
              </a:rPr>
              <a:t>ps</a:t>
            </a:r>
            <a:r>
              <a:rPr lang="en-US" altLang="en-US" sz="2600" dirty="0">
                <a:cs typeface="Times New Roman (Hebrew)" panose="02020603050405020304" pitchFamily="18" charset="0"/>
                <a:sym typeface="Symbol" panose="05050102010706020507" pitchFamily="18" charset="2"/>
              </a:rPr>
              <a:t>-ns motions  larger, </a:t>
            </a:r>
            <a:r>
              <a:rPr lang="en-US" altLang="en-US" sz="2600" dirty="0" err="1">
                <a:cs typeface="Times New Roman (Hebrew)" panose="02020603050405020304" pitchFamily="18" charset="0"/>
              </a:rPr>
              <a:t>μs-ms</a:t>
            </a:r>
            <a:r>
              <a:rPr lang="en-US" altLang="en-US" sz="2600" dirty="0">
                <a:cs typeface="Times New Roman (Hebrew)" panose="02020603050405020304" pitchFamily="18" charset="0"/>
              </a:rPr>
              <a:t> motions (e.g. active site opening)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6864" y="3154363"/>
            <a:ext cx="4264428" cy="3262485"/>
          </a:xfrm>
          <a:prstGeom prst="rect">
            <a:avLst/>
          </a:prstGeom>
        </p:spPr>
      </p:pic>
      <p:sp>
        <p:nvSpPr>
          <p:cNvPr id="33794"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biological significance of thermally-induced conformational changes</a:t>
            </a:r>
          </a:p>
        </p:txBody>
      </p:sp>
      <p:sp>
        <p:nvSpPr>
          <p:cNvPr id="20" name="Text Box 7"/>
          <p:cNvSpPr txBox="1">
            <a:spLocks noChangeArrowheads="1"/>
          </p:cNvSpPr>
          <p:nvPr/>
        </p:nvSpPr>
        <p:spPr bwMode="auto">
          <a:xfrm>
            <a:off x="130175" y="1481138"/>
            <a:ext cx="90138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14350" indent="-514350" algn="l" eaLnBrk="1" hangingPunct="1">
              <a:spcBef>
                <a:spcPct val="50000"/>
              </a:spcBef>
              <a:buFont typeface="+mj-lt"/>
              <a:buAutoNum type="arabicPeriod" startAt="4"/>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Optimization of quantum tunneling events</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H</a:t>
            </a:r>
            <a:r>
              <a:rPr lang="en-US" altLang="en-US" sz="2600" baseline="30000" dirty="0" smtClean="0">
                <a:latin typeface="+mj-lt"/>
                <a:ea typeface="Times New Roman (Hebrew)" charset="0"/>
                <a:cs typeface="Times New Roman" panose="02020603050405020304" pitchFamily="18" charset="0"/>
              </a:rPr>
              <a:t>+</a:t>
            </a:r>
            <a:r>
              <a:rPr lang="en-US" altLang="en-US" sz="2600" dirty="0" smtClean="0">
                <a:latin typeface="+mj-lt"/>
                <a:ea typeface="Times New Roman (Hebrew)" charset="0"/>
                <a:cs typeface="Times New Roman" panose="02020603050405020304" pitchFamily="18" charset="0"/>
              </a:rPr>
              <a:t>/H</a:t>
            </a:r>
            <a:r>
              <a:rPr lang="en-US" altLang="en-US" sz="2600" baseline="30000" dirty="0" smtClean="0">
                <a:latin typeface="+mj-lt"/>
                <a:ea typeface="Times New Roman (Hebrew)" charset="0"/>
                <a:cs typeface="Times New Roman" panose="02020603050405020304" pitchFamily="18" charset="0"/>
              </a:rPr>
              <a:t>-</a:t>
            </a:r>
            <a:r>
              <a:rPr lang="en-US" altLang="en-US" sz="2600" dirty="0" smtClean="0">
                <a:latin typeface="+mj-lt"/>
                <a:ea typeface="Times New Roman (Hebrew)" charset="0"/>
                <a:cs typeface="Times New Roman" panose="02020603050405020304" pitchFamily="18" charset="0"/>
              </a:rPr>
              <a:t>/</a:t>
            </a:r>
            <a:r>
              <a:rPr lang="en-US" altLang="en-US" sz="2600" dirty="0" smtClean="0">
                <a:ea typeface="Times New Roman (Hebrew)" charset="0"/>
                <a:cs typeface="Times New Roman" panose="02020603050405020304" pitchFamily="18" charset="0"/>
              </a:rPr>
              <a:t>H∙ </a:t>
            </a:r>
            <a:r>
              <a:rPr lang="en-US" altLang="en-US" sz="2600" dirty="0" smtClean="0">
                <a:latin typeface="+mj-lt"/>
                <a:ea typeface="Times New Roman (Hebrew)" charset="0"/>
                <a:cs typeface="Times New Roman" panose="02020603050405020304" pitchFamily="18" charset="0"/>
              </a:rPr>
              <a:t>may transfer between protein/ligand groups despite large energy barriers, by QM tunneling</a:t>
            </a:r>
            <a:r>
              <a:rPr lang="en-US" altLang="en-US" sz="2600" b="1" dirty="0" smtClean="0">
                <a:solidFill>
                  <a:srgbClr val="339933"/>
                </a:solidFill>
                <a:latin typeface="+mj-lt"/>
                <a:ea typeface="Times New Roman (Hebrew)"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biological significance of thermally-induced conformational changes</a:t>
            </a:r>
          </a:p>
        </p:txBody>
      </p:sp>
      <p:grpSp>
        <p:nvGrpSpPr>
          <p:cNvPr id="35844" name="Group 3"/>
          <p:cNvGrpSpPr>
            <a:grpSpLocks/>
          </p:cNvGrpSpPr>
          <p:nvPr/>
        </p:nvGrpSpPr>
        <p:grpSpPr bwMode="auto">
          <a:xfrm>
            <a:off x="4071937" y="2873316"/>
            <a:ext cx="4859338" cy="3702050"/>
            <a:chOff x="1937138" y="3155330"/>
            <a:chExt cx="4858416" cy="3702670"/>
          </a:xfrm>
        </p:grpSpPr>
        <p:pic>
          <p:nvPicPr>
            <p:cNvPr id="358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7138" y="3155330"/>
              <a:ext cx="4858416" cy="370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1"/>
            <p:cNvSpPr txBox="1">
              <a:spLocks noChangeArrowheads="1"/>
            </p:cNvSpPr>
            <p:nvPr/>
          </p:nvSpPr>
          <p:spPr bwMode="auto">
            <a:xfrm>
              <a:off x="3092418" y="5288857"/>
              <a:ext cx="1273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a:cs typeface="Times New Roman (Hebrew)" panose="02020603050405020304" pitchFamily="18" charset="0"/>
                </a:rPr>
                <a:t>X-</a:t>
              </a:r>
              <a:r>
                <a:rPr lang="en-US" altLang="en-US" sz="2400">
                  <a:solidFill>
                    <a:srgbClr val="FF0000"/>
                  </a:solidFill>
                  <a:cs typeface="Times New Roman (Hebrew)" panose="02020603050405020304" pitchFamily="18" charset="0"/>
                </a:rPr>
                <a:t>H</a:t>
              </a:r>
              <a:r>
                <a:rPr lang="en-US" altLang="en-US" sz="2400">
                  <a:cs typeface="Times New Roman (Hebrew)" panose="02020603050405020304" pitchFamily="18" charset="0"/>
                </a:rPr>
                <a:t>  Y</a:t>
              </a:r>
            </a:p>
          </p:txBody>
        </p:sp>
        <p:sp>
          <p:nvSpPr>
            <p:cNvPr id="35847" name="TextBox 9"/>
            <p:cNvSpPr txBox="1">
              <a:spLocks noChangeArrowheads="1"/>
            </p:cNvSpPr>
            <p:nvPr/>
          </p:nvSpPr>
          <p:spPr bwMode="auto">
            <a:xfrm>
              <a:off x="5181600" y="5880064"/>
              <a:ext cx="147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panose="02020603050405020304" pitchFamily="18" charset="0"/>
                </a:rPr>
                <a:t>X  </a:t>
              </a:r>
              <a:r>
                <a:rPr lang="en-US" altLang="en-US" sz="2400">
                  <a:solidFill>
                    <a:srgbClr val="FF0000"/>
                  </a:solidFill>
                  <a:cs typeface="Times New Roman (Hebrew)" panose="02020603050405020304" pitchFamily="18" charset="0"/>
                </a:rPr>
                <a:t>H</a:t>
              </a:r>
              <a:r>
                <a:rPr lang="en-US" altLang="en-US" sz="2400">
                  <a:cs typeface="Times New Roman (Hebrew)" panose="02020603050405020304" pitchFamily="18" charset="0"/>
                </a:rPr>
                <a:t>-Y</a:t>
              </a:r>
            </a:p>
          </p:txBody>
        </p:sp>
        <p:sp>
          <p:nvSpPr>
            <p:cNvPr id="35848" name="TextBox 11"/>
            <p:cNvSpPr txBox="1">
              <a:spLocks noChangeArrowheads="1"/>
            </p:cNvSpPr>
            <p:nvPr/>
          </p:nvSpPr>
          <p:spPr bwMode="auto">
            <a:xfrm>
              <a:off x="4095050" y="3202857"/>
              <a:ext cx="1273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dirty="0">
                  <a:cs typeface="Times New Roman (Hebrew)" panose="02020603050405020304" pitchFamily="18" charset="0"/>
                </a:rPr>
                <a:t>X-</a:t>
              </a:r>
              <a:r>
                <a:rPr lang="en-US" altLang="en-US" sz="2400" dirty="0">
                  <a:solidFill>
                    <a:srgbClr val="FF0000"/>
                  </a:solidFill>
                  <a:cs typeface="Times New Roman (Hebrew)" panose="02020603050405020304" pitchFamily="18" charset="0"/>
                </a:rPr>
                <a:t>H</a:t>
              </a:r>
              <a:r>
                <a:rPr lang="en-US" altLang="en-US" sz="2400" dirty="0">
                  <a:cs typeface="Times New Roman (Hebrew)" panose="02020603050405020304" pitchFamily="18" charset="0"/>
                </a:rPr>
                <a:t>-Y</a:t>
              </a:r>
            </a:p>
          </p:txBody>
        </p:sp>
      </p:grpSp>
      <p:sp>
        <p:nvSpPr>
          <p:cNvPr id="9" name="Text Box 7"/>
          <p:cNvSpPr txBox="1">
            <a:spLocks noChangeArrowheads="1"/>
          </p:cNvSpPr>
          <p:nvPr/>
        </p:nvSpPr>
        <p:spPr bwMode="auto">
          <a:xfrm>
            <a:off x="130175" y="1481138"/>
            <a:ext cx="86137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14350" indent="-514350" algn="l" eaLnBrk="1" hangingPunct="1">
              <a:spcBef>
                <a:spcPct val="50000"/>
              </a:spcBef>
              <a:buFont typeface="+mj-lt"/>
              <a:buAutoNum type="arabicPeriod" startAt="4"/>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Optimization of quantum tunneling events</a:t>
            </a:r>
          </a:p>
          <a:p>
            <a:pPr lvl="1" algn="l" eaLnBrk="1" hangingPunct="1">
              <a:spcBef>
                <a:spcPct val="50000"/>
              </a:spcBef>
              <a:buFont typeface="Wingdings" panose="05000000000000000000" pitchFamily="2" charset="2"/>
              <a:buChar char="Ø"/>
              <a:defRPr/>
            </a:pPr>
            <a:r>
              <a:rPr lang="en-US" altLang="en-US" sz="2600" u="sng" dirty="0" smtClean="0">
                <a:latin typeface="+mj-lt"/>
                <a:ea typeface="Times New Roman (Hebrew)" charset="0"/>
                <a:cs typeface="Times New Roman" panose="02020603050405020304" pitchFamily="18" charset="0"/>
              </a:rPr>
              <a:t>Mechanism</a:t>
            </a:r>
            <a:r>
              <a:rPr lang="en-US" altLang="en-US" sz="2600" dirty="0" smtClean="0">
                <a:latin typeface="+mj-lt"/>
                <a:ea typeface="Times New Roman (Hebrew)" charset="0"/>
                <a:cs typeface="Times New Roman" panose="02020603050405020304" pitchFamily="18" charset="0"/>
              </a:rPr>
              <a:t>: H only has to gain sufficient energy to reach the point when its wavelength exceeds the barrier’s width</a:t>
            </a:r>
            <a:endParaRPr lang="en-US" altLang="en-US" sz="2600" b="1" dirty="0" smtClean="0">
              <a:solidFill>
                <a:srgbClr val="339933"/>
              </a:solidFill>
              <a:latin typeface="+mj-lt"/>
              <a:ea typeface="Times New Roman (Hebrew)"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285750" y="233363"/>
            <a:ext cx="8645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biological significance of thermally-induced conformational changes</a:t>
            </a:r>
          </a:p>
        </p:txBody>
      </p:sp>
      <p:sp>
        <p:nvSpPr>
          <p:cNvPr id="8" name="Text Box 7"/>
          <p:cNvSpPr txBox="1">
            <a:spLocks noChangeArrowheads="1"/>
          </p:cNvSpPr>
          <p:nvPr/>
        </p:nvSpPr>
        <p:spPr bwMode="auto">
          <a:xfrm>
            <a:off x="130175" y="1481138"/>
            <a:ext cx="90138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14350" indent="-514350" algn="l" eaLnBrk="1" hangingPunct="1">
              <a:spcBef>
                <a:spcPct val="50000"/>
              </a:spcBef>
              <a:buFont typeface="+mj-lt"/>
              <a:buAutoNum type="arabicPeriod" startAt="4"/>
              <a:defRPr/>
            </a:pP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Optimization of quantum tunneling events</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Coupled vibrations (fs-</a:t>
            </a:r>
            <a:r>
              <a:rPr lang="en-US" altLang="en-US" sz="2600" dirty="0" err="1" smtClean="0">
                <a:latin typeface="+mj-lt"/>
                <a:ea typeface="Times New Roman (Hebrew)" charset="0"/>
                <a:cs typeface="Times New Roman" panose="02020603050405020304" pitchFamily="18" charset="0"/>
              </a:rPr>
              <a:t>ps</a:t>
            </a:r>
            <a:r>
              <a:rPr lang="en-US" altLang="en-US" sz="2600" dirty="0" smtClean="0">
                <a:latin typeface="+mj-lt"/>
                <a:ea typeface="Times New Roman (Hebrew)" charset="0"/>
                <a:cs typeface="Times New Roman" panose="02020603050405020304" pitchFamily="18" charset="0"/>
              </a:rPr>
              <a:t>) increase tunneling probability by optimizing geometric-electrostatic factors </a:t>
            </a:r>
            <a:endParaRPr lang="en-US" altLang="en-US" sz="2600" b="1" dirty="0" smtClean="0">
              <a:solidFill>
                <a:srgbClr val="339933"/>
              </a:solidFill>
              <a:latin typeface="+mj-lt"/>
              <a:ea typeface="Times New Roman (Hebrew)" charset="0"/>
            </a:endParaRPr>
          </a:p>
        </p:txBody>
      </p:sp>
      <p:grpSp>
        <p:nvGrpSpPr>
          <p:cNvPr id="10" name="Group 3"/>
          <p:cNvGrpSpPr>
            <a:grpSpLocks/>
          </p:cNvGrpSpPr>
          <p:nvPr/>
        </p:nvGrpSpPr>
        <p:grpSpPr bwMode="auto">
          <a:xfrm>
            <a:off x="4071937" y="2873316"/>
            <a:ext cx="4859338" cy="3702050"/>
            <a:chOff x="1937138" y="3155330"/>
            <a:chExt cx="4858416" cy="3702670"/>
          </a:xfrm>
        </p:grpSpPr>
        <p:pic>
          <p:nvPicPr>
            <p:cNvPr id="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7138" y="3155330"/>
              <a:ext cx="4858416" cy="370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3092418" y="5288857"/>
              <a:ext cx="1273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a:cs typeface="Times New Roman (Hebrew)" panose="02020603050405020304" pitchFamily="18" charset="0"/>
                </a:rPr>
                <a:t>X-</a:t>
              </a:r>
              <a:r>
                <a:rPr lang="en-US" altLang="en-US" sz="2400">
                  <a:solidFill>
                    <a:srgbClr val="FF0000"/>
                  </a:solidFill>
                  <a:cs typeface="Times New Roman (Hebrew)" panose="02020603050405020304" pitchFamily="18" charset="0"/>
                </a:rPr>
                <a:t>H</a:t>
              </a:r>
              <a:r>
                <a:rPr lang="en-US" altLang="en-US" sz="2400">
                  <a:cs typeface="Times New Roman (Hebrew)" panose="02020603050405020304" pitchFamily="18" charset="0"/>
                </a:rPr>
                <a:t>  Y</a:t>
              </a:r>
            </a:p>
          </p:txBody>
        </p:sp>
        <p:sp>
          <p:nvSpPr>
            <p:cNvPr id="13" name="TextBox 9"/>
            <p:cNvSpPr txBox="1">
              <a:spLocks noChangeArrowheads="1"/>
            </p:cNvSpPr>
            <p:nvPr/>
          </p:nvSpPr>
          <p:spPr bwMode="auto">
            <a:xfrm>
              <a:off x="5181600" y="5880064"/>
              <a:ext cx="147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panose="02020603050405020304" pitchFamily="18" charset="0"/>
                </a:rPr>
                <a:t>X  </a:t>
              </a:r>
              <a:r>
                <a:rPr lang="en-US" altLang="en-US" sz="2400">
                  <a:solidFill>
                    <a:srgbClr val="FF0000"/>
                  </a:solidFill>
                  <a:cs typeface="Times New Roman (Hebrew)" panose="02020603050405020304" pitchFamily="18" charset="0"/>
                </a:rPr>
                <a:t>H</a:t>
              </a:r>
              <a:r>
                <a:rPr lang="en-US" altLang="en-US" sz="2400">
                  <a:cs typeface="Times New Roman (Hebrew)" panose="02020603050405020304" pitchFamily="18" charset="0"/>
                </a:rPr>
                <a:t>-Y</a:t>
              </a:r>
            </a:p>
          </p:txBody>
        </p:sp>
        <p:sp>
          <p:nvSpPr>
            <p:cNvPr id="14" name="TextBox 11"/>
            <p:cNvSpPr txBox="1">
              <a:spLocks noChangeArrowheads="1"/>
            </p:cNvSpPr>
            <p:nvPr/>
          </p:nvSpPr>
          <p:spPr bwMode="auto">
            <a:xfrm>
              <a:off x="4095050" y="3202857"/>
              <a:ext cx="1273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0"/>
                </a:spcBef>
                <a:buFontTx/>
                <a:buNone/>
              </a:pPr>
              <a:r>
                <a:rPr lang="en-US" altLang="en-US" sz="2400" dirty="0">
                  <a:cs typeface="Times New Roman (Hebrew)" panose="02020603050405020304" pitchFamily="18" charset="0"/>
                </a:rPr>
                <a:t>X-</a:t>
              </a:r>
              <a:r>
                <a:rPr lang="en-US" altLang="en-US" sz="2400" dirty="0">
                  <a:solidFill>
                    <a:srgbClr val="FF0000"/>
                  </a:solidFill>
                  <a:cs typeface="Times New Roman (Hebrew)" panose="02020603050405020304" pitchFamily="18" charset="0"/>
                </a:rPr>
                <a:t>H</a:t>
              </a:r>
              <a:r>
                <a:rPr lang="en-US" altLang="en-US" sz="2400" dirty="0">
                  <a:cs typeface="Times New Roman (Hebrew)" panose="02020603050405020304" pitchFamily="18" charset="0"/>
                </a:rPr>
                <a:t>-Y</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External factors may affect dynamics</a:t>
            </a:r>
          </a:p>
        </p:txBody>
      </p:sp>
      <p:sp>
        <p:nvSpPr>
          <p:cNvPr id="48131" name="Text Box 3"/>
          <p:cNvSpPr txBox="1">
            <a:spLocks noChangeArrowheads="1"/>
          </p:cNvSpPr>
          <p:nvPr/>
        </p:nvSpPr>
        <p:spPr bwMode="auto">
          <a:xfrm>
            <a:off x="130175" y="1100138"/>
            <a:ext cx="901382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u="sng" dirty="0" smtClean="0">
                <a:solidFill>
                  <a:srgbClr val="339933"/>
                </a:solidFill>
                <a:latin typeface="Arial" panose="020B0604020202020204" pitchFamily="34" charset="0"/>
                <a:ea typeface="Times New Roman (Hebrew)" charset="0"/>
              </a:rPr>
              <a:t>Which factors</a:t>
            </a:r>
            <a:r>
              <a:rPr lang="en-US" altLang="en-US" sz="2600" b="1" dirty="0" smtClean="0">
                <a:solidFill>
                  <a:srgbClr val="339933"/>
                </a:solidFill>
                <a:latin typeface="Arial" panose="020B0604020202020204" pitchFamily="34" charset="0"/>
                <a:ea typeface="Times New Roman (Hebrew)" charset="0"/>
              </a:rPr>
              <a:t>?</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Ligand binding (</a:t>
            </a:r>
            <a:r>
              <a:rPr lang="en-US" altLang="en-US" sz="2600" b="1" dirty="0" smtClean="0">
                <a:solidFill>
                  <a:srgbClr val="FF0066"/>
                </a:solidFill>
                <a:latin typeface="+mj-lt"/>
                <a:ea typeface="Times New Roman (Hebrew)" charset="0"/>
              </a:rPr>
              <a:t>allostery</a:t>
            </a:r>
            <a:r>
              <a:rPr lang="en-US" altLang="en-US" sz="2600" dirty="0" smtClean="0">
                <a:latin typeface="+mj-lt"/>
                <a:ea typeface="Times New Roman (Hebrew)" charset="0"/>
              </a:rPr>
              <a:t>)</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Post-translational modifications</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Environmental factors (pH, temperature, etc.)</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cs typeface="Times New Roman" panose="02020603050405020304" pitchFamily="18" charset="0"/>
              </a:rPr>
              <a:t>Mutations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77813" y="1135063"/>
            <a:ext cx="8645525"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a:latin typeface="Arial" panose="020B0604020202020204" pitchFamily="34" charset="0"/>
                <a:cs typeface="Times New Roman (Hebrew)" panose="02020603050405020304" pitchFamily="18" charset="0"/>
              </a:rPr>
              <a:t>Chapter 5:</a:t>
            </a:r>
          </a:p>
          <a:p>
            <a:pPr algn="ctr" rtl="0" eaLnBrk="1" hangingPunct="1">
              <a:spcBef>
                <a:spcPct val="50000"/>
              </a:spcBef>
              <a:buFontTx/>
              <a:buNone/>
            </a:pPr>
            <a:r>
              <a:rPr lang="en-US" altLang="en-US" sz="6600">
                <a:latin typeface="Arial" panose="020B0604020202020204" pitchFamily="34" charset="0"/>
                <a:cs typeface="Times New Roman (Hebrew)" panose="02020603050405020304" pitchFamily="18" charset="0"/>
              </a:rPr>
              <a:t>Protein Structural Dynamics &amp; Folding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External factors may affect dynamics</a:t>
            </a:r>
          </a:p>
        </p:txBody>
      </p:sp>
      <p:sp>
        <p:nvSpPr>
          <p:cNvPr id="48131" name="Text Box 3"/>
          <p:cNvSpPr txBox="1">
            <a:spLocks noChangeArrowheads="1"/>
          </p:cNvSpPr>
          <p:nvPr/>
        </p:nvSpPr>
        <p:spPr bwMode="auto">
          <a:xfrm>
            <a:off x="130175" y="1100138"/>
            <a:ext cx="90138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u="sng" dirty="0" smtClean="0">
                <a:solidFill>
                  <a:srgbClr val="0070C0"/>
                </a:solidFill>
                <a:latin typeface="Arial" panose="020B0604020202020204" pitchFamily="34" charset="0"/>
                <a:ea typeface="Times New Roman (Hebrew)" charset="0"/>
                <a:cs typeface="Times New Roman" panose="02020603050405020304" pitchFamily="18" charset="0"/>
              </a:rPr>
              <a:t>Mechanism</a:t>
            </a:r>
            <a:r>
              <a:rPr lang="en-US" altLang="en-US" sz="2600" b="1" dirty="0" smtClean="0">
                <a:solidFill>
                  <a:srgbClr val="0070C0"/>
                </a:solidFill>
                <a:latin typeface="Arial" panose="020B0604020202020204" pitchFamily="34" charset="0"/>
                <a:ea typeface="Times New Roman (Hebrew)" charset="0"/>
                <a:cs typeface="Times New Roman" panose="02020603050405020304" pitchFamily="18" charset="0"/>
              </a:rPr>
              <a:t>: </a:t>
            </a:r>
            <a:r>
              <a:rPr lang="en-US" altLang="en-US" sz="2600" b="1" dirty="0" smtClean="0">
                <a:solidFill>
                  <a:srgbClr val="FF0066"/>
                </a:solidFill>
                <a:latin typeface="Arial" panose="020B0604020202020204" pitchFamily="34" charset="0"/>
                <a:ea typeface="Times New Roman (Hebrew)" charset="0"/>
                <a:cs typeface="Times New Roman" panose="02020603050405020304" pitchFamily="18" charset="0"/>
              </a:rPr>
              <a:t>biasing the conformational equilibrium </a:t>
            </a: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towards certain conformations </a:t>
            </a:r>
            <a:r>
              <a:rPr lang="en-US" altLang="en-US" sz="2600" b="1" dirty="0" smtClean="0">
                <a:solidFill>
                  <a:srgbClr val="FF0066"/>
                </a:solidFill>
                <a:latin typeface="Arial" panose="020B0604020202020204" pitchFamily="34" charset="0"/>
                <a:ea typeface="Times New Roman (Hebrew)" charset="0"/>
                <a:cs typeface="Times New Roman" panose="02020603050405020304" pitchFamily="18" charset="0"/>
              </a:rPr>
              <a:t>by changing the energy landscape</a:t>
            </a:r>
            <a:r>
              <a:rPr lang="en-US" altLang="en-US" sz="2600" b="1" dirty="0" smtClean="0">
                <a:solidFill>
                  <a:srgbClr val="339933"/>
                </a:solidFill>
                <a:latin typeface="Arial" panose="020B0604020202020204" pitchFamily="34" charset="0"/>
                <a:ea typeface="Times New Roman (Hebrew)" charset="0"/>
                <a:cs typeface="Times New Roman" panose="02020603050405020304" pitchFamily="18" charset="0"/>
              </a:rPr>
              <a:t> of the protein</a:t>
            </a:r>
            <a:r>
              <a:rPr lang="en-US" altLang="en-US" sz="2600" b="1" dirty="0" smtClean="0">
                <a:solidFill>
                  <a:srgbClr val="339933"/>
                </a:solidFill>
                <a:latin typeface="Arial" panose="020B0604020202020204" pitchFamily="34" charset="0"/>
                <a:ea typeface="Times New Roman (Hebrew)" charset="0"/>
              </a:rPr>
              <a:t>  </a:t>
            </a:r>
          </a:p>
        </p:txBody>
      </p:sp>
      <p:pic>
        <p:nvPicPr>
          <p:cNvPr id="1028" name="Picture 4" descr="Graphical abstract: The free energy landscape in translational science: how can somatic mutations result in constitutive oncogenic activation?"/>
          <p:cNvPicPr>
            <a:picLocks noChangeAspect="1" noChangeArrowheads="1"/>
          </p:cNvPicPr>
          <p:nvPr/>
        </p:nvPicPr>
        <p:blipFill rotWithShape="1">
          <a:blip r:embed="rId2">
            <a:extLst>
              <a:ext uri="{28A0092B-C50C-407E-A947-70E740481C1C}">
                <a14:useLocalDpi xmlns:a14="http://schemas.microsoft.com/office/drawing/2010/main" val="0"/>
              </a:ext>
            </a:extLst>
          </a:blip>
          <a:srcRect t="17284"/>
          <a:stretch/>
        </p:blipFill>
        <p:spPr bwMode="auto">
          <a:xfrm>
            <a:off x="1481877" y="2806262"/>
            <a:ext cx="6310419" cy="26591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a:spLocks noChangeArrowheads="1"/>
          </p:cNvSpPr>
          <p:nvPr/>
        </p:nvSpPr>
        <p:spPr bwMode="auto">
          <a:xfrm>
            <a:off x="1753093" y="5082217"/>
            <a:ext cx="2346325" cy="46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a:rPr>
              <a:t>m</a:t>
            </a:r>
            <a:r>
              <a:rPr lang="en-US" altLang="en-US" sz="2400" dirty="0" smtClean="0">
                <a:latin typeface="Arial" panose="020B0604020202020204" pitchFamily="34" charset="0"/>
                <a:cs typeface="Times New Roman (Hebrew)"/>
              </a:rPr>
              <a:t>ost stable</a:t>
            </a:r>
            <a:endParaRPr lang="he-IL" altLang="en-US" sz="2400" dirty="0">
              <a:latin typeface="Arial" panose="020B0604020202020204" pitchFamily="34" charset="0"/>
              <a:cs typeface="Times New Roman (Hebrew)"/>
            </a:endParaRPr>
          </a:p>
        </p:txBody>
      </p:sp>
      <p:sp>
        <p:nvSpPr>
          <p:cNvPr id="7" name="TextBox 7"/>
          <p:cNvSpPr txBox="1">
            <a:spLocks noChangeArrowheads="1"/>
          </p:cNvSpPr>
          <p:nvPr/>
        </p:nvSpPr>
        <p:spPr bwMode="auto">
          <a:xfrm>
            <a:off x="4370634" y="5465379"/>
            <a:ext cx="2346325" cy="46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a:rPr>
              <a:t>m</a:t>
            </a:r>
            <a:r>
              <a:rPr lang="en-US" altLang="en-US" sz="2400" dirty="0" smtClean="0">
                <a:latin typeface="Arial" panose="020B0604020202020204" pitchFamily="34" charset="0"/>
                <a:cs typeface="Times New Roman (Hebrew)"/>
              </a:rPr>
              <a:t>ost stable</a:t>
            </a:r>
            <a:endParaRPr lang="he-IL" altLang="en-US" sz="2400" dirty="0">
              <a:latin typeface="Arial" panose="020B0604020202020204" pitchFamily="34" charset="0"/>
              <a:cs typeface="Times New Roman (Hebrew)"/>
            </a:endParaRPr>
          </a:p>
        </p:txBody>
      </p:sp>
      <p:sp>
        <p:nvSpPr>
          <p:cNvPr id="2" name="Rectangle 1"/>
          <p:cNvSpPr/>
          <p:nvPr/>
        </p:nvSpPr>
        <p:spPr>
          <a:xfrm>
            <a:off x="1883349" y="6033739"/>
            <a:ext cx="5908947" cy="369332"/>
          </a:xfrm>
          <a:prstGeom prst="rect">
            <a:avLst/>
          </a:prstGeom>
        </p:spPr>
        <p:txBody>
          <a:bodyPr wrap="square">
            <a:spAutoFit/>
          </a:bodyPr>
          <a:lstStyle/>
          <a:p>
            <a:pPr algn="ctr"/>
            <a:r>
              <a:rPr lang="en-US" sz="1800" dirty="0" smtClean="0"/>
              <a:t>Tsai &amp; </a:t>
            </a:r>
            <a:r>
              <a:rPr lang="en-US" sz="1800" dirty="0" err="1" smtClean="0"/>
              <a:t>Nussinov</a:t>
            </a:r>
            <a:r>
              <a:rPr lang="en-US" sz="1800" dirty="0"/>
              <a:t> (2014) </a:t>
            </a:r>
            <a:r>
              <a:rPr lang="en-US" sz="1800" i="1" dirty="0"/>
              <a:t>Phys </a:t>
            </a:r>
            <a:r>
              <a:rPr lang="en-US" sz="1800" i="1" dirty="0" err="1"/>
              <a:t>Chem</a:t>
            </a:r>
            <a:r>
              <a:rPr lang="en-US" sz="1800" i="1" dirty="0"/>
              <a:t> </a:t>
            </a:r>
            <a:r>
              <a:rPr lang="en-US" sz="1800" i="1" dirty="0" err="1"/>
              <a:t>Chem</a:t>
            </a:r>
            <a:r>
              <a:rPr lang="en-US" sz="1800" i="1" dirty="0"/>
              <a:t> Phys. </a:t>
            </a:r>
            <a:r>
              <a:rPr lang="en-US" sz="1800" dirty="0" smtClean="0"/>
              <a:t>16:6332-41</a:t>
            </a:r>
            <a:endParaRPr lang="he-IL" sz="1800" dirty="0"/>
          </a:p>
        </p:txBody>
      </p:sp>
    </p:spTree>
    <p:extLst>
      <p:ext uri="{BB962C8B-B14F-4D97-AF65-F5344CB8AC3E}">
        <p14:creationId xmlns:p14="http://schemas.microsoft.com/office/powerpoint/2010/main" val="709161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1"/>
          <p:cNvSpPr txBox="1">
            <a:spLocks noChangeArrowheads="1"/>
          </p:cNvSpPr>
          <p:nvPr/>
        </p:nvSpPr>
        <p:spPr bwMode="auto">
          <a:xfrm>
            <a:off x="193675" y="947738"/>
            <a:ext cx="882808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The ligand effect</a:t>
            </a:r>
          </a:p>
          <a:p>
            <a:pPr lvl="1" algn="l" rtl="0" eaLnBrk="1" hangingPunct="1">
              <a:spcBef>
                <a:spcPct val="50000"/>
              </a:spcBef>
              <a:buFont typeface="Wingdings" panose="05000000000000000000" pitchFamily="2" charset="2"/>
              <a:buChar char="Ø"/>
              <a:defRPr/>
            </a:pPr>
            <a:r>
              <a:rPr lang="en-US" altLang="en-US" sz="2400" dirty="0" smtClean="0">
                <a:latin typeface="+mj-lt"/>
                <a:ea typeface="Times New Roman (Hebrew)" charset="0"/>
              </a:rPr>
              <a:t>The ligands </a:t>
            </a:r>
            <a:r>
              <a:rPr lang="en-US" altLang="en-US" sz="2400" b="1" dirty="0" smtClean="0">
                <a:solidFill>
                  <a:srgbClr val="FF0066"/>
                </a:solidFill>
                <a:latin typeface="+mj-lt"/>
                <a:ea typeface="Times New Roman (Hebrew)" charset="0"/>
              </a:rPr>
              <a:t>binds preferably </a:t>
            </a:r>
            <a:r>
              <a:rPr lang="en-US" altLang="en-US" sz="2400" dirty="0" smtClean="0">
                <a:latin typeface="+mj-lt"/>
                <a:ea typeface="Times New Roman (Hebrew)" charset="0"/>
              </a:rPr>
              <a:t>to a protein conformation and </a:t>
            </a:r>
            <a:r>
              <a:rPr lang="en-US" altLang="en-US" sz="2400" b="1" dirty="0" smtClean="0">
                <a:solidFill>
                  <a:srgbClr val="FF0066"/>
                </a:solidFill>
                <a:latin typeface="+mj-lt"/>
                <a:ea typeface="Times New Roman (Hebrew)" charset="0"/>
              </a:rPr>
              <a:t>stabilizes</a:t>
            </a:r>
            <a:r>
              <a:rPr lang="en-US" altLang="en-US" sz="2400" dirty="0" smtClean="0">
                <a:solidFill>
                  <a:srgbClr val="FF0066"/>
                </a:solidFill>
                <a:latin typeface="+mj-lt"/>
                <a:ea typeface="Times New Roman (Hebrew)" charset="0"/>
              </a:rPr>
              <a:t> </a:t>
            </a:r>
            <a:r>
              <a:rPr lang="en-US" altLang="en-US" sz="2400" dirty="0" smtClean="0">
                <a:latin typeface="+mj-lt"/>
                <a:ea typeface="Times New Roman (Hebrew)" charset="0"/>
              </a:rPr>
              <a:t>it</a:t>
            </a:r>
          </a:p>
          <a:p>
            <a:pPr lvl="1" algn="l" rtl="0" eaLnBrk="1" hangingPunct="1">
              <a:spcBef>
                <a:spcPct val="50000"/>
              </a:spcBef>
              <a:buFont typeface="Wingdings" panose="05000000000000000000" pitchFamily="2" charset="2"/>
              <a:buChar char="Ø"/>
              <a:defRPr/>
            </a:pPr>
            <a:r>
              <a:rPr lang="en-US" altLang="en-US" sz="2400" dirty="0" smtClean="0">
                <a:latin typeface="+mj-lt"/>
                <a:ea typeface="Times New Roman (Hebrew)" charset="0"/>
              </a:rPr>
              <a:t>The binding </a:t>
            </a:r>
            <a:r>
              <a:rPr lang="en-US" altLang="en-US" sz="2400" b="1" dirty="0" smtClean="0">
                <a:solidFill>
                  <a:srgbClr val="FF0066"/>
                </a:solidFill>
                <a:latin typeface="+mj-lt"/>
                <a:ea typeface="Times New Roman (Hebrew)" charset="0"/>
              </a:rPr>
              <a:t>biases the natural equilibrium </a:t>
            </a:r>
            <a:r>
              <a:rPr lang="en-US" altLang="en-US" sz="2400" dirty="0" smtClean="0">
                <a:latin typeface="+mj-lt"/>
                <a:ea typeface="Times New Roman (Hebrew)" charset="0"/>
              </a:rPr>
              <a:t>towards the this conformation</a:t>
            </a:r>
          </a:p>
        </p:txBody>
      </p:sp>
      <p:sp>
        <p:nvSpPr>
          <p:cNvPr id="40963"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ligand effect and allostery</a:t>
            </a:r>
          </a:p>
        </p:txBody>
      </p:sp>
      <p:pic>
        <p:nvPicPr>
          <p:cNvPr id="409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9030" y="3036740"/>
            <a:ext cx="4343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20"/>
          <p:cNvSpPr txBox="1">
            <a:spLocks noChangeArrowheads="1"/>
          </p:cNvSpPr>
          <p:nvPr/>
        </p:nvSpPr>
        <p:spPr bwMode="auto">
          <a:xfrm>
            <a:off x="193675" y="947738"/>
            <a:ext cx="89503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Allostery</a:t>
            </a:r>
          </a:p>
          <a:p>
            <a:pPr lvl="1" algn="l" eaLnBrk="1" hangingPunct="1">
              <a:spcBef>
                <a:spcPct val="50000"/>
              </a:spcBef>
              <a:buFont typeface="Wingdings" panose="05000000000000000000" pitchFamily="2" charset="2"/>
              <a:buChar char="Ø"/>
              <a:defRPr/>
            </a:pPr>
            <a:r>
              <a:rPr lang="en-US" altLang="en-US" sz="2600" u="sng" dirty="0" smtClean="0">
                <a:latin typeface="+mj-lt"/>
                <a:ea typeface="Times New Roman (Hebrew)" charset="0"/>
              </a:rPr>
              <a:t>Definition</a:t>
            </a:r>
            <a:r>
              <a:rPr lang="en-US" altLang="en-US" sz="2600" dirty="0" smtClean="0">
                <a:latin typeface="+mj-lt"/>
                <a:ea typeface="Times New Roman (Hebrew)" charset="0"/>
              </a:rPr>
              <a:t>: activity at the </a:t>
            </a:r>
            <a:r>
              <a:rPr lang="en-US" altLang="en-US" sz="2600" b="1" dirty="0" smtClean="0">
                <a:solidFill>
                  <a:srgbClr val="FF0066"/>
                </a:solidFill>
                <a:latin typeface="+mj-lt"/>
                <a:ea typeface="Times New Roman (Hebrew)" charset="0"/>
              </a:rPr>
              <a:t>primary site </a:t>
            </a:r>
            <a:r>
              <a:rPr lang="en-US" altLang="en-US" sz="2600" dirty="0" smtClean="0">
                <a:latin typeface="+mj-lt"/>
                <a:ea typeface="Times New Roman (Hebrew)" charset="0"/>
              </a:rPr>
              <a:t>is affected by ligand binding to a different site (</a:t>
            </a:r>
            <a:r>
              <a:rPr lang="en-US" altLang="en-US" sz="2600" b="1" dirty="0" smtClean="0">
                <a:solidFill>
                  <a:srgbClr val="FF0066"/>
                </a:solidFill>
                <a:latin typeface="+mj-lt"/>
                <a:ea typeface="Times New Roman (Hebrew)" charset="0"/>
              </a:rPr>
              <a:t>allosteric site</a:t>
            </a:r>
            <a:r>
              <a:rPr lang="en-US" altLang="en-US" sz="2600" dirty="0" smtClean="0">
                <a:latin typeface="+mj-lt"/>
                <a:ea typeface="Times New Roman (Hebrew)" charset="0"/>
              </a:rPr>
              <a:t>)</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Exists in enzymes, receptors, channels, transporters, etc.</a:t>
            </a:r>
          </a:p>
          <a:p>
            <a:pPr lvl="1" algn="l"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Used by cells to </a:t>
            </a:r>
            <a:r>
              <a:rPr lang="en-US" altLang="en-US" sz="2600" b="1" dirty="0" smtClean="0">
                <a:solidFill>
                  <a:srgbClr val="FF0066"/>
                </a:solidFill>
                <a:latin typeface="+mj-lt"/>
                <a:ea typeface="Times New Roman (Hebrew)" charset="0"/>
              </a:rPr>
              <a:t>regulate</a:t>
            </a:r>
            <a:r>
              <a:rPr lang="en-US" altLang="en-US" sz="2600" dirty="0" smtClean="0">
                <a:solidFill>
                  <a:srgbClr val="FF0066"/>
                </a:solidFill>
                <a:latin typeface="+mj-lt"/>
                <a:ea typeface="Times New Roman (Hebrew)" charset="0"/>
              </a:rPr>
              <a:t> </a:t>
            </a:r>
            <a:r>
              <a:rPr lang="en-US" altLang="en-US" sz="2600" dirty="0" smtClean="0">
                <a:latin typeface="+mj-lt"/>
                <a:ea typeface="Times New Roman (Hebrew)" charset="0"/>
              </a:rPr>
              <a:t>biological processes (e.g. product inhibition, signaling-induced) </a:t>
            </a:r>
          </a:p>
        </p:txBody>
      </p:sp>
      <p:sp>
        <p:nvSpPr>
          <p:cNvPr id="43011"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ligand effect and allostery</a:t>
            </a:r>
          </a:p>
        </p:txBody>
      </p:sp>
      <p:pic>
        <p:nvPicPr>
          <p:cNvPr id="43012" name="Picture 1"/>
          <p:cNvPicPr>
            <a:picLocks noChangeAspect="1"/>
          </p:cNvPicPr>
          <p:nvPr/>
        </p:nvPicPr>
        <p:blipFill>
          <a:blip r:embed="rId3">
            <a:extLst>
              <a:ext uri="{28A0092B-C50C-407E-A947-70E740481C1C}">
                <a14:useLocalDpi xmlns:a14="http://schemas.microsoft.com/office/drawing/2010/main" val="0"/>
              </a:ext>
            </a:extLst>
          </a:blip>
          <a:srcRect l="27100" t="31789" r="35703" b="19720"/>
          <a:stretch>
            <a:fillRect/>
          </a:stretch>
        </p:blipFill>
        <p:spPr bwMode="auto">
          <a:xfrm>
            <a:off x="2816225" y="4054475"/>
            <a:ext cx="3395663"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c 2"/>
          <p:cNvSpPr/>
          <p:nvPr/>
        </p:nvSpPr>
        <p:spPr bwMode="auto">
          <a:xfrm rot="2799546" flipH="1">
            <a:off x="3091656" y="4815682"/>
            <a:ext cx="3089275" cy="2090738"/>
          </a:xfrm>
          <a:prstGeom prst="arc">
            <a:avLst>
              <a:gd name="adj1" fmla="val 14709576"/>
              <a:gd name="adj2" fmla="val 20948587"/>
            </a:avLst>
          </a:prstGeom>
          <a:noFill/>
          <a:ln w="38100" cap="flat" cmpd="sng" algn="ctr">
            <a:solidFill>
              <a:srgbClr val="FF0000"/>
            </a:solidFill>
            <a:prstDash val="solid"/>
            <a:round/>
            <a:headEnd type="none" w="med" len="med"/>
            <a:tailEnd type="arrow" w="med" len="med"/>
          </a:ln>
          <a:effectLst/>
        </p:spPr>
        <p:txBody>
          <a:bodyPr/>
          <a:lstStyle/>
          <a:p>
            <a:pPr algn="ctr" rtl="1" eaLnBrk="1" hangingPunct="1">
              <a:defRPr/>
            </a:pPr>
            <a:endParaRPr lang="en-US">
              <a:ea typeface="Times New Roman (Hebrew)" charset="0"/>
              <a:cs typeface="Times New Roman (Hebrew)"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1"/>
          <p:cNvGrpSpPr>
            <a:grpSpLocks/>
          </p:cNvGrpSpPr>
          <p:nvPr/>
        </p:nvGrpSpPr>
        <p:grpSpPr bwMode="auto">
          <a:xfrm>
            <a:off x="2620963" y="2986696"/>
            <a:ext cx="4298950" cy="2911475"/>
            <a:chOff x="1610" y="1145"/>
            <a:chExt cx="2708" cy="1834"/>
          </a:xfrm>
        </p:grpSpPr>
        <p:sp>
          <p:nvSpPr>
            <p:cNvPr id="15363" name="Oval 3"/>
            <p:cNvSpPr>
              <a:spLocks noChangeArrowheads="1"/>
            </p:cNvSpPr>
            <p:nvPr/>
          </p:nvSpPr>
          <p:spPr bwMode="auto">
            <a:xfrm>
              <a:off x="3497" y="1822"/>
              <a:ext cx="704" cy="64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defRPr/>
              </a:pPr>
              <a:endParaRPr lang="he-IL" altLang="en-US" sz="2400" smtClean="0">
                <a:ea typeface="+mn-ea"/>
                <a:cs typeface="Times New Roman (Hebrew)" charset="-79"/>
              </a:endParaRPr>
            </a:p>
          </p:txBody>
        </p:sp>
        <p:sp>
          <p:nvSpPr>
            <p:cNvPr id="45064" name="Rectangle 4"/>
            <p:cNvSpPr>
              <a:spLocks noChangeArrowheads="1"/>
            </p:cNvSpPr>
            <p:nvPr/>
          </p:nvSpPr>
          <p:spPr bwMode="auto">
            <a:xfrm>
              <a:off x="3779" y="1802"/>
              <a:ext cx="133" cy="2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45065" name="Oval 5"/>
            <p:cNvSpPr>
              <a:spLocks noChangeArrowheads="1"/>
            </p:cNvSpPr>
            <p:nvPr/>
          </p:nvSpPr>
          <p:spPr bwMode="auto">
            <a:xfrm>
              <a:off x="3737" y="2333"/>
              <a:ext cx="203" cy="19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15366" name="Oval 6"/>
            <p:cNvSpPr>
              <a:spLocks noChangeArrowheads="1"/>
            </p:cNvSpPr>
            <p:nvPr/>
          </p:nvSpPr>
          <p:spPr bwMode="auto">
            <a:xfrm>
              <a:off x="1651" y="1780"/>
              <a:ext cx="704" cy="64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defRPr/>
              </a:pPr>
              <a:endParaRPr lang="he-IL" altLang="en-US" sz="2400" smtClean="0">
                <a:ea typeface="+mn-ea"/>
                <a:cs typeface="Times New Roman (Hebrew)" charset="-79"/>
              </a:endParaRPr>
            </a:p>
          </p:txBody>
        </p:sp>
        <p:sp>
          <p:nvSpPr>
            <p:cNvPr id="45067" name="AutoShape 7"/>
            <p:cNvSpPr>
              <a:spLocks noChangeArrowheads="1"/>
            </p:cNvSpPr>
            <p:nvPr/>
          </p:nvSpPr>
          <p:spPr bwMode="auto">
            <a:xfrm>
              <a:off x="1933" y="1731"/>
              <a:ext cx="139" cy="176"/>
            </a:xfrm>
            <a:prstGeom prst="plus">
              <a:avLst>
                <a:gd name="adj" fmla="val 25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45068" name="Oval 8"/>
            <p:cNvSpPr>
              <a:spLocks noChangeArrowheads="1"/>
            </p:cNvSpPr>
            <p:nvPr/>
          </p:nvSpPr>
          <p:spPr bwMode="auto">
            <a:xfrm>
              <a:off x="1923" y="2264"/>
              <a:ext cx="122" cy="25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45069" name="Oval 9"/>
            <p:cNvSpPr>
              <a:spLocks noChangeArrowheads="1"/>
            </p:cNvSpPr>
            <p:nvPr/>
          </p:nvSpPr>
          <p:spPr bwMode="auto">
            <a:xfrm>
              <a:off x="3736" y="2552"/>
              <a:ext cx="203" cy="198"/>
            </a:xfrm>
            <a:prstGeom prst="ellipse">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45070" name="Rectangle 10"/>
            <p:cNvSpPr>
              <a:spLocks noChangeArrowheads="1"/>
            </p:cNvSpPr>
            <p:nvPr/>
          </p:nvSpPr>
          <p:spPr bwMode="auto">
            <a:xfrm>
              <a:off x="3778" y="1460"/>
              <a:ext cx="133" cy="203"/>
            </a:xfrm>
            <a:prstGeom prst="rect">
              <a:avLst/>
            </a:prstGeom>
            <a:gradFill rotWithShape="0">
              <a:gsLst>
                <a:gs pos="0">
                  <a:srgbClr val="3366FF"/>
                </a:gs>
                <a:gs pos="100000">
                  <a:srgbClr val="182F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45071" name="AutoShape 11"/>
            <p:cNvSpPr>
              <a:spLocks noChangeArrowheads="1"/>
            </p:cNvSpPr>
            <p:nvPr/>
          </p:nvSpPr>
          <p:spPr bwMode="auto">
            <a:xfrm>
              <a:off x="1944" y="1464"/>
              <a:ext cx="139" cy="176"/>
            </a:xfrm>
            <a:prstGeom prst="plus">
              <a:avLst>
                <a:gd name="adj" fmla="val 25000"/>
              </a:avLst>
            </a:prstGeom>
            <a:gradFill rotWithShape="0">
              <a:gsLst>
                <a:gs pos="0">
                  <a:srgbClr val="CC0099"/>
                </a:gs>
                <a:gs pos="100000">
                  <a:srgbClr val="5E00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45072" name="Line 12"/>
            <p:cNvSpPr>
              <a:spLocks noChangeShapeType="1"/>
            </p:cNvSpPr>
            <p:nvPr/>
          </p:nvSpPr>
          <p:spPr bwMode="auto">
            <a:xfrm>
              <a:off x="2457" y="2009"/>
              <a:ext cx="92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3" name="Line 13"/>
            <p:cNvSpPr>
              <a:spLocks noChangeShapeType="1"/>
            </p:cNvSpPr>
            <p:nvPr/>
          </p:nvSpPr>
          <p:spPr bwMode="auto">
            <a:xfrm>
              <a:off x="2458" y="2195"/>
              <a:ext cx="922"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5074" name="Text Box 14"/>
            <p:cNvSpPr txBox="1">
              <a:spLocks noChangeArrowheads="1"/>
            </p:cNvSpPr>
            <p:nvPr/>
          </p:nvSpPr>
          <p:spPr bwMode="auto">
            <a:xfrm>
              <a:off x="3535" y="1982"/>
              <a:ext cx="6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2400">
                  <a:solidFill>
                    <a:srgbClr val="FFFF00"/>
                  </a:solidFill>
                  <a:cs typeface="Times New Roman (Hebrew)" panose="02020603050405020304" pitchFamily="18" charset="0"/>
                </a:rPr>
                <a:t>active</a:t>
              </a:r>
            </a:p>
          </p:txBody>
        </p:sp>
        <p:sp>
          <p:nvSpPr>
            <p:cNvPr id="45075" name="Text Box 15"/>
            <p:cNvSpPr txBox="1">
              <a:spLocks noChangeArrowheads="1"/>
            </p:cNvSpPr>
            <p:nvPr/>
          </p:nvSpPr>
          <p:spPr bwMode="auto">
            <a:xfrm>
              <a:off x="1632" y="1934"/>
              <a:ext cx="7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2400">
                  <a:solidFill>
                    <a:srgbClr val="FFFF00"/>
                  </a:solidFill>
                  <a:cs typeface="Times New Roman (Hebrew)" panose="02020603050405020304" pitchFamily="18" charset="0"/>
                </a:rPr>
                <a:t>inactive</a:t>
              </a:r>
            </a:p>
          </p:txBody>
        </p:sp>
        <p:sp>
          <p:nvSpPr>
            <p:cNvPr id="45076" name="Text Box 16"/>
            <p:cNvSpPr txBox="1">
              <a:spLocks noChangeArrowheads="1"/>
            </p:cNvSpPr>
            <p:nvPr/>
          </p:nvSpPr>
          <p:spPr bwMode="auto">
            <a:xfrm>
              <a:off x="3439" y="2691"/>
              <a:ext cx="8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buFontTx/>
                <a:buNone/>
              </a:pPr>
              <a:r>
                <a:rPr lang="en-US" altLang="en-US" sz="2400">
                  <a:cs typeface="Times New Roman (Hebrew)" panose="02020603050405020304" pitchFamily="18" charset="0"/>
                </a:rPr>
                <a:t>substrate</a:t>
              </a:r>
            </a:p>
          </p:txBody>
        </p:sp>
        <p:sp>
          <p:nvSpPr>
            <p:cNvPr id="45077" name="Text Box 17"/>
            <p:cNvSpPr txBox="1">
              <a:spLocks noChangeArrowheads="1"/>
            </p:cNvSpPr>
            <p:nvPr/>
          </p:nvSpPr>
          <p:spPr bwMode="auto">
            <a:xfrm>
              <a:off x="3423" y="1166"/>
              <a:ext cx="8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a:cs typeface="Times New Roman (Hebrew)" panose="02020603050405020304" pitchFamily="18" charset="0"/>
                </a:rPr>
                <a:t>activator</a:t>
              </a:r>
            </a:p>
          </p:txBody>
        </p:sp>
        <p:sp>
          <p:nvSpPr>
            <p:cNvPr id="45078" name="Text Box 18"/>
            <p:cNvSpPr txBox="1">
              <a:spLocks noChangeArrowheads="1"/>
            </p:cNvSpPr>
            <p:nvPr/>
          </p:nvSpPr>
          <p:spPr bwMode="auto">
            <a:xfrm>
              <a:off x="1610" y="1145"/>
              <a:ext cx="8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a:cs typeface="Times New Roman (Hebrew)" panose="02020603050405020304" pitchFamily="18" charset="0"/>
                </a:rPr>
                <a:t>inhibitor</a:t>
              </a:r>
            </a:p>
          </p:txBody>
        </p:sp>
      </p:grpSp>
      <p:sp>
        <p:nvSpPr>
          <p:cNvPr id="51204" name="Text Box 20"/>
          <p:cNvSpPr txBox="1">
            <a:spLocks noChangeArrowheads="1"/>
          </p:cNvSpPr>
          <p:nvPr/>
        </p:nvSpPr>
        <p:spPr bwMode="auto">
          <a:xfrm>
            <a:off x="193675" y="947738"/>
            <a:ext cx="89503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Allostery</a:t>
            </a:r>
          </a:p>
          <a:p>
            <a:pPr lvl="1" algn="l" eaLnBrk="1" hangingPunct="1">
              <a:spcBef>
                <a:spcPct val="50000"/>
              </a:spcBef>
              <a:buFont typeface="Wingdings" panose="05000000000000000000" pitchFamily="2" charset="2"/>
              <a:buChar char="Ø"/>
              <a:defRPr/>
            </a:pPr>
            <a:r>
              <a:rPr lang="en-US" altLang="en-US" sz="2600" u="sng" dirty="0" smtClean="0">
                <a:latin typeface="+mj-lt"/>
                <a:ea typeface="Times New Roman (Hebrew)" charset="0"/>
              </a:rPr>
              <a:t>How it works</a:t>
            </a:r>
            <a:r>
              <a:rPr lang="en-US" altLang="en-US" sz="2600" dirty="0" smtClean="0">
                <a:latin typeface="+mj-lt"/>
                <a:ea typeface="Times New Roman (Hebrew)" charset="0"/>
              </a:rPr>
              <a:t>: allosteric</a:t>
            </a:r>
            <a:r>
              <a:rPr lang="en-US" altLang="en-US" sz="2600" dirty="0" smtClean="0">
                <a:solidFill>
                  <a:srgbClr val="FF0066"/>
                </a:solidFill>
                <a:latin typeface="+mj-lt"/>
                <a:ea typeface="Times New Roman (Hebrew)" charset="0"/>
              </a:rPr>
              <a:t> </a:t>
            </a:r>
            <a:r>
              <a:rPr lang="en-US" altLang="en-US" sz="2600" b="1" dirty="0" smtClean="0">
                <a:solidFill>
                  <a:srgbClr val="FF0066"/>
                </a:solidFill>
                <a:latin typeface="+mj-lt"/>
                <a:ea typeface="Times New Roman (Hebrew)" charset="0"/>
              </a:rPr>
              <a:t>activators</a:t>
            </a:r>
            <a:r>
              <a:rPr lang="en-US" altLang="en-US" sz="2600" dirty="0" smtClean="0">
                <a:latin typeface="+mj-lt"/>
                <a:ea typeface="Times New Roman (Hebrew)" charset="0"/>
              </a:rPr>
              <a:t> stabilize the active conformation(s); </a:t>
            </a:r>
            <a:r>
              <a:rPr lang="en-US" altLang="en-US" sz="2600" b="1" dirty="0" smtClean="0">
                <a:solidFill>
                  <a:srgbClr val="FF0066"/>
                </a:solidFill>
                <a:latin typeface="+mj-lt"/>
                <a:ea typeface="Times New Roman (Hebrew)" charset="0"/>
              </a:rPr>
              <a:t>inhibitors</a:t>
            </a:r>
            <a:r>
              <a:rPr lang="en-US" altLang="en-US" sz="2600" dirty="0" smtClean="0">
                <a:latin typeface="+mj-lt"/>
                <a:ea typeface="Times New Roman (Hebrew)" charset="0"/>
              </a:rPr>
              <a:t> stabilize the inactive one(s) - </a:t>
            </a:r>
            <a:r>
              <a:rPr lang="en-US" altLang="en-US" sz="2600" b="1" dirty="0" smtClean="0">
                <a:solidFill>
                  <a:srgbClr val="FF0066"/>
                </a:solidFill>
                <a:latin typeface="+mj-lt"/>
                <a:ea typeface="Times New Roman (Hebrew)" charset="0"/>
              </a:rPr>
              <a:t>conformational selection model</a:t>
            </a:r>
            <a:endParaRPr lang="en-US" altLang="en-US" sz="2600" dirty="0" smtClean="0">
              <a:latin typeface="+mj-lt"/>
              <a:ea typeface="Times New Roman (Hebrew)" charset="0"/>
            </a:endParaRPr>
          </a:p>
        </p:txBody>
      </p:sp>
      <p:sp>
        <p:nvSpPr>
          <p:cNvPr id="45060"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ligand effect and allostery</a:t>
            </a:r>
          </a:p>
        </p:txBody>
      </p:sp>
      <p:sp>
        <p:nvSpPr>
          <p:cNvPr id="45061" name="TextBox 1"/>
          <p:cNvSpPr txBox="1">
            <a:spLocks noChangeArrowheads="1"/>
          </p:cNvSpPr>
          <p:nvPr/>
        </p:nvSpPr>
        <p:spPr bwMode="auto">
          <a:xfrm>
            <a:off x="1093788" y="6031521"/>
            <a:ext cx="7456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a:spcBef>
                <a:spcPct val="0"/>
              </a:spcBef>
              <a:buFontTx/>
              <a:buNone/>
            </a:pPr>
            <a:r>
              <a:rPr lang="en-US" altLang="en-US" sz="2400" dirty="0">
                <a:cs typeface="Times New Roman (Hebrew)" panose="02020603050405020304" pitchFamily="18" charset="0"/>
              </a:rPr>
              <a:t>Allosteric regulation by changing active site fit to substrate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0"/>
          <p:cNvSpPr txBox="1">
            <a:spLocks noChangeArrowheads="1"/>
          </p:cNvSpPr>
          <p:nvPr/>
        </p:nvSpPr>
        <p:spPr bwMode="auto">
          <a:xfrm>
            <a:off x="193675" y="947738"/>
            <a:ext cx="8950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Allosteric regulators may stabilize </a:t>
            </a:r>
            <a:r>
              <a:rPr lang="en-US" altLang="en-US" sz="2600" b="1">
                <a:solidFill>
                  <a:srgbClr val="FF0066"/>
                </a:solidFill>
                <a:latin typeface="Arial" panose="020B0604020202020204" pitchFamily="34" charset="0"/>
                <a:cs typeface="Times New Roman (Hebrew)" panose="02020603050405020304" pitchFamily="18" charset="0"/>
              </a:rPr>
              <a:t>multiple conformations</a:t>
            </a:r>
            <a:r>
              <a:rPr lang="en-US" altLang="en-US" sz="2600" b="1">
                <a:solidFill>
                  <a:srgbClr val="339933"/>
                </a:solidFill>
                <a:latin typeface="Arial" panose="020B0604020202020204" pitchFamily="34" charset="0"/>
                <a:cs typeface="Times New Roman (Hebrew)" panose="02020603050405020304" pitchFamily="18" charset="0"/>
              </a:rPr>
              <a:t> of the ensemble</a:t>
            </a:r>
            <a:endParaRPr lang="en-US" altLang="en-US" sz="2600" b="1">
              <a:solidFill>
                <a:srgbClr val="FF0066"/>
              </a:solidFill>
              <a:latin typeface="Arial" panose="020B0604020202020204" pitchFamily="34" charset="0"/>
              <a:cs typeface="Times New Roman (Hebrew)" panose="02020603050405020304" pitchFamily="18" charset="0"/>
            </a:endParaRPr>
          </a:p>
        </p:txBody>
      </p:sp>
      <p:sp>
        <p:nvSpPr>
          <p:cNvPr id="47107"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ligand effect and allostery</a:t>
            </a:r>
          </a:p>
        </p:txBody>
      </p:sp>
      <p:pic>
        <p:nvPicPr>
          <p:cNvPr id="471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9038" y="2128838"/>
            <a:ext cx="3987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20"/>
          <p:cNvSpPr txBox="1">
            <a:spLocks noChangeArrowheads="1"/>
          </p:cNvSpPr>
          <p:nvPr/>
        </p:nvSpPr>
        <p:spPr bwMode="auto">
          <a:xfrm>
            <a:off x="193675" y="947738"/>
            <a:ext cx="88280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Allosteric regulation may act on different levels (active site, oligomerization)</a:t>
            </a:r>
            <a:endParaRPr lang="en-US" altLang="en-US" sz="2600" b="1">
              <a:solidFill>
                <a:srgbClr val="FF0066"/>
              </a:solidFill>
              <a:latin typeface="Arial" panose="020B0604020202020204" pitchFamily="34" charset="0"/>
              <a:cs typeface="Times New Roman (Hebrew)" panose="02020603050405020304" pitchFamily="18" charset="0"/>
            </a:endParaRPr>
          </a:p>
        </p:txBody>
      </p:sp>
      <p:sp>
        <p:nvSpPr>
          <p:cNvPr id="49156"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ligand effect and allostery</a:t>
            </a:r>
          </a:p>
        </p:txBody>
      </p:sp>
      <p:grpSp>
        <p:nvGrpSpPr>
          <p:cNvPr id="49157" name="Group 10"/>
          <p:cNvGrpSpPr>
            <a:grpSpLocks/>
          </p:cNvGrpSpPr>
          <p:nvPr/>
        </p:nvGrpSpPr>
        <p:grpSpPr bwMode="auto">
          <a:xfrm>
            <a:off x="1008063" y="1985474"/>
            <a:ext cx="7108825" cy="4448175"/>
            <a:chOff x="356" y="720"/>
            <a:chExt cx="4860" cy="3133"/>
          </a:xfrm>
        </p:grpSpPr>
        <p:pic>
          <p:nvPicPr>
            <p:cNvPr id="49158" name="Picture 2" descr="http://www.sciencedirect.com/science?_ob=MiamiCaptionURL&amp;_method=retrieve&amp;_udi=B6T36-4VVXSY9-1&amp;_image=B6T36-4VVXSY9-1-4&amp;_ba=&amp;_user=10&amp;_coverDate=03%2F18%2F2009&amp;_rdoc=1&amp;_fmt=full&amp;_orig=search&amp;_cdi=4938&amp;view=c&amp;_isHiQual=Y&amp;_acct=C000005078&amp;_version=1&amp;_urlVersion=0&amp;_userid=48161&amp;md5=18d4277fab29414b9dd9b861031de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720"/>
              <a:ext cx="4736" cy="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4"/>
            <p:cNvSpPr txBox="1">
              <a:spLocks noChangeArrowheads="1"/>
            </p:cNvSpPr>
            <p:nvPr/>
          </p:nvSpPr>
          <p:spPr bwMode="auto">
            <a:xfrm>
              <a:off x="395" y="848"/>
              <a:ext cx="240"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a:t>
              </a:r>
            </a:p>
          </p:txBody>
        </p:sp>
        <p:sp>
          <p:nvSpPr>
            <p:cNvPr id="49160" name="Text Box 5"/>
            <p:cNvSpPr txBox="1">
              <a:spLocks noChangeArrowheads="1"/>
            </p:cNvSpPr>
            <p:nvPr/>
          </p:nvSpPr>
          <p:spPr bwMode="auto">
            <a:xfrm>
              <a:off x="402" y="1698"/>
              <a:ext cx="277" cy="2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II</a:t>
              </a:r>
            </a:p>
          </p:txBody>
        </p:sp>
        <p:sp>
          <p:nvSpPr>
            <p:cNvPr id="49161" name="Text Box 6"/>
            <p:cNvSpPr txBox="1">
              <a:spLocks noChangeArrowheads="1"/>
            </p:cNvSpPr>
            <p:nvPr/>
          </p:nvSpPr>
          <p:spPr bwMode="auto">
            <a:xfrm>
              <a:off x="356" y="2682"/>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III</a:t>
              </a:r>
            </a:p>
          </p:txBody>
        </p:sp>
        <p:sp>
          <p:nvSpPr>
            <p:cNvPr id="49162" name="Text Box 7"/>
            <p:cNvSpPr txBox="1">
              <a:spLocks noChangeArrowheads="1"/>
            </p:cNvSpPr>
            <p:nvPr/>
          </p:nvSpPr>
          <p:spPr bwMode="auto">
            <a:xfrm>
              <a:off x="3348" y="825"/>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IV</a:t>
              </a:r>
            </a:p>
          </p:txBody>
        </p:sp>
        <p:sp>
          <p:nvSpPr>
            <p:cNvPr id="49163" name="Text Box 8"/>
            <p:cNvSpPr txBox="1">
              <a:spLocks noChangeArrowheads="1"/>
            </p:cNvSpPr>
            <p:nvPr/>
          </p:nvSpPr>
          <p:spPr bwMode="auto">
            <a:xfrm>
              <a:off x="3339" y="1681"/>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V</a:t>
              </a:r>
            </a:p>
          </p:txBody>
        </p:sp>
        <p:sp>
          <p:nvSpPr>
            <p:cNvPr id="49164" name="Text Box 9"/>
            <p:cNvSpPr txBox="1">
              <a:spLocks noChangeArrowheads="1"/>
            </p:cNvSpPr>
            <p:nvPr/>
          </p:nvSpPr>
          <p:spPr bwMode="auto">
            <a:xfrm>
              <a:off x="3334" y="2686"/>
              <a:ext cx="323"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b="1">
                  <a:cs typeface="Times New Roman" panose="02020603050405020304" pitchFamily="18" charset="0"/>
                </a:rPr>
                <a:t>VI</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9"/>
          <p:cNvGrpSpPr>
            <a:grpSpLocks/>
          </p:cNvGrpSpPr>
          <p:nvPr/>
        </p:nvGrpSpPr>
        <p:grpSpPr bwMode="auto">
          <a:xfrm>
            <a:off x="298450" y="1562100"/>
            <a:ext cx="7145338" cy="4959350"/>
            <a:chOff x="115" y="532"/>
            <a:chExt cx="4501" cy="3124"/>
          </a:xfrm>
        </p:grpSpPr>
        <p:pic>
          <p:nvPicPr>
            <p:cNvPr id="51205" name="Picture 3" descr="http://upload.wikimedia.org/wikipedia/commons/8/89/Hb_saturation_cur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 y="532"/>
              <a:ext cx="3690"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4"/>
            <p:cNvSpPr txBox="1">
              <a:spLocks noChangeArrowheads="1"/>
            </p:cNvSpPr>
            <p:nvPr/>
          </p:nvSpPr>
          <p:spPr bwMode="auto">
            <a:xfrm>
              <a:off x="3403" y="1518"/>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Lungs</a:t>
              </a:r>
            </a:p>
          </p:txBody>
        </p:sp>
        <p:sp>
          <p:nvSpPr>
            <p:cNvPr id="51207" name="Text Box 5"/>
            <p:cNvSpPr txBox="1">
              <a:spLocks noChangeArrowheads="1"/>
            </p:cNvSpPr>
            <p:nvPr/>
          </p:nvSpPr>
          <p:spPr bwMode="auto">
            <a:xfrm>
              <a:off x="115" y="2953"/>
              <a:ext cx="8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Tissues</a:t>
              </a:r>
            </a:p>
          </p:txBody>
        </p:sp>
        <p:sp>
          <p:nvSpPr>
            <p:cNvPr id="51208" name="Line 6"/>
            <p:cNvSpPr>
              <a:spLocks noChangeShapeType="1"/>
            </p:cNvSpPr>
            <p:nvPr/>
          </p:nvSpPr>
          <p:spPr bwMode="auto">
            <a:xfrm flipH="1" flipV="1">
              <a:off x="3257" y="932"/>
              <a:ext cx="492" cy="597"/>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9" name="Line 7"/>
            <p:cNvSpPr>
              <a:spLocks noChangeShapeType="1"/>
            </p:cNvSpPr>
            <p:nvPr/>
          </p:nvSpPr>
          <p:spPr bwMode="auto">
            <a:xfrm flipV="1">
              <a:off x="834" y="2309"/>
              <a:ext cx="822" cy="718"/>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1203" name="Text Box 10"/>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51204" name="Text Box 11"/>
          <p:cNvSpPr txBox="1">
            <a:spLocks noChangeArrowheads="1"/>
          </p:cNvSpPr>
          <p:nvPr/>
        </p:nvSpPr>
        <p:spPr bwMode="auto">
          <a:xfrm>
            <a:off x="193675" y="947738"/>
            <a:ext cx="8950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Hemoglobin displays cooperative binding of oxygen</a:t>
            </a:r>
            <a:endParaRPr lang="en-US" altLang="en-US" sz="2600" b="1">
              <a:solidFill>
                <a:srgbClr val="FF0066"/>
              </a:solidFill>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descr="C:\Documents and Settings\Amit\My Documents\Amit\Book\English\CH5- Dynamics\Figures\Box 5-2 figure 3.png"/>
          <p:cNvPicPr>
            <a:picLocks noChangeAspect="1" noChangeArrowheads="1"/>
          </p:cNvPicPr>
          <p:nvPr/>
        </p:nvPicPr>
        <p:blipFill>
          <a:blip r:embed="rId3" cstate="print">
            <a:extLst>
              <a:ext uri="{28A0092B-C50C-407E-A947-70E740481C1C}">
                <a14:useLocalDpi xmlns:a14="http://schemas.microsoft.com/office/drawing/2010/main" val="0"/>
              </a:ext>
            </a:extLst>
          </a:blip>
          <a:srcRect l="5367" t="1147" r="7661" b="2420"/>
          <a:stretch>
            <a:fillRect/>
          </a:stretch>
        </p:blipFill>
        <p:spPr bwMode="auto">
          <a:xfrm>
            <a:off x="2410056" y="1839913"/>
            <a:ext cx="3950728" cy="438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53253" name="Text Box 7"/>
          <p:cNvSpPr txBox="1">
            <a:spLocks noChangeArrowheads="1"/>
          </p:cNvSpPr>
          <p:nvPr/>
        </p:nvSpPr>
        <p:spPr bwMode="auto">
          <a:xfrm>
            <a:off x="193675" y="947738"/>
            <a:ext cx="8950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Hemoglobin has </a:t>
            </a:r>
            <a:r>
              <a:rPr lang="en-US" altLang="en-US" sz="2600" b="1">
                <a:solidFill>
                  <a:srgbClr val="FF0066"/>
                </a:solidFill>
                <a:latin typeface="Arial" panose="020B0604020202020204" pitchFamily="34" charset="0"/>
                <a:cs typeface="Times New Roman (Hebrew)" panose="02020603050405020304" pitchFamily="18" charset="0"/>
              </a:rPr>
              <a:t>4 subunits </a:t>
            </a:r>
            <a:r>
              <a:rPr lang="en-US" altLang="en-US" sz="2600" b="1">
                <a:solidFill>
                  <a:srgbClr val="339933"/>
                </a:solidFill>
                <a:latin typeface="Arial" panose="020B0604020202020204" pitchFamily="34" charset="0"/>
                <a:cs typeface="Times New Roman (Hebrew)" panose="02020603050405020304" pitchFamily="18" charset="0"/>
              </a:rPr>
              <a:t>and binds oxygen using prosthetic groups</a:t>
            </a:r>
            <a:endParaRPr lang="en-US" altLang="en-US" sz="2600" b="1">
              <a:solidFill>
                <a:srgbClr val="FF0066"/>
              </a:solidFill>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12"/>
          <p:cNvGrpSpPr>
            <a:grpSpLocks/>
          </p:cNvGrpSpPr>
          <p:nvPr/>
        </p:nvGrpSpPr>
        <p:grpSpPr bwMode="auto">
          <a:xfrm>
            <a:off x="1310481" y="1839913"/>
            <a:ext cx="6594475" cy="4375150"/>
            <a:chOff x="599" y="1456"/>
            <a:chExt cx="4154" cy="2756"/>
          </a:xfrm>
        </p:grpSpPr>
        <p:pic>
          <p:nvPicPr>
            <p:cNvPr id="55302" name="Picture 3" descr="C:\Documents and Settings\Amit\My Documents\Amit\Book\English\CH5- Dynamics\Figures\Box 5-2 figure 3b.bmp"/>
            <p:cNvPicPr>
              <a:picLocks noChangeAspect="1" noChangeArrowheads="1"/>
            </p:cNvPicPr>
            <p:nvPr/>
          </p:nvPicPr>
          <p:blipFill>
            <a:blip r:embed="rId3">
              <a:extLst>
                <a:ext uri="{28A0092B-C50C-407E-A947-70E740481C1C}">
                  <a14:useLocalDpi xmlns:a14="http://schemas.microsoft.com/office/drawing/2010/main" val="0"/>
                </a:ext>
              </a:extLst>
            </a:blip>
            <a:srcRect l="14992" t="27368" r="14758" b="22816"/>
            <a:stretch>
              <a:fillRect/>
            </a:stretch>
          </p:blipFill>
          <p:spPr bwMode="auto">
            <a:xfrm>
              <a:off x="1031" y="2232"/>
              <a:ext cx="3722"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4"/>
            <p:cNvSpPr txBox="1">
              <a:spLocks noChangeArrowheads="1"/>
            </p:cNvSpPr>
            <p:nvPr/>
          </p:nvSpPr>
          <p:spPr bwMode="auto">
            <a:xfrm>
              <a:off x="1655" y="1456"/>
              <a:ext cx="1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Oxygen</a:t>
              </a:r>
            </a:p>
          </p:txBody>
        </p:sp>
        <p:sp>
          <p:nvSpPr>
            <p:cNvPr id="55304" name="Text Box 5"/>
            <p:cNvSpPr txBox="1">
              <a:spLocks noChangeArrowheads="1"/>
            </p:cNvSpPr>
            <p:nvPr/>
          </p:nvSpPr>
          <p:spPr bwMode="auto">
            <a:xfrm>
              <a:off x="599" y="1832"/>
              <a:ext cx="1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Pyrrole ring</a:t>
              </a:r>
            </a:p>
          </p:txBody>
        </p:sp>
        <p:sp>
          <p:nvSpPr>
            <p:cNvPr id="55305" name="Line 6"/>
            <p:cNvSpPr>
              <a:spLocks noChangeShapeType="1"/>
            </p:cNvSpPr>
            <p:nvPr/>
          </p:nvSpPr>
          <p:spPr bwMode="auto">
            <a:xfrm>
              <a:off x="2370" y="1742"/>
              <a:ext cx="1" cy="702"/>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Line 7"/>
            <p:cNvSpPr>
              <a:spLocks noChangeShapeType="1"/>
            </p:cNvSpPr>
            <p:nvPr/>
          </p:nvSpPr>
          <p:spPr bwMode="auto">
            <a:xfrm>
              <a:off x="1428" y="2147"/>
              <a:ext cx="494" cy="744"/>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5299"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55300" name="Text Box 14"/>
          <p:cNvSpPr txBox="1">
            <a:spLocks noChangeArrowheads="1"/>
          </p:cNvSpPr>
          <p:nvPr/>
        </p:nvSpPr>
        <p:spPr bwMode="auto">
          <a:xfrm>
            <a:off x="193675" y="947738"/>
            <a:ext cx="88280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a:t>
            </a:r>
            <a:r>
              <a:rPr lang="en-US" altLang="en-US" sz="2600" b="1">
                <a:solidFill>
                  <a:srgbClr val="FF0066"/>
                </a:solidFill>
                <a:latin typeface="Arial" panose="020B0604020202020204" pitchFamily="34" charset="0"/>
                <a:cs typeface="Times New Roman (Hebrew)" panose="02020603050405020304" pitchFamily="18" charset="0"/>
              </a:rPr>
              <a:t>heme group </a:t>
            </a:r>
            <a:r>
              <a:rPr lang="en-US" altLang="en-US" sz="2600" b="1">
                <a:solidFill>
                  <a:srgbClr val="339933"/>
                </a:solidFill>
                <a:latin typeface="Arial" panose="020B0604020202020204" pitchFamily="34" charset="0"/>
                <a:cs typeface="Times New Roman (Hebrew)" panose="02020603050405020304" pitchFamily="18" charset="0"/>
              </a:rPr>
              <a:t>includes a porphyrin, which contains the oxygen-binding iron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Documents and Settings\Amit\My Documents\Amit\Book\English\CH5- Dynamics\Figures\Box 5-2 figure 3c.bmp"/>
          <p:cNvPicPr>
            <a:picLocks noChangeAspect="1" noChangeArrowheads="1"/>
          </p:cNvPicPr>
          <p:nvPr/>
        </p:nvPicPr>
        <p:blipFill>
          <a:blip r:embed="rId3" cstate="print">
            <a:extLst>
              <a:ext uri="{28A0092B-C50C-407E-A947-70E740481C1C}">
                <a14:useLocalDpi xmlns:a14="http://schemas.microsoft.com/office/drawing/2010/main" val="0"/>
              </a:ext>
            </a:extLst>
          </a:blip>
          <a:srcRect l="18999" t="6079" r="21777" b="6503"/>
          <a:stretch>
            <a:fillRect/>
          </a:stretch>
        </p:blipFill>
        <p:spPr bwMode="auto">
          <a:xfrm>
            <a:off x="2538493" y="1661340"/>
            <a:ext cx="4138451" cy="45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p:cNvSpPr txBox="1">
            <a:spLocks noChangeArrowheads="1"/>
          </p:cNvSpPr>
          <p:nvPr/>
        </p:nvSpPr>
        <p:spPr bwMode="auto">
          <a:xfrm>
            <a:off x="1912756" y="4792605"/>
            <a:ext cx="2312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dirty="0">
                <a:cs typeface="Times New Roman (Hebrew)" panose="02020603050405020304" pitchFamily="18" charset="0"/>
              </a:rPr>
              <a:t>Proximal His</a:t>
            </a:r>
          </a:p>
        </p:txBody>
      </p:sp>
      <p:sp>
        <p:nvSpPr>
          <p:cNvPr id="57349" name="Text Box 5"/>
          <p:cNvSpPr txBox="1">
            <a:spLocks noChangeArrowheads="1"/>
          </p:cNvSpPr>
          <p:nvPr/>
        </p:nvSpPr>
        <p:spPr bwMode="auto">
          <a:xfrm>
            <a:off x="5657091" y="2785672"/>
            <a:ext cx="231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2400" b="1" dirty="0">
                <a:cs typeface="Times New Roman (Hebrew)" panose="02020603050405020304" pitchFamily="18" charset="0"/>
              </a:rPr>
              <a:t>Distal His</a:t>
            </a:r>
          </a:p>
        </p:txBody>
      </p:sp>
      <p:sp>
        <p:nvSpPr>
          <p:cNvPr id="57350" name="Text Box 7"/>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57351" name="Text Box 8"/>
          <p:cNvSpPr txBox="1">
            <a:spLocks noChangeArrowheads="1"/>
          </p:cNvSpPr>
          <p:nvPr/>
        </p:nvSpPr>
        <p:spPr bwMode="auto">
          <a:xfrm>
            <a:off x="193675" y="947738"/>
            <a:ext cx="88280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a:t>
            </a:r>
            <a:r>
              <a:rPr lang="en-US" altLang="en-US" sz="2600" b="1">
                <a:solidFill>
                  <a:srgbClr val="FF0066"/>
                </a:solidFill>
                <a:latin typeface="Arial" panose="020B0604020202020204" pitchFamily="34" charset="0"/>
                <a:cs typeface="Times New Roman (Hebrew)" panose="02020603050405020304" pitchFamily="18" charset="0"/>
              </a:rPr>
              <a:t>distal His</a:t>
            </a:r>
            <a:r>
              <a:rPr lang="en-US" altLang="en-US" sz="2600" b="1">
                <a:solidFill>
                  <a:srgbClr val="339933"/>
                </a:solidFill>
                <a:latin typeface="Arial" panose="020B0604020202020204" pitchFamily="34" charset="0"/>
                <a:cs typeface="Times New Roman (Hebrew)" panose="02020603050405020304" pitchFamily="18" charset="0"/>
              </a:rPr>
              <a:t> lowers the risk of carbon monoxide poisoning</a:t>
            </a:r>
            <a:endParaRPr lang="en-US" altLang="en-US" sz="2600" b="1">
              <a:solidFill>
                <a:srgbClr val="FF0066"/>
              </a:solidFill>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9832" y="1952048"/>
            <a:ext cx="5261927" cy="394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8"/>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Overview</a:t>
            </a:r>
          </a:p>
        </p:txBody>
      </p:sp>
      <p:sp>
        <p:nvSpPr>
          <p:cNvPr id="7172" name="Text Box 31"/>
          <p:cNvSpPr txBox="1">
            <a:spLocks noChangeArrowheads="1"/>
          </p:cNvSpPr>
          <p:nvPr/>
        </p:nvSpPr>
        <p:spPr bwMode="auto">
          <a:xfrm>
            <a:off x="535132" y="5239010"/>
            <a:ext cx="5670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cs typeface="Times New Roman" panose="02020603050405020304" pitchFamily="18" charset="0"/>
              </a:rPr>
              <a:t>Backbone dynamics of chemotaxis Y protein (46 NMR structures)</a:t>
            </a:r>
          </a:p>
        </p:txBody>
      </p:sp>
      <p:sp>
        <p:nvSpPr>
          <p:cNvPr id="7173" name="Text Box 5"/>
          <p:cNvSpPr txBox="1">
            <a:spLocks noChangeArrowheads="1"/>
          </p:cNvSpPr>
          <p:nvPr/>
        </p:nvSpPr>
        <p:spPr bwMode="auto">
          <a:xfrm>
            <a:off x="144463" y="914400"/>
            <a:ext cx="899953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Proteins dynamics is </a:t>
            </a:r>
            <a:r>
              <a:rPr lang="en-US" altLang="en-US" sz="2600" b="1" dirty="0">
                <a:solidFill>
                  <a:srgbClr val="FF0066"/>
                </a:solidFill>
                <a:latin typeface="Arial" panose="020B0604020202020204" pitchFamily="34" charset="0"/>
                <a:cs typeface="Times New Roman (Hebrew)" panose="02020603050405020304" pitchFamily="18" charset="0"/>
              </a:rPr>
              <a:t>functionally important</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Dynamics results from motions around </a:t>
            </a:r>
            <a:r>
              <a:rPr lang="en-US" altLang="en-US" sz="2600" b="1" dirty="0">
                <a:solidFill>
                  <a:srgbClr val="FF0066"/>
                </a:solidFill>
                <a:latin typeface="Arial" panose="020B0604020202020204" pitchFamily="34" charset="0"/>
                <a:cs typeface="Times New Roman (Hebrew)" panose="02020603050405020304" pitchFamily="18" charset="0"/>
              </a:rPr>
              <a:t>single bonds</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Dynamics is diverse:</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Time: 10</a:t>
            </a:r>
            <a:r>
              <a:rPr lang="en-US" altLang="en-US" sz="2400" baseline="30000" dirty="0">
                <a:cs typeface="Times New Roman" panose="02020603050405020304" pitchFamily="18" charset="0"/>
              </a:rPr>
              <a:t>-15</a:t>
            </a:r>
            <a:r>
              <a:rPr lang="en-US" altLang="en-US" sz="2400" dirty="0">
                <a:cs typeface="Times New Roman" panose="02020603050405020304" pitchFamily="18" charset="0"/>
              </a:rPr>
              <a:t>-10</a:t>
            </a:r>
            <a:r>
              <a:rPr lang="en-US" altLang="en-US" sz="2400" baseline="30000" dirty="0">
                <a:cs typeface="Times New Roman" panose="02020603050405020304" pitchFamily="18" charset="0"/>
              </a:rPr>
              <a:t>4</a:t>
            </a:r>
            <a:r>
              <a:rPr lang="en-US" altLang="en-US" sz="2400" dirty="0">
                <a:cs typeface="Times New Roman" panose="02020603050405020304" pitchFamily="18" charset="0"/>
              </a:rPr>
              <a:t> sec </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Amplitude: 0.01-100 Å</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l="17053" t="45099" r="70982" b="32619"/>
          <a:stretch>
            <a:fillRect/>
          </a:stretch>
        </p:blipFill>
        <p:spPr bwMode="auto">
          <a:xfrm>
            <a:off x="3260725" y="3319463"/>
            <a:ext cx="22415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61444" name="Text Box 6"/>
          <p:cNvSpPr txBox="1">
            <a:spLocks noChangeArrowheads="1"/>
          </p:cNvSpPr>
          <p:nvPr/>
        </p:nvSpPr>
        <p:spPr bwMode="auto">
          <a:xfrm>
            <a:off x="193675" y="947738"/>
            <a:ext cx="88280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Hemoglobin exists in two different states:</a:t>
            </a:r>
          </a:p>
          <a:p>
            <a:pPr lvl="1" algn="l" eaLnBrk="1" hangingPunct="1">
              <a:spcBef>
                <a:spcPct val="50000"/>
              </a:spcBef>
              <a:buFontTx/>
              <a:buAutoNum type="arabicPeriod"/>
              <a:defRPr/>
            </a:pPr>
            <a:r>
              <a:rPr lang="en-US" altLang="en-US" sz="2600" b="1" i="1" dirty="0" smtClean="0">
                <a:solidFill>
                  <a:srgbClr val="FF0066"/>
                </a:solidFill>
                <a:latin typeface="+mj-lt"/>
                <a:ea typeface="Times New Roman (Hebrew)" charset="0"/>
              </a:rPr>
              <a:t>Deoxy</a:t>
            </a:r>
            <a:r>
              <a:rPr lang="en-US" altLang="en-US" sz="2600" dirty="0" smtClean="0">
                <a:latin typeface="+mj-lt"/>
                <a:ea typeface="Times New Roman (Hebrew)" charset="0"/>
              </a:rPr>
              <a:t> – has low oxygen affinity</a:t>
            </a:r>
          </a:p>
          <a:p>
            <a:pPr lvl="1" algn="l" eaLnBrk="1" hangingPunct="1">
              <a:spcBef>
                <a:spcPct val="50000"/>
              </a:spcBef>
              <a:buFontTx/>
              <a:buAutoNum type="arabicPeriod"/>
              <a:defRPr/>
            </a:pPr>
            <a:r>
              <a:rPr lang="en-US" altLang="en-US" sz="2600" b="1" i="1" dirty="0" smtClean="0">
                <a:solidFill>
                  <a:srgbClr val="FF0066"/>
                </a:solidFill>
                <a:latin typeface="+mj-lt"/>
                <a:ea typeface="Times New Roman (Hebrew)" charset="0"/>
              </a:rPr>
              <a:t>Oxy</a:t>
            </a:r>
            <a:r>
              <a:rPr lang="en-US" altLang="en-US" sz="2600" dirty="0" smtClean="0">
                <a:latin typeface="+mj-lt"/>
                <a:ea typeface="Times New Roman (Hebrew)" charset="0"/>
              </a:rPr>
              <a:t> – has high oxygen affinity</a:t>
            </a:r>
          </a:p>
        </p:txBody>
      </p:sp>
      <p:sp>
        <p:nvSpPr>
          <p:cNvPr id="59397" name="Text Box 7"/>
          <p:cNvSpPr txBox="1">
            <a:spLocks noChangeArrowheads="1"/>
          </p:cNvSpPr>
          <p:nvPr/>
        </p:nvSpPr>
        <p:spPr bwMode="auto">
          <a:xfrm>
            <a:off x="180975" y="2684463"/>
            <a:ext cx="8828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Each state has a </a:t>
            </a:r>
            <a:r>
              <a:rPr lang="en-US" altLang="en-US" sz="2400" b="1">
                <a:solidFill>
                  <a:srgbClr val="FF0066"/>
                </a:solidFill>
                <a:latin typeface="Arial" panose="020B0604020202020204" pitchFamily="34" charset="0"/>
                <a:cs typeface="Times New Roman (Hebrew)" panose="02020603050405020304" pitchFamily="18" charset="0"/>
              </a:rPr>
              <a:t>different quaternary structure</a:t>
            </a:r>
          </a:p>
        </p:txBody>
      </p:sp>
      <p:sp>
        <p:nvSpPr>
          <p:cNvPr id="59398" name="TextBox 5"/>
          <p:cNvSpPr txBox="1">
            <a:spLocks noChangeArrowheads="1"/>
          </p:cNvSpPr>
          <p:nvPr/>
        </p:nvSpPr>
        <p:spPr bwMode="auto">
          <a:xfrm>
            <a:off x="968260" y="4653757"/>
            <a:ext cx="203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latin typeface="Arial" panose="020B0604020202020204" pitchFamily="34" charset="0"/>
                <a:cs typeface="Times New Roman (Hebrew)" panose="02020603050405020304" pitchFamily="18" charset="0"/>
              </a:rPr>
              <a:t>Max Perutz</a:t>
            </a:r>
            <a:endParaRPr lang="he-IL" altLang="en-US" sz="2400" dirty="0">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0"/>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61443" name="Text Box 11"/>
          <p:cNvSpPr txBox="1">
            <a:spLocks noChangeArrowheads="1"/>
          </p:cNvSpPr>
          <p:nvPr/>
        </p:nvSpPr>
        <p:spPr bwMode="auto">
          <a:xfrm>
            <a:off x="193675" y="947738"/>
            <a:ext cx="8828088"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Deoxy hemoglobin is stabilized by </a:t>
            </a:r>
            <a:r>
              <a:rPr lang="en-US" altLang="en-US" sz="2400" b="1">
                <a:solidFill>
                  <a:srgbClr val="FF0066"/>
                </a:solidFill>
                <a:latin typeface="Arial" panose="020B0604020202020204" pitchFamily="34" charset="0"/>
                <a:cs typeface="Times New Roman (Hebrew)" panose="02020603050405020304" pitchFamily="18" charset="0"/>
              </a:rPr>
              <a:t>salt bridges</a:t>
            </a:r>
            <a:r>
              <a:rPr lang="en-US" altLang="en-US" sz="2400" b="1">
                <a:solidFill>
                  <a:srgbClr val="339933"/>
                </a:solidFill>
                <a:latin typeface="Arial" panose="020B0604020202020204" pitchFamily="34" charset="0"/>
                <a:cs typeface="Times New Roman (Hebrew)" panose="02020603050405020304" pitchFamily="18" charset="0"/>
              </a:rPr>
              <a:t> between subunits α</a:t>
            </a:r>
            <a:r>
              <a:rPr lang="en-US" altLang="en-US" sz="2400" b="1" baseline="-25000">
                <a:solidFill>
                  <a:srgbClr val="339933"/>
                </a:solidFill>
                <a:latin typeface="Arial" panose="020B0604020202020204" pitchFamily="34" charset="0"/>
                <a:cs typeface="Times New Roman (Hebrew)" panose="02020603050405020304" pitchFamily="18" charset="0"/>
              </a:rPr>
              <a:t>1</a:t>
            </a:r>
            <a:r>
              <a:rPr lang="en-US" altLang="en-US" sz="2400" b="1">
                <a:solidFill>
                  <a:srgbClr val="339933"/>
                </a:solidFill>
                <a:latin typeface="Arial" panose="020B0604020202020204" pitchFamily="34" charset="0"/>
                <a:cs typeface="Times New Roman (Hebrew)" panose="02020603050405020304" pitchFamily="18" charset="0"/>
              </a:rPr>
              <a:t>α</a:t>
            </a:r>
            <a:r>
              <a:rPr lang="en-US" altLang="en-US" sz="2400" b="1" baseline="-25000">
                <a:solidFill>
                  <a:srgbClr val="339933"/>
                </a:solidFill>
                <a:latin typeface="Arial" panose="020B0604020202020204" pitchFamily="34" charset="0"/>
                <a:cs typeface="Times New Roman (Hebrew)" panose="02020603050405020304" pitchFamily="18" charset="0"/>
              </a:rPr>
              <a:t>2</a:t>
            </a:r>
            <a:r>
              <a:rPr lang="en-US" altLang="en-US" sz="2400" b="1">
                <a:solidFill>
                  <a:srgbClr val="339933"/>
                </a:solidFill>
                <a:latin typeface="Arial" panose="020B0604020202020204" pitchFamily="34" charset="0"/>
                <a:cs typeface="Times New Roman (Hebrew)" panose="02020603050405020304" pitchFamily="18" charset="0"/>
              </a:rPr>
              <a:t>, α</a:t>
            </a:r>
            <a:r>
              <a:rPr lang="en-US" altLang="en-US" sz="2400" b="1" baseline="-25000">
                <a:solidFill>
                  <a:srgbClr val="339933"/>
                </a:solidFill>
                <a:latin typeface="Arial" panose="020B0604020202020204" pitchFamily="34" charset="0"/>
                <a:cs typeface="Times New Roman (Hebrew)" panose="02020603050405020304" pitchFamily="18" charset="0"/>
              </a:rPr>
              <a:t>1</a:t>
            </a:r>
            <a:r>
              <a:rPr lang="en-US" altLang="en-US" sz="2400" b="1">
                <a:solidFill>
                  <a:srgbClr val="339933"/>
                </a:solidFill>
                <a:latin typeface="Arial" panose="020B0604020202020204" pitchFamily="34" charset="0"/>
                <a:cs typeface="Times New Roman (Hebrew)" panose="02020603050405020304" pitchFamily="18" charset="0"/>
              </a:rPr>
              <a:t>β</a:t>
            </a:r>
            <a:r>
              <a:rPr lang="en-US" altLang="en-US" sz="2400" b="1" baseline="-25000">
                <a:solidFill>
                  <a:srgbClr val="339933"/>
                </a:solidFill>
                <a:latin typeface="Arial" panose="020B0604020202020204" pitchFamily="34" charset="0"/>
                <a:cs typeface="Times New Roman (Hebrew)" panose="02020603050405020304" pitchFamily="18" charset="0"/>
              </a:rPr>
              <a:t>2</a:t>
            </a:r>
            <a:r>
              <a:rPr lang="en-US" altLang="en-US" sz="2400" b="1">
                <a:solidFill>
                  <a:srgbClr val="339933"/>
                </a:solidFill>
                <a:latin typeface="Arial" panose="020B0604020202020204" pitchFamily="34" charset="0"/>
                <a:cs typeface="Times New Roman (Hebrew)" panose="02020603050405020304" pitchFamily="18" charset="0"/>
              </a:rPr>
              <a:t>, and α</a:t>
            </a:r>
            <a:r>
              <a:rPr lang="en-US" altLang="en-US" sz="2400" b="1" baseline="-25000">
                <a:solidFill>
                  <a:srgbClr val="339933"/>
                </a:solidFill>
                <a:latin typeface="Arial" panose="020B0604020202020204" pitchFamily="34" charset="0"/>
                <a:cs typeface="Times New Roman (Hebrew)" panose="02020603050405020304" pitchFamily="18" charset="0"/>
              </a:rPr>
              <a:t>2</a:t>
            </a:r>
            <a:r>
              <a:rPr lang="en-US" altLang="en-US" sz="2400" b="1">
                <a:solidFill>
                  <a:srgbClr val="339933"/>
                </a:solidFill>
                <a:latin typeface="Arial" panose="020B0604020202020204" pitchFamily="34" charset="0"/>
                <a:cs typeface="Times New Roman (Hebrew)" panose="02020603050405020304" pitchFamily="18" charset="0"/>
              </a:rPr>
              <a:t>β.</a:t>
            </a:r>
          </a:p>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The bridges </a:t>
            </a:r>
            <a:r>
              <a:rPr lang="en-US" altLang="en-US" sz="2400" b="1">
                <a:solidFill>
                  <a:srgbClr val="FF0066"/>
                </a:solidFill>
                <a:latin typeface="Arial" panose="020B0604020202020204" pitchFamily="34" charset="0"/>
                <a:cs typeface="Times New Roman (Hebrew)" panose="02020603050405020304" pitchFamily="18" charset="0"/>
              </a:rPr>
              <a:t>break upon shifting to the </a:t>
            </a:r>
            <a:r>
              <a:rPr lang="en-US" altLang="en-US" sz="2400" b="1" i="1">
                <a:solidFill>
                  <a:srgbClr val="FF0066"/>
                </a:solidFill>
                <a:latin typeface="Arial" panose="020B0604020202020204" pitchFamily="34" charset="0"/>
                <a:cs typeface="Times New Roman (Hebrew)" panose="02020603050405020304" pitchFamily="18" charset="0"/>
              </a:rPr>
              <a:t>oxy</a:t>
            </a:r>
            <a:r>
              <a:rPr lang="en-US" altLang="en-US" sz="2400" b="1">
                <a:solidFill>
                  <a:srgbClr val="FF0066"/>
                </a:solidFill>
                <a:latin typeface="Arial" panose="020B0604020202020204" pitchFamily="34" charset="0"/>
                <a:cs typeface="Times New Roman (Hebrew)" panose="02020603050405020304" pitchFamily="18" charset="0"/>
              </a:rPr>
              <a:t> conformation </a:t>
            </a:r>
          </a:p>
        </p:txBody>
      </p:sp>
      <p:pic>
        <p:nvPicPr>
          <p:cNvPr id="61444" name="Picture 12"/>
          <p:cNvPicPr>
            <a:picLocks noChangeAspect="1" noChangeArrowheads="1"/>
          </p:cNvPicPr>
          <p:nvPr/>
        </p:nvPicPr>
        <p:blipFill>
          <a:blip r:embed="rId3">
            <a:extLst>
              <a:ext uri="{28A0092B-C50C-407E-A947-70E740481C1C}">
                <a14:useLocalDpi xmlns:a14="http://schemas.microsoft.com/office/drawing/2010/main" val="0"/>
              </a:ext>
            </a:extLst>
          </a:blip>
          <a:srcRect l="9569" t="15695" r="16132" b="23532"/>
          <a:stretch>
            <a:fillRect/>
          </a:stretch>
        </p:blipFill>
        <p:spPr bwMode="auto">
          <a:xfrm>
            <a:off x="1161847" y="2317750"/>
            <a:ext cx="6635490" cy="40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0"/>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61" y="1446414"/>
            <a:ext cx="6799811" cy="5099858"/>
          </a:xfrm>
          <a:prstGeom prst="rect">
            <a:avLst/>
          </a:prstGeom>
        </p:spPr>
      </p:pic>
      <p:sp>
        <p:nvSpPr>
          <p:cNvPr id="6"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76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63491" name="Text Box 3"/>
          <p:cNvSpPr txBox="1">
            <a:spLocks noChangeArrowheads="1"/>
          </p:cNvSpPr>
          <p:nvPr/>
        </p:nvSpPr>
        <p:spPr bwMode="auto">
          <a:xfrm>
            <a:off x="176213" y="1171575"/>
            <a:ext cx="882808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defRPr/>
            </a:pPr>
            <a:r>
              <a:rPr lang="en-US" altLang="en-US" sz="2600" b="1" u="sng" dirty="0" smtClean="0">
                <a:solidFill>
                  <a:srgbClr val="339933"/>
                </a:solidFill>
                <a:latin typeface="Arial" panose="020B0604020202020204" pitchFamily="34" charset="0"/>
                <a:ea typeface="Times New Roman (Hebrew)" charset="0"/>
              </a:rPr>
              <a:t>Perutz's </a:t>
            </a:r>
            <a:r>
              <a:rPr lang="en-US" altLang="en-US" sz="2600" b="1" u="sng" dirty="0" smtClean="0">
                <a:solidFill>
                  <a:srgbClr val="FF0066"/>
                </a:solidFill>
                <a:latin typeface="Arial" panose="020B0604020202020204" pitchFamily="34" charset="0"/>
                <a:ea typeface="Times New Roman (Hebrew)" charset="0"/>
              </a:rPr>
              <a:t>'</a:t>
            </a:r>
            <a:r>
              <a:rPr lang="en-US" altLang="en-US" sz="2600" b="1" u="sng" dirty="0" err="1" smtClean="0">
                <a:solidFill>
                  <a:srgbClr val="FF0066"/>
                </a:solidFill>
                <a:latin typeface="Arial" panose="020B0604020202020204" pitchFamily="34" charset="0"/>
                <a:ea typeface="Times New Roman (Hebrew)" charset="0"/>
              </a:rPr>
              <a:t>stereochemical</a:t>
            </a:r>
            <a:r>
              <a:rPr lang="en-US" altLang="en-US" sz="2600" b="1" u="sng" dirty="0" smtClean="0">
                <a:solidFill>
                  <a:srgbClr val="FF0066"/>
                </a:solidFill>
                <a:latin typeface="Arial" panose="020B0604020202020204" pitchFamily="34" charset="0"/>
                <a:ea typeface="Times New Roman (Hebrew)" charset="0"/>
              </a:rPr>
              <a:t> model'</a:t>
            </a:r>
          </a:p>
          <a:p>
            <a:pPr lvl="1" algn="l" eaLnBrk="1" hangingPunct="1">
              <a:spcBef>
                <a:spcPct val="50000"/>
              </a:spcBef>
              <a:buFontTx/>
              <a:buAutoNum type="arabicPeriod"/>
              <a:defRPr/>
            </a:pPr>
            <a:r>
              <a:rPr lang="en-US" altLang="en-US" sz="2600" dirty="0" smtClean="0">
                <a:latin typeface="+mj-lt"/>
                <a:ea typeface="Times New Roman (Hebrew)" charset="0"/>
              </a:rPr>
              <a:t>The </a:t>
            </a:r>
            <a:r>
              <a:rPr lang="en-US" altLang="en-US" sz="2600" i="1" dirty="0" smtClean="0">
                <a:latin typeface="+mj-lt"/>
                <a:ea typeface="Times New Roman (Hebrew)" charset="0"/>
              </a:rPr>
              <a:t>oxy</a:t>
            </a:r>
            <a:r>
              <a:rPr lang="en-US" altLang="en-US" sz="2600" dirty="0" smtClean="0">
                <a:latin typeface="+mj-lt"/>
                <a:ea typeface="Times New Roman (Hebrew)" charset="0"/>
              </a:rPr>
              <a:t> and </a:t>
            </a:r>
            <a:r>
              <a:rPr lang="en-US" altLang="en-US" sz="2600" i="1" dirty="0" smtClean="0">
                <a:latin typeface="+mj-lt"/>
                <a:ea typeface="Times New Roman (Hebrew)" charset="0"/>
              </a:rPr>
              <a:t>deoxy</a:t>
            </a:r>
            <a:r>
              <a:rPr lang="en-US" altLang="en-US" sz="2600" dirty="0" smtClean="0">
                <a:latin typeface="+mj-lt"/>
                <a:ea typeface="Times New Roman (Hebrew)" charset="0"/>
              </a:rPr>
              <a:t> states have different conformations (like the R and T states in the MWC model)</a:t>
            </a:r>
          </a:p>
          <a:p>
            <a:pPr lvl="1" algn="l" eaLnBrk="1" hangingPunct="1">
              <a:spcBef>
                <a:spcPct val="50000"/>
              </a:spcBef>
              <a:buFontTx/>
              <a:buAutoNum type="arabicPeriod"/>
              <a:defRPr/>
            </a:pPr>
            <a:r>
              <a:rPr lang="en-US" altLang="en-US" sz="2600" dirty="0" smtClean="0">
                <a:latin typeface="+mj-lt"/>
                <a:ea typeface="Times New Roman (Hebrew)" charset="0"/>
              </a:rPr>
              <a:t>Oxygen, the substrate, also acts as an </a:t>
            </a:r>
            <a:r>
              <a:rPr lang="en-US" altLang="en-US" sz="2600" dirty="0" smtClean="0">
                <a:solidFill>
                  <a:srgbClr val="FF0066"/>
                </a:solidFill>
                <a:latin typeface="+mj-lt"/>
                <a:ea typeface="Times New Roman (Hebrew)" charset="0"/>
              </a:rPr>
              <a:t>allosteric activator</a:t>
            </a:r>
            <a:r>
              <a:rPr lang="en-US" altLang="en-US" sz="2600" dirty="0" smtClean="0">
                <a:latin typeface="+mj-lt"/>
                <a:ea typeface="Times New Roman (Hebrew)" charset="0"/>
              </a:rPr>
              <a:t>,</a:t>
            </a:r>
            <a:r>
              <a:rPr lang="en-US" altLang="en-US" sz="2600" dirty="0" smtClean="0">
                <a:solidFill>
                  <a:srgbClr val="FF0066"/>
                </a:solidFill>
                <a:latin typeface="+mj-lt"/>
                <a:ea typeface="Times New Roman (Hebrew)" charset="0"/>
              </a:rPr>
              <a:t> </a:t>
            </a:r>
            <a:r>
              <a:rPr lang="en-US" altLang="en-US" sz="2600" dirty="0" smtClean="0">
                <a:latin typeface="+mj-lt"/>
                <a:ea typeface="Times New Roman (Hebrew)" charset="0"/>
              </a:rPr>
              <a:t>inducing the </a:t>
            </a:r>
            <a:r>
              <a:rPr lang="en-US" altLang="en-US" sz="2600" i="1" dirty="0" err="1" smtClean="0">
                <a:latin typeface="+mj-lt"/>
                <a:ea typeface="Times New Roman (Hebrew)" charset="0"/>
              </a:rPr>
              <a:t>deoxy</a:t>
            </a:r>
            <a:r>
              <a:rPr lang="en-US" altLang="en-US" sz="2600" dirty="0" err="1" smtClean="0">
                <a:latin typeface="+mj-lt"/>
                <a:ea typeface="Times New Roman (Hebrew)" charset="0"/>
                <a:sym typeface="Symbol" panose="05050102010706020507" pitchFamily="18" charset="2"/>
              </a:rPr>
              <a:t></a:t>
            </a:r>
            <a:r>
              <a:rPr lang="en-US" altLang="en-US" sz="2600" i="1" dirty="0" err="1" smtClean="0">
                <a:latin typeface="+mj-lt"/>
                <a:ea typeface="Times New Roman (Hebrew)" charset="0"/>
                <a:sym typeface="Symbol" panose="05050102010706020507" pitchFamily="18" charset="2"/>
              </a:rPr>
              <a:t>oxy</a:t>
            </a:r>
            <a:r>
              <a:rPr lang="en-US" altLang="en-US" sz="2600" dirty="0" smtClean="0">
                <a:latin typeface="+mj-lt"/>
                <a:ea typeface="Times New Roman (Hebrew)" charset="0"/>
                <a:sym typeface="Symbol" panose="05050102010706020507" pitchFamily="18" charset="2"/>
              </a:rPr>
              <a:t> (TR) change</a:t>
            </a:r>
          </a:p>
          <a:p>
            <a:pPr lvl="1" algn="l" eaLnBrk="1" hangingPunct="1">
              <a:spcBef>
                <a:spcPct val="50000"/>
              </a:spcBef>
              <a:buFontTx/>
              <a:buAutoNum type="arabicPeriod"/>
              <a:defRPr/>
            </a:pPr>
            <a:r>
              <a:rPr lang="en-US" altLang="en-US" sz="2600" dirty="0" smtClean="0">
                <a:latin typeface="+mj-lt"/>
                <a:ea typeface="Times New Roman (Hebrew)" charset="0"/>
                <a:sym typeface="Symbol" panose="05050102010706020507" pitchFamily="18" charset="2"/>
              </a:rPr>
              <a:t>This creates positive cooperativity in oxygen binding</a:t>
            </a:r>
          </a:p>
          <a:p>
            <a:pPr lvl="1" algn="l" eaLnBrk="1" hangingPunct="1">
              <a:spcBef>
                <a:spcPct val="50000"/>
              </a:spcBef>
              <a:buFontTx/>
              <a:buAutoNum type="arabicPeriod"/>
              <a:defRPr/>
            </a:pPr>
            <a:r>
              <a:rPr lang="en-US" altLang="en-US" sz="2600" dirty="0" smtClean="0">
                <a:latin typeface="+mj-lt"/>
                <a:ea typeface="Times New Roman (Hebrew)" charset="0"/>
                <a:sym typeface="Symbol" panose="05050102010706020507" pitchFamily="18" charset="2"/>
              </a:rPr>
              <a:t>It also explains the different affinity to oxygen in the lungs (high oxygen pressure) compared to peripheral tissues (low oxygen pressure)</a:t>
            </a:r>
          </a:p>
        </p:txBody>
      </p:sp>
      <p:sp>
        <p:nvSpPr>
          <p:cNvPr id="63492" name="Text Box 4"/>
          <p:cNvSpPr txBox="1">
            <a:spLocks noChangeArrowheads="1"/>
          </p:cNvSpPr>
          <p:nvPr/>
        </p:nvSpPr>
        <p:spPr bwMode="auto">
          <a:xfrm>
            <a:off x="176213" y="5778500"/>
            <a:ext cx="882808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What are the structural changes occurring during the </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TR change?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5"/>
          <p:cNvPicPr>
            <a:picLocks noChangeAspect="1" noChangeArrowheads="1"/>
          </p:cNvPicPr>
          <p:nvPr/>
        </p:nvPicPr>
        <p:blipFill>
          <a:blip r:embed="rId3">
            <a:extLst>
              <a:ext uri="{28A0092B-C50C-407E-A947-70E740481C1C}">
                <a14:useLocalDpi xmlns:a14="http://schemas.microsoft.com/office/drawing/2010/main" val="0"/>
              </a:ext>
            </a:extLst>
          </a:blip>
          <a:srcRect l="22021" t="11766" r="19330" b="25555"/>
          <a:stretch>
            <a:fillRect/>
          </a:stretch>
        </p:blipFill>
        <p:spPr bwMode="auto">
          <a:xfrm>
            <a:off x="2011724" y="2039938"/>
            <a:ext cx="5524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
        <p:nvSpPr>
          <p:cNvPr id="64516" name="Text Box 17"/>
          <p:cNvSpPr txBox="1">
            <a:spLocks noChangeArrowheads="1"/>
          </p:cNvSpPr>
          <p:nvPr/>
        </p:nvSpPr>
        <p:spPr bwMode="auto">
          <a:xfrm>
            <a:off x="193675" y="947738"/>
            <a:ext cx="88280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Fe</a:t>
            </a:r>
            <a:r>
              <a:rPr lang="en-US" altLang="en-US" sz="2600" b="1">
                <a:solidFill>
                  <a:srgbClr val="339933"/>
                </a:solidFill>
                <a:latin typeface="Arial" panose="020B0604020202020204" pitchFamily="34" charset="0"/>
                <a:cs typeface="Times New Roman (Hebrew)" panose="02020603050405020304" pitchFamily="18" charset="0"/>
              </a:rPr>
              <a:t> moves into heme plane</a:t>
            </a:r>
          </a:p>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Proximal His</a:t>
            </a:r>
            <a:r>
              <a:rPr lang="en-US" altLang="en-US" sz="2600" b="1">
                <a:solidFill>
                  <a:srgbClr val="339933"/>
                </a:solidFill>
                <a:latin typeface="Arial" panose="020B0604020202020204" pitchFamily="34" charset="0"/>
                <a:cs typeface="Times New Roman (Hebrew)" panose="02020603050405020304" pitchFamily="18" charset="0"/>
              </a:rPr>
              <a:t> is pulled up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491" y="1650703"/>
            <a:ext cx="6406342" cy="4804757"/>
          </a:xfrm>
          <a:prstGeom prst="rect">
            <a:avLst/>
          </a:prstGeom>
        </p:spPr>
      </p:pic>
      <p:sp>
        <p:nvSpPr>
          <p:cNvPr id="7"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0"/>
          <p:cNvSpPr txBox="1">
            <a:spLocks noChangeArrowheads="1"/>
          </p:cNvSpPr>
          <p:nvPr/>
        </p:nvSpPr>
        <p:spPr bwMode="auto">
          <a:xfrm>
            <a:off x="246063" y="1014413"/>
            <a:ext cx="88280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F-helix undergoes translation, changing </a:t>
            </a:r>
            <a:r>
              <a:rPr lang="en-US" altLang="en-US" sz="2600" b="1">
                <a:solidFill>
                  <a:srgbClr val="FF0066"/>
                </a:solidFill>
                <a:latin typeface="Arial" panose="020B0604020202020204" pitchFamily="34" charset="0"/>
                <a:cs typeface="Times New Roman (Hebrew)" panose="02020603050405020304" pitchFamily="18" charset="0"/>
              </a:rPr>
              <a:t>tertiary structure of entire subunit</a:t>
            </a:r>
          </a:p>
        </p:txBody>
      </p:sp>
      <p:pic>
        <p:nvPicPr>
          <p:cNvPr id="68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408238"/>
            <a:ext cx="5310187"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331" y="964595"/>
            <a:ext cx="7392361" cy="5544271"/>
          </a:xfrm>
          <a:prstGeom prst="rect">
            <a:avLst/>
          </a:prstGeom>
        </p:spPr>
      </p:pic>
      <p:sp>
        <p:nvSpPr>
          <p:cNvPr id="7"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701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0"/>
          <p:cNvSpPr txBox="1">
            <a:spLocks noChangeArrowheads="1"/>
          </p:cNvSpPr>
          <p:nvPr/>
        </p:nvSpPr>
        <p:spPr bwMode="auto">
          <a:xfrm>
            <a:off x="246063" y="1014413"/>
            <a:ext cx="8897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F-helix undergoes translation, changing </a:t>
            </a:r>
            <a:r>
              <a:rPr lang="en-US" altLang="en-US" sz="2600" b="1" dirty="0">
                <a:solidFill>
                  <a:srgbClr val="FF0066"/>
                </a:solidFill>
                <a:latin typeface="Arial" panose="020B0604020202020204" pitchFamily="34" charset="0"/>
                <a:cs typeface="Times New Roman (Hebrew)" panose="02020603050405020304" pitchFamily="18" charset="0"/>
              </a:rPr>
              <a:t>tertiary structure of entire subunit</a:t>
            </a:r>
          </a:p>
        </p:txBody>
      </p:sp>
      <p:sp>
        <p:nvSpPr>
          <p:cNvPr id="70659"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pic>
        <p:nvPicPr>
          <p:cNvPr id="70660" name="Picture 6" descr="chain_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2444750"/>
            <a:ext cx="39179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7"/>
          <p:cNvGrpSpPr>
            <a:grpSpLocks/>
          </p:cNvGrpSpPr>
          <p:nvPr/>
        </p:nvGrpSpPr>
        <p:grpSpPr bwMode="auto">
          <a:xfrm>
            <a:off x="4673600" y="2003425"/>
            <a:ext cx="3738563" cy="4503738"/>
            <a:chOff x="508000" y="2063750"/>
            <a:chExt cx="3738563" cy="4503738"/>
          </a:xfrm>
        </p:grpSpPr>
        <p:pic>
          <p:nvPicPr>
            <p:cNvPr id="72712" name="Picture 4" descr="C:\Documents and Settings\Amit\My Documents\Amit\Book\English\CH5- Dynamics\Figures\Box 5-2 figure 5d left Oxy-Hemoglob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063750"/>
              <a:ext cx="373856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 Box 5"/>
            <p:cNvSpPr txBox="1">
              <a:spLocks noChangeArrowheads="1"/>
            </p:cNvSpPr>
            <p:nvPr/>
          </p:nvSpPr>
          <p:spPr bwMode="auto">
            <a:xfrm>
              <a:off x="1622425" y="6105525"/>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latin typeface="Arial" panose="020B0604020202020204" pitchFamily="34" charset="0"/>
                  <a:cs typeface="Times New Roman (Hebrew)" panose="02020603050405020304" pitchFamily="18" charset="0"/>
                </a:rPr>
                <a:t>Oxy (R)</a:t>
              </a:r>
            </a:p>
          </p:txBody>
        </p:sp>
      </p:grpSp>
      <p:grpSp>
        <p:nvGrpSpPr>
          <p:cNvPr id="72707" name="Group 8"/>
          <p:cNvGrpSpPr>
            <a:grpSpLocks/>
          </p:cNvGrpSpPr>
          <p:nvPr/>
        </p:nvGrpSpPr>
        <p:grpSpPr bwMode="auto">
          <a:xfrm>
            <a:off x="820738" y="2109788"/>
            <a:ext cx="3738562" cy="4381500"/>
            <a:chOff x="5148263" y="2181225"/>
            <a:chExt cx="3738562" cy="4381500"/>
          </a:xfrm>
        </p:grpSpPr>
        <p:pic>
          <p:nvPicPr>
            <p:cNvPr id="72710" name="Picture 3" descr="C:\Documents and Settings\Amit\My Documents\Amit\Book\English\CH5- Dynamics\Figures\Box 5-2 figure 5d right Deoxy-Hemoglob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181225"/>
              <a:ext cx="3738562"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6"/>
            <p:cNvSpPr txBox="1">
              <a:spLocks noChangeArrowheads="1"/>
            </p:cNvSpPr>
            <p:nvPr/>
          </p:nvSpPr>
          <p:spPr bwMode="auto">
            <a:xfrm>
              <a:off x="6354763" y="6100763"/>
              <a:ext cx="181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latin typeface="Arial" panose="020B0604020202020204" pitchFamily="34" charset="0"/>
                  <a:cs typeface="Times New Roman (Hebrew)" panose="02020603050405020304" pitchFamily="18" charset="0"/>
                </a:rPr>
                <a:t>Deoxy (T)</a:t>
              </a:r>
            </a:p>
          </p:txBody>
        </p:sp>
      </p:grpSp>
      <p:sp>
        <p:nvSpPr>
          <p:cNvPr id="72708" name="Text Box 7"/>
          <p:cNvSpPr txBox="1">
            <a:spLocks noChangeArrowheads="1"/>
          </p:cNvSpPr>
          <p:nvPr/>
        </p:nvSpPr>
        <p:spPr bwMode="auto">
          <a:xfrm>
            <a:off x="144463" y="1071563"/>
            <a:ext cx="88280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Change in a single subunit spreads to </a:t>
            </a:r>
            <a:r>
              <a:rPr lang="en-US" altLang="en-US" sz="2600" b="1">
                <a:solidFill>
                  <a:srgbClr val="FF0066"/>
                </a:solidFill>
                <a:latin typeface="Arial" panose="020B0604020202020204" pitchFamily="34" charset="0"/>
                <a:cs typeface="Times New Roman (Hebrew)" panose="02020603050405020304" pitchFamily="18" charset="0"/>
              </a:rPr>
              <a:t>entire protein</a:t>
            </a:r>
          </a:p>
        </p:txBody>
      </p:sp>
      <p:sp>
        <p:nvSpPr>
          <p:cNvPr id="72709"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8"/>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Overview</a:t>
            </a:r>
          </a:p>
        </p:txBody>
      </p:sp>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2073" y="2197605"/>
            <a:ext cx="5261927" cy="394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1"/>
          <p:cNvSpPr txBox="1">
            <a:spLocks noChangeArrowheads="1"/>
          </p:cNvSpPr>
          <p:nvPr/>
        </p:nvSpPr>
        <p:spPr bwMode="auto">
          <a:xfrm>
            <a:off x="285750" y="5189133"/>
            <a:ext cx="5670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cs typeface="Times New Roman" panose="02020603050405020304" pitchFamily="18" charset="0"/>
              </a:rPr>
              <a:t>Backbone dynamics of chemotaxis Y protein (46 NMR structures)</a:t>
            </a:r>
          </a:p>
        </p:txBody>
      </p:sp>
      <p:sp>
        <p:nvSpPr>
          <p:cNvPr id="8" name="Text Box 5"/>
          <p:cNvSpPr txBox="1">
            <a:spLocks noChangeArrowheads="1"/>
          </p:cNvSpPr>
          <p:nvPr/>
        </p:nvSpPr>
        <p:spPr bwMode="auto">
          <a:xfrm>
            <a:off x="144463" y="914400"/>
            <a:ext cx="899953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Dynamics is driven by the </a:t>
            </a:r>
            <a:r>
              <a:rPr lang="en-US" altLang="en-US" sz="2600" b="1" dirty="0">
                <a:solidFill>
                  <a:srgbClr val="FF0066"/>
                </a:solidFill>
                <a:latin typeface="Arial" panose="020B0604020202020204" pitchFamily="34" charset="0"/>
                <a:cs typeface="Times New Roman (Hebrew)" panose="02020603050405020304" pitchFamily="18" charset="0"/>
              </a:rPr>
              <a:t>thermal energy </a:t>
            </a:r>
            <a:r>
              <a:rPr lang="en-US" altLang="en-US" sz="2600" b="1" dirty="0">
                <a:solidFill>
                  <a:srgbClr val="339933"/>
                </a:solidFill>
                <a:latin typeface="Arial" panose="020B0604020202020204" pitchFamily="34" charset="0"/>
                <a:cs typeface="Times New Roman (Hebrew)" panose="02020603050405020304" pitchFamily="18" charset="0"/>
              </a:rPr>
              <a:t>in the surroundings</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Dynamics can be affected by </a:t>
            </a:r>
            <a:r>
              <a:rPr lang="en-US" altLang="en-US" sz="2600" b="1" dirty="0">
                <a:solidFill>
                  <a:srgbClr val="FF0066"/>
                </a:solidFill>
                <a:latin typeface="Arial" panose="020B0604020202020204" pitchFamily="34" charset="0"/>
                <a:cs typeface="Times New Roman (Hebrew)" panose="02020603050405020304" pitchFamily="18" charset="0"/>
              </a:rPr>
              <a:t>external factors</a:t>
            </a:r>
            <a:r>
              <a:rPr lang="en-US" altLang="en-US" sz="2600" b="1" dirty="0">
                <a:solidFill>
                  <a:srgbClr val="339933"/>
                </a:solidFill>
                <a:latin typeface="Arial" panose="020B0604020202020204" pitchFamily="34" charset="0"/>
                <a:cs typeface="Times New Roman (Hebrew)" panose="02020603050405020304" pitchFamily="18" charset="0"/>
              </a:rPr>
              <a:t>:</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Environmental conditions (pH, temperature)</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Ligand binding</a:t>
            </a:r>
          </a:p>
          <a:p>
            <a:pPr lvl="1" algn="l" rtl="0" eaLnBrk="1" hangingPunct="1">
              <a:spcBef>
                <a:spcPct val="50000"/>
              </a:spcBef>
              <a:buFont typeface="Wingdings" panose="05000000000000000000" pitchFamily="2" charset="2"/>
              <a:buChar char="Ø"/>
            </a:pPr>
            <a:r>
              <a:rPr lang="en-US" altLang="en-US" sz="2400" dirty="0">
                <a:cs typeface="Times New Roman" panose="02020603050405020304" pitchFamily="18" charset="0"/>
              </a:rPr>
              <a:t>PTMs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345" y="1650703"/>
            <a:ext cx="6436333" cy="4827250"/>
          </a:xfrm>
          <a:prstGeom prst="rect">
            <a:avLst/>
          </a:prstGeom>
        </p:spPr>
      </p:pic>
      <p:sp>
        <p:nvSpPr>
          <p:cNvPr id="11"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546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7"/>
          <p:cNvSpPr txBox="1">
            <a:spLocks noChangeArrowheads="1"/>
          </p:cNvSpPr>
          <p:nvPr/>
        </p:nvSpPr>
        <p:spPr bwMode="auto">
          <a:xfrm>
            <a:off x="144463" y="1071563"/>
            <a:ext cx="88280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Change in a single subunit spreads to </a:t>
            </a:r>
            <a:r>
              <a:rPr lang="en-US" altLang="en-US" sz="2600" b="1">
                <a:solidFill>
                  <a:srgbClr val="FF0066"/>
                </a:solidFill>
                <a:latin typeface="Arial" panose="020B0604020202020204" pitchFamily="34" charset="0"/>
                <a:cs typeface="Times New Roman (Hebrew)" panose="02020603050405020304" pitchFamily="18" charset="0"/>
              </a:rPr>
              <a:t>entire protein</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The </a:t>
            </a:r>
            <a:r>
              <a:rPr lang="en-US" altLang="en-US" sz="2600">
                <a:cs typeface="Times New Roman (Hebrew)" panose="02020603050405020304" pitchFamily="18" charset="0"/>
                <a:sym typeface="Symbol" panose="05050102010706020507" pitchFamily="18" charset="2"/>
              </a:rPr>
              <a:t></a:t>
            </a:r>
            <a:r>
              <a:rPr lang="en-US" altLang="en-US" sz="2600" baseline="-30000">
                <a:cs typeface="Times New Roman (Hebrew)" panose="02020603050405020304" pitchFamily="18" charset="0"/>
              </a:rPr>
              <a:t>1</a:t>
            </a:r>
            <a:r>
              <a:rPr lang="en-US" altLang="en-US" sz="2600">
                <a:cs typeface="Times New Roman (Hebrew)" panose="02020603050405020304" pitchFamily="18" charset="0"/>
                <a:sym typeface="Symbol" panose="05050102010706020507" pitchFamily="18" charset="2"/>
              </a:rPr>
              <a:t></a:t>
            </a:r>
            <a:r>
              <a:rPr lang="en-US" altLang="en-US" sz="2600" baseline="-30000">
                <a:cs typeface="Times New Roman (Hebrew)" panose="02020603050405020304" pitchFamily="18" charset="0"/>
              </a:rPr>
              <a:t>1</a:t>
            </a:r>
            <a:r>
              <a:rPr lang="en-US" altLang="en-US" sz="2600">
                <a:cs typeface="Times New Roman (Hebrew)" panose="02020603050405020304" pitchFamily="18" charset="0"/>
              </a:rPr>
              <a:t> dimer slides and rotates 15˚ with respect to the </a:t>
            </a:r>
            <a:r>
              <a:rPr lang="en-US" altLang="en-US" sz="2600">
                <a:cs typeface="Times New Roman (Hebrew)" panose="02020603050405020304" pitchFamily="18" charset="0"/>
                <a:sym typeface="Symbol" panose="05050102010706020507" pitchFamily="18" charset="2"/>
              </a:rPr>
              <a:t></a:t>
            </a:r>
            <a:r>
              <a:rPr lang="en-US" altLang="en-US" sz="2600" baseline="-30000">
                <a:cs typeface="Times New Roman (Hebrew)" panose="02020603050405020304" pitchFamily="18" charset="0"/>
              </a:rPr>
              <a:t>2</a:t>
            </a:r>
            <a:r>
              <a:rPr lang="en-US" altLang="en-US" sz="2600">
                <a:cs typeface="Times New Roman (Hebrew)" panose="02020603050405020304" pitchFamily="18" charset="0"/>
                <a:sym typeface="Symbol" panose="05050102010706020507" pitchFamily="18" charset="2"/>
              </a:rPr>
              <a:t></a:t>
            </a:r>
            <a:r>
              <a:rPr lang="en-US" altLang="en-US" sz="2600" baseline="-30000">
                <a:cs typeface="Times New Roman (Hebrew)" panose="02020603050405020304" pitchFamily="18" charset="0"/>
              </a:rPr>
              <a:t>2</a:t>
            </a:r>
            <a:r>
              <a:rPr lang="en-US" altLang="en-US" sz="2600">
                <a:cs typeface="Times New Roman (Hebrew)" panose="02020603050405020304" pitchFamily="18" charset="0"/>
              </a:rPr>
              <a:t> dimer</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The pocket between the beta subunits becomes narrower</a:t>
            </a:r>
          </a:p>
        </p:txBody>
      </p:sp>
      <p:sp>
        <p:nvSpPr>
          <p:cNvPr id="74755" name="Text Box 16"/>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pic>
        <p:nvPicPr>
          <p:cNvPr id="74756" name="Picture 13" descr="Hemoglobi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20999" y="3163888"/>
            <a:ext cx="337502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Allostery in hemoglobin</a:t>
            </a:r>
          </a:p>
        </p:txBody>
      </p:sp>
      <p:grpSp>
        <p:nvGrpSpPr>
          <p:cNvPr id="78851" name="Group 1"/>
          <p:cNvGrpSpPr>
            <a:grpSpLocks/>
          </p:cNvGrpSpPr>
          <p:nvPr/>
        </p:nvGrpSpPr>
        <p:grpSpPr bwMode="auto">
          <a:xfrm>
            <a:off x="571500" y="1289050"/>
            <a:ext cx="7661275" cy="5232400"/>
            <a:chOff x="571168" y="1289683"/>
            <a:chExt cx="7661275" cy="5231767"/>
          </a:xfrm>
        </p:grpSpPr>
        <p:grpSp>
          <p:nvGrpSpPr>
            <p:cNvPr id="78852" name="Group 9"/>
            <p:cNvGrpSpPr>
              <a:grpSpLocks/>
            </p:cNvGrpSpPr>
            <p:nvPr/>
          </p:nvGrpSpPr>
          <p:grpSpPr bwMode="auto">
            <a:xfrm>
              <a:off x="571168" y="1562100"/>
              <a:ext cx="7145338" cy="4959350"/>
              <a:chOff x="115" y="532"/>
              <a:chExt cx="4501" cy="3124"/>
            </a:xfrm>
          </p:grpSpPr>
          <p:pic>
            <p:nvPicPr>
              <p:cNvPr id="78855" name="Picture 3" descr="http://upload.wikimedia.org/wikipedia/commons/8/89/Hb_saturation_cur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 y="532"/>
                <a:ext cx="3690"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Text Box 4"/>
              <p:cNvSpPr txBox="1">
                <a:spLocks noChangeArrowheads="1"/>
              </p:cNvSpPr>
              <p:nvPr/>
            </p:nvSpPr>
            <p:spPr bwMode="auto">
              <a:xfrm>
                <a:off x="3403" y="1518"/>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Lungs</a:t>
                </a:r>
              </a:p>
            </p:txBody>
          </p:sp>
          <p:sp>
            <p:nvSpPr>
              <p:cNvPr id="78857" name="Text Box 5"/>
              <p:cNvSpPr txBox="1">
                <a:spLocks noChangeArrowheads="1"/>
              </p:cNvSpPr>
              <p:nvPr/>
            </p:nvSpPr>
            <p:spPr bwMode="auto">
              <a:xfrm>
                <a:off x="115" y="2953"/>
                <a:ext cx="8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Tissues</a:t>
                </a:r>
              </a:p>
            </p:txBody>
          </p:sp>
          <p:sp>
            <p:nvSpPr>
              <p:cNvPr id="78858" name="Line 6"/>
              <p:cNvSpPr>
                <a:spLocks noChangeShapeType="1"/>
              </p:cNvSpPr>
              <p:nvPr/>
            </p:nvSpPr>
            <p:spPr bwMode="auto">
              <a:xfrm flipH="1" flipV="1">
                <a:off x="3257" y="932"/>
                <a:ext cx="492" cy="597"/>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9" name="Line 7"/>
              <p:cNvSpPr>
                <a:spLocks noChangeShapeType="1"/>
              </p:cNvSpPr>
              <p:nvPr/>
            </p:nvSpPr>
            <p:spPr bwMode="auto">
              <a:xfrm flipV="1">
                <a:off x="834" y="2309"/>
                <a:ext cx="822" cy="718"/>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8853" name="Text Box 10"/>
            <p:cNvSpPr txBox="1">
              <a:spLocks noChangeArrowheads="1"/>
            </p:cNvSpPr>
            <p:nvPr/>
          </p:nvSpPr>
          <p:spPr bwMode="auto">
            <a:xfrm>
              <a:off x="3054019" y="4953000"/>
              <a:ext cx="2209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1800">
                  <a:latin typeface="Arial" panose="020B0604020202020204" pitchFamily="34" charset="0"/>
                  <a:cs typeface="Times New Roman (Hebrew)" panose="02020603050405020304" pitchFamily="18" charset="0"/>
                </a:rPr>
                <a:t>Most of the hemoglobin is in the </a:t>
              </a:r>
              <a:r>
                <a:rPr lang="en-US" altLang="en-US" sz="1800" i="1">
                  <a:latin typeface="Arial" panose="020B0604020202020204" pitchFamily="34" charset="0"/>
                  <a:cs typeface="Times New Roman (Hebrew)" panose="02020603050405020304" pitchFamily="18" charset="0"/>
                </a:rPr>
                <a:t>deoxy</a:t>
              </a:r>
              <a:r>
                <a:rPr lang="en-US" altLang="en-US" sz="1800">
                  <a:latin typeface="Arial" panose="020B0604020202020204" pitchFamily="34" charset="0"/>
                  <a:cs typeface="Times New Roman (Hebrew)" panose="02020603050405020304" pitchFamily="18" charset="0"/>
                </a:rPr>
                <a:t> state</a:t>
              </a:r>
            </a:p>
          </p:txBody>
        </p:sp>
        <p:sp>
          <p:nvSpPr>
            <p:cNvPr id="78854" name="Text Box 8"/>
            <p:cNvSpPr txBox="1">
              <a:spLocks noChangeArrowheads="1"/>
            </p:cNvSpPr>
            <p:nvPr/>
          </p:nvSpPr>
          <p:spPr bwMode="auto">
            <a:xfrm>
              <a:off x="5254293" y="1289683"/>
              <a:ext cx="2978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1800">
                  <a:latin typeface="Arial" panose="020B0604020202020204" pitchFamily="34" charset="0"/>
                  <a:cs typeface="Times New Roman (Hebrew)" panose="02020603050405020304" pitchFamily="18" charset="0"/>
                </a:rPr>
                <a:t>Most of the  hemoglobin is in the </a:t>
              </a:r>
              <a:r>
                <a:rPr lang="en-US" altLang="en-US" sz="1800" i="1">
                  <a:latin typeface="Arial" panose="020B0604020202020204" pitchFamily="34" charset="0"/>
                  <a:cs typeface="Times New Roman (Hebrew)" panose="02020603050405020304" pitchFamily="18" charset="0"/>
                </a:rPr>
                <a:t>oxy</a:t>
              </a:r>
              <a:r>
                <a:rPr lang="en-US" altLang="en-US" sz="1800">
                  <a:latin typeface="Arial" panose="020B0604020202020204" pitchFamily="34" charset="0"/>
                  <a:cs typeface="Times New Roman (Hebrew)" panose="02020603050405020304" pitchFamily="18" charset="0"/>
                </a:rPr>
                <a:t> state</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Bohr (pH-induced) effect</a:t>
            </a:r>
          </a:p>
        </p:txBody>
      </p:sp>
      <p:sp>
        <p:nvSpPr>
          <p:cNvPr id="79875" name="Text Box 4"/>
          <p:cNvSpPr txBox="1">
            <a:spLocks noChangeArrowheads="1"/>
          </p:cNvSpPr>
          <p:nvPr/>
        </p:nvSpPr>
        <p:spPr bwMode="auto">
          <a:xfrm>
            <a:off x="193675" y="947738"/>
            <a:ext cx="89503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FF0066"/>
                </a:solidFill>
                <a:latin typeface="Arial" panose="020B0604020202020204" pitchFamily="34" charset="0"/>
                <a:cs typeface="Times New Roman (Hebrew)" panose="02020603050405020304" pitchFamily="18" charset="0"/>
              </a:rPr>
              <a:t>Low pH stabilizes the </a:t>
            </a:r>
            <a:r>
              <a:rPr lang="en-US" altLang="en-US" sz="2400" b="1" i="1">
                <a:solidFill>
                  <a:srgbClr val="FF0066"/>
                </a:solidFill>
                <a:latin typeface="Arial" panose="020B0604020202020204" pitchFamily="34" charset="0"/>
                <a:cs typeface="Times New Roman (Hebrew)" panose="02020603050405020304" pitchFamily="18" charset="0"/>
              </a:rPr>
              <a:t>deoxy</a:t>
            </a:r>
            <a:r>
              <a:rPr lang="en-US" altLang="en-US" sz="2400" b="1">
                <a:solidFill>
                  <a:srgbClr val="FF0066"/>
                </a:solidFill>
                <a:latin typeface="Arial" panose="020B0604020202020204" pitchFamily="34" charset="0"/>
                <a:cs typeface="Times New Roman (Hebrew)" panose="02020603050405020304" pitchFamily="18" charset="0"/>
              </a:rPr>
              <a:t> conformation</a:t>
            </a:r>
            <a:r>
              <a:rPr lang="en-US" altLang="en-US" sz="2400" b="1">
                <a:solidFill>
                  <a:srgbClr val="339933"/>
                </a:solidFill>
                <a:latin typeface="Arial" panose="020B0604020202020204" pitchFamily="34" charset="0"/>
                <a:cs typeface="Times New Roman (Hebrew)" panose="02020603050405020304" pitchFamily="18" charset="0"/>
              </a:rPr>
              <a:t> via salt bridges</a:t>
            </a:r>
          </a:p>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Explains low oxygen affinity in peripheral tissues (pH=7.2) compared to lungs (pH=7.6)</a:t>
            </a:r>
          </a:p>
        </p:txBody>
      </p:sp>
      <p:pic>
        <p:nvPicPr>
          <p:cNvPr id="79876" name="Picture 2"/>
          <p:cNvPicPr>
            <a:picLocks noChangeAspect="1"/>
          </p:cNvPicPr>
          <p:nvPr/>
        </p:nvPicPr>
        <p:blipFill>
          <a:blip r:embed="rId3">
            <a:extLst>
              <a:ext uri="{28A0092B-C50C-407E-A947-70E740481C1C}">
                <a14:useLocalDpi xmlns:a14="http://schemas.microsoft.com/office/drawing/2010/main" val="0"/>
              </a:ext>
            </a:extLst>
          </a:blip>
          <a:srcRect l="9811" t="16901" b="11737"/>
          <a:stretch>
            <a:fillRect/>
          </a:stretch>
        </p:blipFill>
        <p:spPr bwMode="auto">
          <a:xfrm>
            <a:off x="2230437" y="2701925"/>
            <a:ext cx="47561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1"/>
          <p:cNvSpPr txBox="1">
            <a:spLocks noChangeArrowheads="1"/>
          </p:cNvSpPr>
          <p:nvPr/>
        </p:nvSpPr>
        <p:spPr bwMode="auto">
          <a:xfrm>
            <a:off x="4505325" y="3160713"/>
            <a:ext cx="35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b="1">
                <a:cs typeface="Times New Roman (Hebrew)" panose="02020603050405020304" pitchFamily="18" charset="0"/>
              </a:rPr>
              <a:t>+</a:t>
            </a:r>
          </a:p>
        </p:txBody>
      </p:sp>
      <p:sp>
        <p:nvSpPr>
          <p:cNvPr id="79878" name="TextBox 6"/>
          <p:cNvSpPr txBox="1">
            <a:spLocks noChangeArrowheads="1"/>
          </p:cNvSpPr>
          <p:nvPr/>
        </p:nvSpPr>
        <p:spPr bwMode="auto">
          <a:xfrm>
            <a:off x="3843338" y="3208338"/>
            <a:ext cx="287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b="1">
                <a:cs typeface="Times New Roman (Hebrew)" panose="02020603050405020304" pitchFamily="18" charset="0"/>
              </a:rPr>
              <a:t>-</a:t>
            </a:r>
          </a:p>
        </p:txBody>
      </p:sp>
      <p:sp>
        <p:nvSpPr>
          <p:cNvPr id="79879" name="TextBox 7"/>
          <p:cNvSpPr txBox="1">
            <a:spLocks noChangeArrowheads="1"/>
          </p:cNvSpPr>
          <p:nvPr/>
        </p:nvSpPr>
        <p:spPr bwMode="auto">
          <a:xfrm>
            <a:off x="4302125" y="3619500"/>
            <a:ext cx="285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b="1">
                <a:cs typeface="Times New Roman (Hebrew)" panose="02020603050405020304" pitchFamily="18" charset="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2"/>
          <p:cNvPicPr>
            <a:picLocks noChangeAspect="1" noChangeArrowheads="1"/>
          </p:cNvPicPr>
          <p:nvPr/>
        </p:nvPicPr>
        <p:blipFill>
          <a:blip r:embed="rId3">
            <a:extLst>
              <a:ext uri="{28A0092B-C50C-407E-A947-70E740481C1C}">
                <a14:useLocalDpi xmlns:a14="http://schemas.microsoft.com/office/drawing/2010/main" val="0"/>
              </a:ext>
            </a:extLst>
          </a:blip>
          <a:srcRect l="15625" t="10635" r="23706" b="23651"/>
          <a:stretch>
            <a:fillRect/>
          </a:stretch>
        </p:blipFill>
        <p:spPr bwMode="auto">
          <a:xfrm>
            <a:off x="1745456" y="1770063"/>
            <a:ext cx="526732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1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Conclusions</a:t>
            </a:r>
          </a:p>
        </p:txBody>
      </p:sp>
      <p:sp>
        <p:nvSpPr>
          <p:cNvPr id="81924" name="Text Box 14"/>
          <p:cNvSpPr txBox="1">
            <a:spLocks noChangeArrowheads="1"/>
          </p:cNvSpPr>
          <p:nvPr/>
        </p:nvSpPr>
        <p:spPr bwMode="auto">
          <a:xfrm>
            <a:off x="193675" y="947738"/>
            <a:ext cx="8828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Allostery may occur </a:t>
            </a:r>
            <a:r>
              <a:rPr lang="en-US" altLang="en-US" sz="2400" b="1" i="1">
                <a:solidFill>
                  <a:srgbClr val="339933"/>
                </a:solidFill>
                <a:latin typeface="Arial" panose="020B0604020202020204" pitchFamily="34" charset="0"/>
                <a:cs typeface="Times New Roman (Hebrew)" panose="02020603050405020304" pitchFamily="18" charset="0"/>
              </a:rPr>
              <a:t>via</a:t>
            </a:r>
            <a:r>
              <a:rPr lang="en-US" altLang="en-US" sz="2400" b="1">
                <a:solidFill>
                  <a:srgbClr val="339933"/>
                </a:solidFill>
                <a:latin typeface="Arial" panose="020B0604020202020204" pitchFamily="34" charset="0"/>
                <a:cs typeface="Times New Roman (Hebrew)" panose="02020603050405020304" pitchFamily="18" charset="0"/>
              </a:rPr>
              <a:t> </a:t>
            </a:r>
            <a:r>
              <a:rPr lang="en-US" altLang="en-US" sz="2400" b="1">
                <a:solidFill>
                  <a:srgbClr val="FF0066"/>
                </a:solidFill>
                <a:latin typeface="Arial" panose="020B0604020202020204" pitchFamily="34" charset="0"/>
                <a:cs typeface="Times New Roman (Hebrew)" panose="02020603050405020304" pitchFamily="18" charset="0"/>
              </a:rPr>
              <a:t>small, long-range</a:t>
            </a:r>
            <a:r>
              <a:rPr lang="en-US" altLang="en-US" sz="2400" b="1">
                <a:solidFill>
                  <a:srgbClr val="339933"/>
                </a:solidFill>
                <a:latin typeface="Arial" panose="020B0604020202020204" pitchFamily="34" charset="0"/>
                <a:cs typeface="Times New Roman (Hebrew)" panose="02020603050405020304" pitchFamily="18" charset="0"/>
              </a:rPr>
              <a:t> structural changes</a:t>
            </a:r>
          </a:p>
        </p:txBody>
      </p:sp>
      <p:sp>
        <p:nvSpPr>
          <p:cNvPr id="81925" name="TextBox 4"/>
          <p:cNvSpPr txBox="1">
            <a:spLocks noChangeArrowheads="1"/>
          </p:cNvSpPr>
          <p:nvPr/>
        </p:nvSpPr>
        <p:spPr bwMode="auto">
          <a:xfrm>
            <a:off x="2087563" y="5886275"/>
            <a:ext cx="5040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err="1" smtClean="0">
                <a:latin typeface="Arial" panose="020B0604020202020204" pitchFamily="34" charset="0"/>
                <a:cs typeface="Times New Roman (Hebrew)" panose="02020603050405020304" pitchFamily="18" charset="0"/>
              </a:rPr>
              <a:t>Dihydrofolate</a:t>
            </a:r>
            <a:r>
              <a:rPr lang="en-US" altLang="en-US" sz="2400" dirty="0" smtClean="0">
                <a:latin typeface="Arial" panose="020B0604020202020204" pitchFamily="34" charset="0"/>
                <a:cs typeface="Times New Roman (Hebrew)" panose="02020603050405020304" pitchFamily="18" charset="0"/>
              </a:rPr>
              <a:t> </a:t>
            </a:r>
            <a:r>
              <a:rPr lang="en-US" altLang="en-US" sz="2400" dirty="0">
                <a:latin typeface="Arial" panose="020B0604020202020204" pitchFamily="34" charset="0"/>
                <a:cs typeface="Times New Roman (Hebrew)" panose="02020603050405020304" pitchFamily="18" charset="0"/>
              </a:rPr>
              <a:t>reductase (DHFR)</a:t>
            </a:r>
            <a:endParaRPr lang="he-IL" altLang="en-US" sz="2400" dirty="0">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Conclusions</a:t>
            </a:r>
          </a:p>
        </p:txBody>
      </p:sp>
      <p:sp>
        <p:nvSpPr>
          <p:cNvPr id="83971" name="Text Box 4"/>
          <p:cNvSpPr txBox="1">
            <a:spLocks noChangeArrowheads="1"/>
          </p:cNvSpPr>
          <p:nvPr/>
        </p:nvSpPr>
        <p:spPr bwMode="auto">
          <a:xfrm>
            <a:off x="193675" y="947738"/>
            <a:ext cx="8828088"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New studies suggest that allostery may even take place with </a:t>
            </a:r>
            <a:r>
              <a:rPr lang="en-US" altLang="en-US" sz="2400" b="1">
                <a:solidFill>
                  <a:srgbClr val="FF0066"/>
                </a:solidFill>
                <a:latin typeface="Arial" panose="020B0604020202020204" pitchFamily="34" charset="0"/>
                <a:cs typeface="Times New Roman (Hebrew)" panose="02020603050405020304" pitchFamily="18" charset="0"/>
              </a:rPr>
              <a:t>no structural changes</a:t>
            </a:r>
            <a:r>
              <a:rPr lang="en-US" altLang="en-US" sz="2400" b="1">
                <a:solidFill>
                  <a:srgbClr val="339933"/>
                </a:solidFill>
                <a:latin typeface="Arial" panose="020B0604020202020204" pitchFamily="34" charset="0"/>
                <a:cs typeface="Times New Roman (Hebrew)" panose="02020603050405020304" pitchFamily="18" charset="0"/>
              </a:rPr>
              <a:t> </a:t>
            </a:r>
            <a:r>
              <a:rPr lang="en-US" altLang="en-US" sz="2400" b="1">
                <a:solidFill>
                  <a:srgbClr val="FF0066"/>
                </a:solidFill>
                <a:latin typeface="Arial" panose="020B0604020202020204" pitchFamily="34" charset="0"/>
                <a:cs typeface="Times New Roman (Hebrew)" panose="02020603050405020304" pitchFamily="18" charset="0"/>
              </a:rPr>
              <a:t>at all</a:t>
            </a:r>
          </a:p>
          <a:p>
            <a:pPr algn="l" rtl="0" eaLnBrk="1" hangingPunct="1">
              <a:lnSpc>
                <a:spcPct val="130000"/>
              </a:lnSpc>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In such cases, the change in activity results from ligand-induced </a:t>
            </a:r>
            <a:r>
              <a:rPr lang="en-US" altLang="en-US" sz="2400" b="1">
                <a:solidFill>
                  <a:srgbClr val="FF0066"/>
                </a:solidFill>
                <a:latin typeface="Arial" panose="020B0604020202020204" pitchFamily="34" charset="0"/>
                <a:cs typeface="Times New Roman (Hebrew)" panose="02020603050405020304" pitchFamily="18" charset="0"/>
              </a:rPr>
              <a:t>change in the entropy</a:t>
            </a:r>
            <a:r>
              <a:rPr lang="en-US" altLang="en-US" sz="2400" b="1">
                <a:solidFill>
                  <a:srgbClr val="339933"/>
                </a:solidFill>
                <a:latin typeface="Arial" panose="020B0604020202020204" pitchFamily="34" charset="0"/>
                <a:cs typeface="Times New Roman (Hebrew)" panose="02020603050405020304" pitchFamily="18" charset="0"/>
              </a:rPr>
              <a:t> of the protein </a:t>
            </a:r>
          </a:p>
          <a:p>
            <a:pPr algn="l" rtl="0" eaLnBrk="1" hangingPunct="1">
              <a:lnSpc>
                <a:spcPct val="130000"/>
              </a:lnSpc>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This occurs by </a:t>
            </a:r>
            <a:r>
              <a:rPr lang="en-US" altLang="en-US" sz="2400" b="1">
                <a:solidFill>
                  <a:srgbClr val="FF0066"/>
                </a:solidFill>
                <a:latin typeface="Arial" panose="020B0604020202020204" pitchFamily="34" charset="0"/>
                <a:cs typeface="Times New Roman (Hebrew)" panose="02020603050405020304" pitchFamily="18" charset="0"/>
              </a:rPr>
              <a:t>changing the frequency and/or amplitude of the protein's thermal fluctuations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46063" y="2343150"/>
            <a:ext cx="8645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a:latin typeface="Arial" panose="020B0604020202020204" pitchFamily="34" charset="0"/>
                <a:cs typeface="Times New Roman (Hebrew)" panose="02020603050405020304" pitchFamily="18" charset="0"/>
              </a:rPr>
              <a:t>Protein Folding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Folding energetics</a:t>
            </a:r>
          </a:p>
        </p:txBody>
      </p:sp>
      <p:grpSp>
        <p:nvGrpSpPr>
          <p:cNvPr id="87043" name="Group 2"/>
          <p:cNvGrpSpPr>
            <a:grpSpLocks/>
          </p:cNvGrpSpPr>
          <p:nvPr/>
        </p:nvGrpSpPr>
        <p:grpSpPr bwMode="auto">
          <a:xfrm>
            <a:off x="4214813" y="1628775"/>
            <a:ext cx="4929187" cy="3954463"/>
            <a:chOff x="4632884" y="1901744"/>
            <a:chExt cx="4483128" cy="3571869"/>
          </a:xfrm>
        </p:grpSpPr>
        <p:pic>
          <p:nvPicPr>
            <p:cNvPr id="87045" name="Picture 2" descr="C:\Documents and Settings\Amit\My Documents\Amit\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884" y="1901744"/>
              <a:ext cx="4483128" cy="35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1"/>
            <p:cNvSpPr>
              <a:spLocks noChangeArrowheads="1"/>
            </p:cNvSpPr>
            <p:nvPr/>
          </p:nvSpPr>
          <p:spPr bwMode="auto">
            <a:xfrm>
              <a:off x="4632884" y="2053389"/>
              <a:ext cx="338999" cy="17646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en-US" altLang="en-US" sz="2400">
                <a:cs typeface="Times New Roman (Hebrew)" panose="02020603050405020304" pitchFamily="18" charset="0"/>
              </a:endParaRPr>
            </a:p>
          </p:txBody>
        </p:sp>
      </p:grpSp>
      <p:sp>
        <p:nvSpPr>
          <p:cNvPr id="87044" name="Rectangle 3"/>
          <p:cNvSpPr>
            <a:spLocks noChangeArrowheads="1"/>
          </p:cNvSpPr>
          <p:nvPr/>
        </p:nvSpPr>
        <p:spPr bwMode="auto">
          <a:xfrm>
            <a:off x="11113" y="928688"/>
            <a:ext cx="483552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Folding involves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decrease in both entropy &amp; energy</a:t>
            </a:r>
            <a:r>
              <a:rPr lang="en-US" altLang="en-US" sz="24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18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(which over-compensates for the former)</a:t>
            </a:r>
          </a:p>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Bottom well - the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global energy minimum - </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represents the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native state </a:t>
            </a:r>
            <a:r>
              <a:rPr lang="en-US" altLang="en-US" sz="18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(different methods and conditions, produce the same structure for any specific protein)</a:t>
            </a:r>
          </a:p>
          <a:p>
            <a:pPr algn="l" rtl="0" eaLnBrk="1" hangingPunct="1">
              <a:lnSpc>
                <a:spcPct val="130000"/>
              </a:lnSpc>
              <a:spcBef>
                <a:spcPct val="0"/>
              </a:spcBef>
            </a:pPr>
            <a:r>
              <a:rPr lang="en-US" altLang="en-US" sz="24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Other wells - </a:t>
            </a:r>
            <a:r>
              <a:rPr lang="en-US" altLang="en-US" sz="24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local minima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4"/>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Folding energetics</a:t>
            </a:r>
          </a:p>
        </p:txBody>
      </p:sp>
      <p:grpSp>
        <p:nvGrpSpPr>
          <p:cNvPr id="89091" name="Group 6"/>
          <p:cNvGrpSpPr>
            <a:grpSpLocks/>
          </p:cNvGrpSpPr>
          <p:nvPr/>
        </p:nvGrpSpPr>
        <p:grpSpPr bwMode="auto">
          <a:xfrm>
            <a:off x="4214813" y="1628775"/>
            <a:ext cx="4929187" cy="3954463"/>
            <a:chOff x="4632884" y="1901744"/>
            <a:chExt cx="4483128" cy="3571869"/>
          </a:xfrm>
        </p:grpSpPr>
        <p:pic>
          <p:nvPicPr>
            <p:cNvPr id="89093" name="Picture 2" descr="C:\Documents and Settings\Amit\My Documents\Amit\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884" y="1901744"/>
              <a:ext cx="4483128" cy="35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9"/>
            <p:cNvSpPr>
              <a:spLocks noChangeArrowheads="1"/>
            </p:cNvSpPr>
            <p:nvPr/>
          </p:nvSpPr>
          <p:spPr bwMode="auto">
            <a:xfrm>
              <a:off x="4632884" y="2053389"/>
              <a:ext cx="338999" cy="17646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en-US" altLang="en-US" sz="2400">
                <a:cs typeface="Times New Roman (Hebrew)" panose="02020603050405020304" pitchFamily="18" charset="0"/>
              </a:endParaRPr>
            </a:p>
          </p:txBody>
        </p:sp>
      </p:grpSp>
      <p:sp>
        <p:nvSpPr>
          <p:cNvPr id="11" name="Rectangle 3"/>
          <p:cNvSpPr>
            <a:spLocks noChangeArrowheads="1"/>
          </p:cNvSpPr>
          <p:nvPr/>
        </p:nvSpPr>
        <p:spPr bwMode="auto">
          <a:xfrm>
            <a:off x="136525" y="928688"/>
            <a:ext cx="4835525"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The energy barriers result from:</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Unfavorable local interactions that are later compensated for by global interactions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Non-local interactions (entropy cost of folding regions far away in sequence)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Folding energetics</a:t>
            </a:r>
          </a:p>
        </p:txBody>
      </p:sp>
      <p:sp>
        <p:nvSpPr>
          <p:cNvPr id="91139" name="Text Box 5"/>
          <p:cNvSpPr txBox="1">
            <a:spLocks noChangeArrowheads="1"/>
          </p:cNvSpPr>
          <p:nvPr/>
        </p:nvSpPr>
        <p:spPr bwMode="auto">
          <a:xfrm>
            <a:off x="184150" y="1296988"/>
            <a:ext cx="861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3D:</a:t>
            </a:r>
            <a:endParaRPr lang="en-US" altLang="en-US" sz="2400" b="1">
              <a:solidFill>
                <a:srgbClr val="FF0066"/>
              </a:solidFill>
              <a:latin typeface="Arial" panose="020B0604020202020204" pitchFamily="34" charset="0"/>
              <a:cs typeface="Times New Roman (Hebrew)" panose="02020603050405020304" pitchFamily="18" charset="0"/>
            </a:endParaRPr>
          </a:p>
        </p:txBody>
      </p:sp>
      <p:grpSp>
        <p:nvGrpSpPr>
          <p:cNvPr id="91140" name="Group 3"/>
          <p:cNvGrpSpPr>
            <a:grpSpLocks/>
          </p:cNvGrpSpPr>
          <p:nvPr/>
        </p:nvGrpSpPr>
        <p:grpSpPr bwMode="auto">
          <a:xfrm>
            <a:off x="2192338" y="1492250"/>
            <a:ext cx="4832350" cy="4114800"/>
            <a:chOff x="1306" y="650"/>
            <a:chExt cx="3044" cy="2592"/>
          </a:xfrm>
        </p:grpSpPr>
        <p:pic>
          <p:nvPicPr>
            <p:cNvPr id="91141" name="Picture 4" descr="http://www.biochemsoctrans.org/bst/036/1404/bst0361404a01.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3207" r="4514" b="30769"/>
            <a:stretch>
              <a:fillRect/>
            </a:stretch>
          </p:blipFill>
          <p:spPr bwMode="auto">
            <a:xfrm>
              <a:off x="1306" y="650"/>
              <a:ext cx="304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5"/>
            <p:cNvSpPr>
              <a:spLocks noChangeArrowheads="1"/>
            </p:cNvSpPr>
            <p:nvPr/>
          </p:nvSpPr>
          <p:spPr bwMode="auto">
            <a:xfrm>
              <a:off x="1728" y="1000"/>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91143" name="Rectangle 6"/>
            <p:cNvSpPr>
              <a:spLocks noChangeArrowheads="1"/>
            </p:cNvSpPr>
            <p:nvPr/>
          </p:nvSpPr>
          <p:spPr bwMode="auto">
            <a:xfrm>
              <a:off x="2615" y="876"/>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91144" name="Rectangle 7"/>
            <p:cNvSpPr>
              <a:spLocks noChangeArrowheads="1"/>
            </p:cNvSpPr>
            <p:nvPr/>
          </p:nvSpPr>
          <p:spPr bwMode="auto">
            <a:xfrm>
              <a:off x="3651" y="1038"/>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8"/>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Types of motions in proteins</a:t>
            </a:r>
          </a:p>
        </p:txBody>
      </p:sp>
      <p:grpSp>
        <p:nvGrpSpPr>
          <p:cNvPr id="4" name="Group 3"/>
          <p:cNvGrpSpPr/>
          <p:nvPr/>
        </p:nvGrpSpPr>
        <p:grpSpPr>
          <a:xfrm>
            <a:off x="461696" y="912551"/>
            <a:ext cx="8193881" cy="5509867"/>
            <a:chOff x="461696" y="912551"/>
            <a:chExt cx="8193881" cy="5509867"/>
          </a:xfrm>
        </p:grpSpPr>
        <p:pic>
          <p:nvPicPr>
            <p:cNvPr id="5" name="Picture 4"/>
            <p:cNvPicPr>
              <a:picLocks noChangeAspect="1"/>
            </p:cNvPicPr>
            <p:nvPr/>
          </p:nvPicPr>
          <p:blipFill>
            <a:blip r:embed="rId3"/>
            <a:stretch>
              <a:fillRect/>
            </a:stretch>
          </p:blipFill>
          <p:spPr>
            <a:xfrm>
              <a:off x="461696" y="912551"/>
              <a:ext cx="8193881" cy="5509867"/>
            </a:xfrm>
            <a:prstGeom prst="rect">
              <a:avLst/>
            </a:prstGeom>
          </p:spPr>
        </p:pic>
        <p:sp>
          <p:nvSpPr>
            <p:cNvPr id="6" name="Rectangle 5"/>
            <p:cNvSpPr/>
            <p:nvPr/>
          </p:nvSpPr>
          <p:spPr bwMode="auto">
            <a:xfrm>
              <a:off x="7992534" y="5951261"/>
              <a:ext cx="169333" cy="1786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Hebrew)" charset="0"/>
              </a:endParaRPr>
            </a:p>
          </p:txBody>
        </p:sp>
        <p:sp>
          <p:nvSpPr>
            <p:cNvPr id="7" name="TextBox 6"/>
            <p:cNvSpPr txBox="1"/>
            <p:nvPr/>
          </p:nvSpPr>
          <p:spPr>
            <a:xfrm>
              <a:off x="7906119" y="5886675"/>
              <a:ext cx="274434" cy="307777"/>
            </a:xfrm>
            <a:prstGeom prst="rect">
              <a:avLst/>
            </a:prstGeom>
            <a:noFill/>
          </p:spPr>
          <p:txBody>
            <a:bodyPr wrap="none" rtlCol="0">
              <a:spAutoFit/>
            </a:bodyPr>
            <a:lstStyle/>
            <a:p>
              <a:r>
                <a:rPr lang="en-US" sz="1400" dirty="0" smtClean="0"/>
                <a:t>4</a:t>
              </a:r>
              <a:endParaRPr lang="en-US" sz="1400" dirty="0"/>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ChangeArrowheads="1"/>
          </p:cNvSpPr>
          <p:nvPr/>
        </p:nvSpPr>
        <p:spPr bwMode="auto">
          <a:xfrm>
            <a:off x="152400" y="884238"/>
            <a:ext cx="8991600" cy="539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a:solidFill>
                  <a:srgbClr val="009900"/>
                </a:solidFill>
                <a:latin typeface="Arial" panose="020B0604020202020204" pitchFamily="34" charset="0"/>
                <a:cs typeface="Times New Roman (Hebrew)" panose="02020603050405020304" pitchFamily="18" charset="0"/>
                <a:sym typeface="Symbol" panose="05050102010706020507" pitchFamily="18" charset="2"/>
              </a:rPr>
              <a:t>For a 100-residue protein, assuming that:</a:t>
            </a:r>
          </a:p>
          <a:p>
            <a:pPr lvl="1" algn="l" rtl="0" eaLnBrk="1" hangingPunct="1">
              <a:lnSpc>
                <a:spcPct val="130000"/>
              </a:lnSpc>
              <a:spcBef>
                <a:spcPct val="0"/>
              </a:spcBef>
              <a:buFontTx/>
              <a:buAutoNum type="arabicPeriod"/>
            </a:pPr>
            <a:r>
              <a:rPr lang="en-US" altLang="en-US" sz="2000" dirty="0">
                <a:latin typeface="Arial" panose="020B0604020202020204" pitchFamily="34" charset="0"/>
                <a:cs typeface="Times New Roman (Hebrew)" panose="02020603050405020304" pitchFamily="18" charset="0"/>
                <a:sym typeface="Symbol" panose="05050102010706020507" pitchFamily="18" charset="2"/>
              </a:rPr>
              <a:t>Each residue has 3 possible conformations</a:t>
            </a:r>
          </a:p>
          <a:p>
            <a:pPr lvl="1" algn="l" rtl="0" eaLnBrk="1" hangingPunct="1">
              <a:lnSpc>
                <a:spcPct val="130000"/>
              </a:lnSpc>
              <a:spcBef>
                <a:spcPct val="0"/>
              </a:spcBef>
              <a:buFontTx/>
              <a:buAutoNum type="arabicPeriod"/>
            </a:pPr>
            <a:r>
              <a:rPr lang="en-US" altLang="en-US" sz="2000" dirty="0">
                <a:latin typeface="Arial" panose="020B0604020202020204" pitchFamily="34" charset="0"/>
                <a:cs typeface="Times New Roman (Hebrew)" panose="02020603050405020304" pitchFamily="18" charset="0"/>
                <a:sym typeface="Symbol" panose="05050102010706020507" pitchFamily="18" charset="2"/>
              </a:rPr>
              <a:t>The conformation of each residue is independent of that of the other residues</a:t>
            </a:r>
          </a:p>
          <a:p>
            <a:pPr algn="l" rtl="0" eaLnBrk="1" hangingPunct="1">
              <a:lnSpc>
                <a:spcPct val="130000"/>
              </a:lnSpc>
              <a:spcBef>
                <a:spcPct val="0"/>
              </a:spcBef>
            </a:pPr>
            <a:r>
              <a:rPr lang="en-US" altLang="en-US" sz="2600" b="1" u="sng"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Then</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the entire polypeptide chain has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3</a:t>
            </a:r>
            <a:r>
              <a:rPr lang="en-US" altLang="en-US" sz="2600" b="1" baseline="30000"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100</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 conformations!</a:t>
            </a:r>
          </a:p>
          <a:p>
            <a:pPr algn="l" rtl="0" eaLnBrk="1" hangingPunct="1">
              <a:lnSpc>
                <a:spcPct val="130000"/>
              </a:lnSpc>
              <a:spcBef>
                <a:spcPct val="0"/>
              </a:spcBef>
            </a:pPr>
            <a:r>
              <a:rPr lang="en-US" altLang="en-US" sz="2600" b="1" dirty="0" smtClean="0">
                <a:solidFill>
                  <a:srgbClr val="009900"/>
                </a:solidFill>
                <a:latin typeface="Arial" panose="020B0604020202020204" pitchFamily="34" charset="0"/>
                <a:cs typeface="Times New Roman (Hebrew)" panose="02020603050405020304" pitchFamily="18" charset="0"/>
                <a:sym typeface="Symbol" panose="05050102010706020507" pitchFamily="18" charset="2"/>
              </a:rPr>
              <a:t>Assuming </a:t>
            </a:r>
            <a:r>
              <a:rPr lang="en-US" altLang="en-US" sz="2600" b="1" dirty="0">
                <a:solidFill>
                  <a:srgbClr val="009900"/>
                </a:solidFill>
                <a:latin typeface="Arial" panose="020B0604020202020204" pitchFamily="34" charset="0"/>
                <a:cs typeface="Times New Roman (Hebrew)" panose="02020603050405020304" pitchFamily="18" charset="0"/>
                <a:sym typeface="Symbol" panose="05050102010706020507" pitchFamily="18" charset="2"/>
              </a:rPr>
              <a:t>that</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each conformational transition takes 1 </a:t>
            </a:r>
            <a:r>
              <a:rPr lang="en-US" altLang="en-US" sz="2600" b="1" dirty="0" err="1">
                <a:solidFill>
                  <a:srgbClr val="339933"/>
                </a:solidFill>
                <a:latin typeface="Arial" panose="020B0604020202020204" pitchFamily="34" charset="0"/>
                <a:cs typeface="Times New Roman (Hebrew)" panose="02020603050405020304" pitchFamily="18" charset="0"/>
                <a:sym typeface="Symbol" panose="05050102010706020507" pitchFamily="18" charset="2"/>
              </a:rPr>
              <a:t>ps</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the folding time is 5×10</a:t>
            </a:r>
            <a:r>
              <a:rPr lang="en-US" altLang="en-US" sz="2600" b="1" baseline="30000"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35</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seconds =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1.6×10</a:t>
            </a:r>
            <a:r>
              <a:rPr lang="en-US" altLang="en-US" sz="2600" b="1" baseline="30000"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28</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 years - longer than the age of the universe!!!</a:t>
            </a:r>
          </a:p>
          <a:p>
            <a:pPr algn="l" rtl="0" eaLnBrk="1" hangingPunct="1">
              <a:lnSpc>
                <a:spcPct val="130000"/>
              </a:lnSpc>
              <a:spcBef>
                <a:spcPct val="0"/>
              </a:spcBef>
            </a:pPr>
            <a:endParaRPr lang="en-US" altLang="en-US" sz="2600" b="1" dirty="0">
              <a:solidFill>
                <a:srgbClr val="009900"/>
              </a:solidFill>
              <a:latin typeface="Arial" panose="020B0604020202020204" pitchFamily="34" charset="0"/>
              <a:cs typeface="Times New Roman (Hebrew)" panose="02020603050405020304" pitchFamily="18" charset="0"/>
              <a:sym typeface="Symbol" panose="05050102010706020507" pitchFamily="18" charset="2"/>
            </a:endParaRPr>
          </a:p>
          <a:p>
            <a:pPr algn="l" rtl="0" eaLnBrk="1" hangingPunct="1">
              <a:lnSpc>
                <a:spcPct val="130000"/>
              </a:lnSpc>
              <a:spcBef>
                <a:spcPct val="0"/>
              </a:spcBef>
            </a:pPr>
            <a:r>
              <a:rPr lang="en-US" altLang="en-US" sz="2600" b="1" dirty="0">
                <a:solidFill>
                  <a:srgbClr val="009900"/>
                </a:solidFill>
                <a:latin typeface="Arial" panose="020B0604020202020204" pitchFamily="34" charset="0"/>
                <a:cs typeface="Times New Roman (Hebrew)" panose="02020603050405020304" pitchFamily="18" charset="0"/>
                <a:sym typeface="Symbol" panose="05050102010706020507" pitchFamily="18" charset="2"/>
              </a:rPr>
              <a:t>Still, protein folding takes only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0.1-100 seconds</a:t>
            </a:r>
          </a:p>
        </p:txBody>
      </p:sp>
      <p:sp>
        <p:nvSpPr>
          <p:cNvPr id="93187" name="Rectangle 1"/>
          <p:cNvSpPr>
            <a:spLocks noChangeArrowheads="1"/>
          </p:cNvSpPr>
          <p:nvPr/>
        </p:nvSpPr>
        <p:spPr bwMode="auto">
          <a:xfrm>
            <a:off x="1992313" y="198438"/>
            <a:ext cx="5311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Levinthal’s paradox (1968)</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5" name="Group 3"/>
          <p:cNvGrpSpPr>
            <a:grpSpLocks/>
          </p:cNvGrpSpPr>
          <p:nvPr/>
        </p:nvGrpSpPr>
        <p:grpSpPr bwMode="auto">
          <a:xfrm>
            <a:off x="3700463" y="4209242"/>
            <a:ext cx="2476500" cy="2222500"/>
            <a:chOff x="1306" y="650"/>
            <a:chExt cx="3044" cy="2592"/>
          </a:xfrm>
        </p:grpSpPr>
        <p:pic>
          <p:nvPicPr>
            <p:cNvPr id="95237" name="Picture 4" descr="http://www.biochemsoctrans.org/bst/036/1404/bst0361404a0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53207" r="4514" b="30769"/>
            <a:stretch>
              <a:fillRect/>
            </a:stretch>
          </p:blipFill>
          <p:spPr bwMode="auto">
            <a:xfrm>
              <a:off x="1306" y="650"/>
              <a:ext cx="304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5"/>
            <p:cNvSpPr>
              <a:spLocks noChangeArrowheads="1"/>
            </p:cNvSpPr>
            <p:nvPr/>
          </p:nvSpPr>
          <p:spPr bwMode="auto">
            <a:xfrm>
              <a:off x="1728" y="1000"/>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95239" name="Rectangle 6"/>
            <p:cNvSpPr>
              <a:spLocks noChangeArrowheads="1"/>
            </p:cNvSpPr>
            <p:nvPr/>
          </p:nvSpPr>
          <p:spPr bwMode="auto">
            <a:xfrm>
              <a:off x="2615" y="876"/>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95240" name="Rectangle 7"/>
            <p:cNvSpPr>
              <a:spLocks noChangeArrowheads="1"/>
            </p:cNvSpPr>
            <p:nvPr/>
          </p:nvSpPr>
          <p:spPr bwMode="auto">
            <a:xfrm>
              <a:off x="3651" y="1038"/>
              <a:ext cx="298" cy="272"/>
            </a:xfrm>
            <a:prstGeom prst="rect">
              <a:avLst/>
            </a:prstGeom>
            <a:solidFill>
              <a:srgbClr val="000000"/>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grpSp>
      <p:sp>
        <p:nvSpPr>
          <p:cNvPr id="95236" name="Rectangle 7"/>
          <p:cNvSpPr>
            <a:spLocks noChangeArrowheads="1"/>
          </p:cNvSpPr>
          <p:nvPr/>
        </p:nvSpPr>
        <p:spPr bwMode="auto">
          <a:xfrm>
            <a:off x="1992313" y="198438"/>
            <a:ext cx="5311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Levinthal’s paradox (1968)</a:t>
            </a:r>
          </a:p>
        </p:txBody>
      </p:sp>
      <p:sp>
        <p:nvSpPr>
          <p:cNvPr id="9" name="Rectangle 1026"/>
          <p:cNvSpPr>
            <a:spLocks noChangeArrowheads="1"/>
          </p:cNvSpPr>
          <p:nvPr/>
        </p:nvSpPr>
        <p:spPr bwMode="auto">
          <a:xfrm>
            <a:off x="152400" y="871538"/>
            <a:ext cx="8991600" cy="3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dirty="0">
                <a:solidFill>
                  <a:srgbClr val="339933"/>
                </a:solidFill>
                <a:latin typeface="Arial" panose="020B0604020202020204" pitchFamily="34" charset="0"/>
                <a:cs typeface="Times New Roman (Hebrew)"/>
                <a:sym typeface="Symbol" panose="05050102010706020507" pitchFamily="18" charset="2"/>
              </a:rPr>
              <a:t>Conclusions: </a:t>
            </a:r>
          </a:p>
          <a:p>
            <a:pPr lvl="1" algn="l" rtl="0" eaLnBrk="1" hangingPunct="1">
              <a:lnSpc>
                <a:spcPct val="130000"/>
              </a:lnSpc>
              <a:spcBef>
                <a:spcPct val="0"/>
              </a:spcBef>
              <a:buFont typeface="Wingdings" panose="05000000000000000000" pitchFamily="2" charset="2"/>
              <a:buChar char="Ø"/>
            </a:pPr>
            <a:r>
              <a:rPr lang="en-US" altLang="en-US" sz="2600" dirty="0">
                <a:cs typeface="Times New Roman (Hebrew)"/>
                <a:sym typeface="Symbol" panose="05050102010706020507" pitchFamily="18" charset="2"/>
              </a:rPr>
              <a:t>Proteins </a:t>
            </a:r>
            <a:r>
              <a:rPr lang="en-US" altLang="en-US" sz="2600" dirty="0" smtClean="0">
                <a:cs typeface="Times New Roman (Hebrew)"/>
                <a:sym typeface="Symbol" panose="05050102010706020507" pitchFamily="18" charset="2"/>
              </a:rPr>
              <a:t>do </a:t>
            </a:r>
            <a:r>
              <a:rPr lang="en-US" altLang="en-US" sz="2600" dirty="0">
                <a:cs typeface="Times New Roman (Hebrew)"/>
                <a:sym typeface="Symbol" panose="05050102010706020507" pitchFamily="18" charset="2"/>
              </a:rPr>
              <a:t>not </a:t>
            </a:r>
            <a:r>
              <a:rPr lang="en-US" altLang="en-US" sz="2600" dirty="0" smtClean="0">
                <a:cs typeface="Times New Roman (Hebrew)"/>
                <a:sym typeface="Symbol" panose="05050102010706020507" pitchFamily="18" charset="2"/>
              </a:rPr>
              <a:t>sample the </a:t>
            </a:r>
            <a:r>
              <a:rPr lang="en-US" altLang="en-US" sz="2600" dirty="0">
                <a:cs typeface="Times New Roman (Hebrew)"/>
                <a:sym typeface="Symbol" panose="05050102010706020507" pitchFamily="18" charset="2"/>
              </a:rPr>
              <a:t>entire available conformational space</a:t>
            </a:r>
          </a:p>
          <a:p>
            <a:pPr lvl="1" algn="l" rtl="0" eaLnBrk="1" hangingPunct="1">
              <a:lnSpc>
                <a:spcPct val="130000"/>
              </a:lnSpc>
              <a:spcBef>
                <a:spcPct val="0"/>
              </a:spcBef>
              <a:buFont typeface="Wingdings" panose="05000000000000000000" pitchFamily="2" charset="2"/>
              <a:buChar char="Ø"/>
            </a:pPr>
            <a:r>
              <a:rPr lang="en-US" altLang="en-US" sz="2600" dirty="0" smtClean="0">
                <a:cs typeface="Times New Roman (Hebrew)"/>
                <a:sym typeface="Symbol" panose="05050102010706020507" pitchFamily="18" charset="2"/>
              </a:rPr>
              <a:t>Folding involves </a:t>
            </a:r>
            <a:r>
              <a:rPr lang="en-US" altLang="en-US" sz="2600" b="1" dirty="0" smtClean="0">
                <a:solidFill>
                  <a:srgbClr val="FF0066"/>
                </a:solidFill>
                <a:cs typeface="Times New Roman (Hebrew)"/>
                <a:sym typeface="Symbol" panose="05050102010706020507" pitchFamily="18" charset="2"/>
              </a:rPr>
              <a:t>residue-residue </a:t>
            </a:r>
            <a:r>
              <a:rPr lang="en-US" altLang="en-US" sz="2600" b="1" dirty="0">
                <a:solidFill>
                  <a:srgbClr val="FF0066"/>
                </a:solidFill>
                <a:cs typeface="Times New Roman (Hebrew)"/>
                <a:sym typeface="Symbol" panose="05050102010706020507" pitchFamily="18" charset="2"/>
              </a:rPr>
              <a:t>interactions</a:t>
            </a:r>
            <a:r>
              <a:rPr lang="en-US" altLang="en-US" sz="2600" dirty="0">
                <a:cs typeface="Times New Roman (Hebrew)"/>
                <a:sym typeface="Symbol" panose="05050102010706020507" pitchFamily="18" charset="2"/>
              </a:rPr>
              <a:t> that </a:t>
            </a:r>
            <a:r>
              <a:rPr lang="en-US" altLang="en-US" sz="2600" b="1" dirty="0">
                <a:solidFill>
                  <a:srgbClr val="FF0066"/>
                </a:solidFill>
                <a:cs typeface="Times New Roman (Hebrew)"/>
                <a:sym typeface="Symbol" panose="05050102010706020507" pitchFamily="18" charset="2"/>
              </a:rPr>
              <a:t>limit the number of possible conformations </a:t>
            </a:r>
            <a:r>
              <a:rPr lang="en-US" altLang="en-US" sz="2600" dirty="0">
                <a:cs typeface="Times New Roman (Hebrew)"/>
                <a:sym typeface="Symbol" panose="05050102010706020507" pitchFamily="18" charset="2"/>
              </a:rPr>
              <a:t>in the next step</a:t>
            </a:r>
          </a:p>
          <a:p>
            <a:pPr lvl="1" algn="l" rtl="0" eaLnBrk="1" hangingPunct="1">
              <a:lnSpc>
                <a:spcPct val="130000"/>
              </a:lnSpc>
              <a:spcBef>
                <a:spcPct val="0"/>
              </a:spcBef>
              <a:buFont typeface="Wingdings" panose="05000000000000000000" pitchFamily="2" charset="2"/>
              <a:buChar char="Ø"/>
            </a:pPr>
            <a:r>
              <a:rPr lang="en-US" altLang="en-US" sz="2600" dirty="0">
                <a:cs typeface="Times New Roman (Hebrew)"/>
                <a:sym typeface="Symbol" panose="05050102010706020507" pitchFamily="18" charset="2"/>
              </a:rPr>
              <a:t>This is demonstrated by the hypothetical </a:t>
            </a:r>
            <a:r>
              <a:rPr lang="en-US" altLang="en-US" sz="2600" b="1" dirty="0">
                <a:solidFill>
                  <a:srgbClr val="FF0066"/>
                </a:solidFill>
                <a:cs typeface="Times New Roman (Hebrew)"/>
                <a:sym typeface="Symbol" panose="05050102010706020507" pitchFamily="18" charset="2"/>
              </a:rPr>
              <a:t>energy landscape </a:t>
            </a:r>
            <a:r>
              <a:rPr lang="en-US" altLang="en-US" sz="2600" dirty="0">
                <a:cs typeface="Times New Roman (Hebrew)"/>
                <a:sym typeface="Symbol" panose="05050102010706020507" pitchFamily="18" charset="2"/>
              </a:rPr>
              <a:t>of protein folding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1031"/>
          <p:cNvGrpSpPr>
            <a:grpSpLocks/>
          </p:cNvGrpSpPr>
          <p:nvPr/>
        </p:nvGrpSpPr>
        <p:grpSpPr bwMode="auto">
          <a:xfrm>
            <a:off x="5041726" y="4975225"/>
            <a:ext cx="3125788" cy="1882775"/>
            <a:chOff x="1823" y="2748"/>
            <a:chExt cx="2257" cy="1380"/>
          </a:xfrm>
        </p:grpSpPr>
        <p:pic>
          <p:nvPicPr>
            <p:cNvPr id="9626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 y="2748"/>
              <a:ext cx="2257" cy="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1030"/>
            <p:cNvSpPr txBox="1">
              <a:spLocks noChangeArrowheads="1"/>
            </p:cNvSpPr>
            <p:nvPr/>
          </p:nvSpPr>
          <p:spPr bwMode="auto">
            <a:xfrm>
              <a:off x="2592" y="3265"/>
              <a:ext cx="6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cs typeface="Times New Roman (Hebrew)" panose="02020603050405020304" pitchFamily="18" charset="0"/>
                </a:rPr>
                <a:t>?</a:t>
              </a:r>
            </a:p>
          </p:txBody>
        </p:sp>
      </p:grpSp>
      <p:sp>
        <p:nvSpPr>
          <p:cNvPr id="96259" name="Rectangle 1026"/>
          <p:cNvSpPr>
            <a:spLocks noChangeArrowheads="1"/>
          </p:cNvSpPr>
          <p:nvPr/>
        </p:nvSpPr>
        <p:spPr bwMode="auto">
          <a:xfrm>
            <a:off x="152400" y="885825"/>
            <a:ext cx="89916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Difficult to study since transition states are transient</a:t>
            </a:r>
          </a:p>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Solutions: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panose="02020603050405020304" pitchFamily="18" charset="0"/>
                <a:sym typeface="Symbol" panose="05050102010706020507" pitchFamily="18" charset="2"/>
              </a:rPr>
              <a:t>Using spectroscopic (NMR, EPR) and other (hydrogen-exchange, thermochemistry) tools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panose="02020603050405020304" pitchFamily="18" charset="0"/>
                <a:sym typeface="Symbol" panose="05050102010706020507" pitchFamily="18" charset="2"/>
              </a:rPr>
              <a:t>Changing experimental conditions to trap metastable transition states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panose="02020603050405020304" pitchFamily="18" charset="0"/>
                <a:sym typeface="Symbol" panose="05050102010706020507" pitchFamily="18" charset="2"/>
              </a:rPr>
              <a:t>Analyzing the effect of mutations on those states</a:t>
            </a:r>
          </a:p>
          <a:p>
            <a:pPr lvl="1" algn="l" rtl="0" eaLnBrk="1" hangingPunct="1">
              <a:lnSpc>
                <a:spcPct val="130000"/>
              </a:lnSpc>
              <a:spcBef>
                <a:spcPct val="0"/>
              </a:spcBef>
              <a:buFont typeface="Wingdings" panose="05000000000000000000" pitchFamily="2" charset="2"/>
              <a:buChar char="Ø"/>
            </a:pPr>
            <a:r>
              <a:rPr lang="en-US" altLang="en-US" sz="2600">
                <a:cs typeface="Times New Roman (Hebrew)" panose="02020603050405020304" pitchFamily="18" charset="0"/>
                <a:sym typeface="Symbol" panose="05050102010706020507" pitchFamily="18" charset="2"/>
              </a:rPr>
              <a:t>Still, the folding process is not completely understood</a:t>
            </a:r>
          </a:p>
        </p:txBody>
      </p:sp>
      <p:sp>
        <p:nvSpPr>
          <p:cNvPr id="96260" name="Rectangle 9"/>
          <p:cNvSpPr>
            <a:spLocks noChangeArrowheads="1"/>
          </p:cNvSpPr>
          <p:nvPr/>
        </p:nvSpPr>
        <p:spPr bwMode="auto">
          <a:xfrm>
            <a:off x="2997200" y="198438"/>
            <a:ext cx="330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Folding kinetics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6"/>
          <p:cNvSpPr>
            <a:spLocks noChangeArrowheads="1"/>
          </p:cNvSpPr>
          <p:nvPr/>
        </p:nvSpPr>
        <p:spPr bwMode="auto">
          <a:xfrm>
            <a:off x="152400" y="885825"/>
            <a:ext cx="89916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FF0066"/>
                </a:solidFill>
                <a:latin typeface="Arial" panose="020B0604020202020204" pitchFamily="34" charset="0"/>
                <a:ea typeface="Times New Roman (Hebrew)" charset="0"/>
                <a:sym typeface="Symbol" panose="05050102010706020507" pitchFamily="18" charset="2"/>
              </a:rPr>
              <a:t>Molten globule</a:t>
            </a:r>
            <a:endPar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endParaRP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A folding intermediate that appears within </a:t>
            </a:r>
            <a:r>
              <a:rPr lang="en-US" altLang="en-US" sz="2600" dirty="0" smtClean="0">
                <a:solidFill>
                  <a:srgbClr val="FF0066"/>
                </a:solidFill>
                <a:latin typeface="+mj-lt"/>
                <a:ea typeface="Times New Roman (Hebrew)" charset="0"/>
                <a:sym typeface="Symbol" panose="05050102010706020507" pitchFamily="18" charset="2"/>
              </a:rPr>
              <a:t>milliseconds</a:t>
            </a:r>
            <a:r>
              <a:rPr lang="en-US" altLang="en-US" sz="2600" dirty="0" smtClean="0">
                <a:latin typeface="+mj-lt"/>
                <a:ea typeface="Times New Roman (Hebrew)" charset="0"/>
                <a:sym typeface="Symbol" panose="05050102010706020507" pitchFamily="18" charset="2"/>
              </a:rPr>
              <a:t>, </a:t>
            </a:r>
            <a:r>
              <a:rPr lang="en-US" altLang="en-US" sz="2400" dirty="0" smtClean="0">
                <a:latin typeface="+mj-lt"/>
                <a:ea typeface="Times New Roman (Hebrew)" charset="0"/>
                <a:sym typeface="Symbol" panose="05050102010706020507" pitchFamily="18" charset="2"/>
              </a:rPr>
              <a:t>(‘visible’ to some experimental methods)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A </a:t>
            </a:r>
            <a:r>
              <a:rPr lang="en-US" altLang="en-US" sz="2600" dirty="0" smtClean="0">
                <a:solidFill>
                  <a:srgbClr val="FF0066"/>
                </a:solidFill>
                <a:latin typeface="+mj-lt"/>
                <a:ea typeface="Times New Roman (Hebrew)" charset="0"/>
                <a:sym typeface="Symbol" panose="05050102010706020507" pitchFamily="18" charset="2"/>
              </a:rPr>
              <a:t>native-like secondary structure </a:t>
            </a:r>
            <a:r>
              <a:rPr lang="en-US" altLang="en-US" sz="2600" dirty="0" smtClean="0">
                <a:latin typeface="+mj-lt"/>
                <a:ea typeface="Times New Roman (Hebrew)" charset="0"/>
                <a:sym typeface="Symbol" panose="05050102010706020507" pitchFamily="18" charset="2"/>
              </a:rPr>
              <a:t>(identity and location) and distribution of </a:t>
            </a:r>
            <a:r>
              <a:rPr lang="en-US" altLang="en-US" sz="2600" dirty="0" smtClean="0">
                <a:solidFill>
                  <a:srgbClr val="FF0066"/>
                </a:solidFill>
                <a:latin typeface="+mj-lt"/>
                <a:ea typeface="Times New Roman (Hebrew)" charset="0"/>
                <a:sym typeface="Symbol" panose="05050102010706020507" pitchFamily="18" charset="2"/>
              </a:rPr>
              <a:t>polar/nonpolar residues</a:t>
            </a:r>
          </a:p>
        </p:txBody>
      </p:sp>
      <p:sp>
        <p:nvSpPr>
          <p:cNvPr id="97283" name="Rectangle 9"/>
          <p:cNvSpPr>
            <a:spLocks noChangeArrowheads="1"/>
          </p:cNvSpPr>
          <p:nvPr/>
        </p:nvSpPr>
        <p:spPr bwMode="auto">
          <a:xfrm>
            <a:off x="2997200" y="198438"/>
            <a:ext cx="330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Folding kinetics</a:t>
            </a:r>
          </a:p>
        </p:txBody>
      </p:sp>
      <p:grpSp>
        <p:nvGrpSpPr>
          <p:cNvPr id="97284" name="Group 1"/>
          <p:cNvGrpSpPr>
            <a:grpSpLocks/>
          </p:cNvGrpSpPr>
          <p:nvPr/>
        </p:nvGrpSpPr>
        <p:grpSpPr bwMode="auto">
          <a:xfrm>
            <a:off x="4652963" y="3736975"/>
            <a:ext cx="4298950" cy="2709863"/>
            <a:chOff x="4507832" y="3737561"/>
            <a:chExt cx="4299284" cy="2709862"/>
          </a:xfrm>
        </p:grpSpPr>
        <p:pic>
          <p:nvPicPr>
            <p:cNvPr id="97286" name="Picture 8"/>
            <p:cNvPicPr>
              <a:picLocks noChangeAspect="1" noChangeArrowheads="1"/>
            </p:cNvPicPr>
            <p:nvPr/>
          </p:nvPicPr>
          <p:blipFill>
            <a:blip r:embed="rId3">
              <a:extLst>
                <a:ext uri="{28A0092B-C50C-407E-A947-70E740481C1C}">
                  <a14:useLocalDpi xmlns:a14="http://schemas.microsoft.com/office/drawing/2010/main" val="0"/>
                </a:ext>
              </a:extLst>
            </a:blip>
            <a:srcRect l="41928" t="33621" r="30653" b="45148"/>
            <a:stretch>
              <a:fillRect/>
            </a:stretch>
          </p:blipFill>
          <p:spPr bwMode="auto">
            <a:xfrm>
              <a:off x="4507832" y="3737811"/>
              <a:ext cx="4299284" cy="266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ctangle 9"/>
            <p:cNvSpPr>
              <a:spLocks noChangeArrowheads="1"/>
            </p:cNvSpPr>
            <p:nvPr/>
          </p:nvSpPr>
          <p:spPr bwMode="auto">
            <a:xfrm>
              <a:off x="6356600" y="3737561"/>
              <a:ext cx="1066800" cy="27098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grpSp>
      <p:sp>
        <p:nvSpPr>
          <p:cNvPr id="12" name="Rectangle 1026"/>
          <p:cNvSpPr>
            <a:spLocks noChangeArrowheads="1"/>
          </p:cNvSpPr>
          <p:nvPr/>
        </p:nvSpPr>
        <p:spPr bwMode="auto">
          <a:xfrm>
            <a:off x="160338" y="3508375"/>
            <a:ext cx="44926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However:</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Few </a:t>
            </a:r>
            <a:r>
              <a:rPr lang="en-US" altLang="en-US" sz="2600" dirty="0" smtClean="0">
                <a:solidFill>
                  <a:srgbClr val="FF0066"/>
                </a:solidFill>
                <a:latin typeface="+mj-lt"/>
                <a:ea typeface="Times New Roman (Hebrew)" charset="0"/>
                <a:sym typeface="Symbol" panose="05050102010706020507" pitchFamily="18" charset="2"/>
              </a:rPr>
              <a:t>tertiary contacts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Increased </a:t>
            </a:r>
            <a:r>
              <a:rPr lang="en-US" altLang="en-US" sz="2600" dirty="0" smtClean="0">
                <a:solidFill>
                  <a:srgbClr val="FF0066"/>
                </a:solidFill>
                <a:latin typeface="+mj-lt"/>
                <a:ea typeface="Times New Roman (Hebrew)" charset="0"/>
                <a:sym typeface="Symbol" panose="05050102010706020507" pitchFamily="18" charset="2"/>
              </a:rPr>
              <a:t>flexibility </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Often </a:t>
            </a:r>
            <a:r>
              <a:rPr lang="en-US" altLang="en-US" sz="2600" dirty="0" smtClean="0">
                <a:solidFill>
                  <a:srgbClr val="FF0066"/>
                </a:solidFill>
                <a:latin typeface="+mj-lt"/>
                <a:ea typeface="Times New Roman (Hebrew)" charset="0"/>
                <a:sym typeface="Symbol" panose="05050102010706020507" pitchFamily="18" charset="2"/>
              </a:rPr>
              <a:t>non-native loops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Some exposed </a:t>
            </a:r>
            <a:r>
              <a:rPr lang="en-US" altLang="en-US" sz="2600" dirty="0" smtClean="0">
                <a:solidFill>
                  <a:srgbClr val="FF0066"/>
                </a:solidFill>
                <a:latin typeface="+mj-lt"/>
                <a:ea typeface="Times New Roman (Hebrew)" charset="0"/>
                <a:sym typeface="Symbol" panose="05050102010706020507" pitchFamily="18" charset="2"/>
              </a:rPr>
              <a:t>nonpolar residues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6"/>
          <p:cNvSpPr>
            <a:spLocks noChangeArrowheads="1"/>
          </p:cNvSpPr>
          <p:nvPr/>
        </p:nvSpPr>
        <p:spPr bwMode="auto">
          <a:xfrm>
            <a:off x="152400" y="885825"/>
            <a:ext cx="89916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Molten globule </a:t>
            </a:r>
            <a:r>
              <a:rPr lang="en-US" altLang="en-US" sz="2600" b="1" dirty="0" smtClean="0">
                <a:solidFill>
                  <a:srgbClr val="339933"/>
                </a:solidFill>
                <a:ea typeface="Times New Roman (Hebrew)" charset="0"/>
                <a:sym typeface="Symbol" panose="05050102010706020507" pitchFamily="18" charset="2"/>
              </a:rPr>
              <a:t> Native structure</a:t>
            </a: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 </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Completion of secondary structures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Better packing of the hydrophobic core</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Fixation of loop structure </a:t>
            </a:r>
          </a:p>
        </p:txBody>
      </p:sp>
      <p:sp>
        <p:nvSpPr>
          <p:cNvPr id="99331" name="Rectangle 9"/>
          <p:cNvSpPr>
            <a:spLocks noChangeArrowheads="1"/>
          </p:cNvSpPr>
          <p:nvPr/>
        </p:nvSpPr>
        <p:spPr bwMode="auto">
          <a:xfrm>
            <a:off x="2997200" y="198438"/>
            <a:ext cx="330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Folding kinetics</a:t>
            </a:r>
          </a:p>
        </p:txBody>
      </p:sp>
      <p:grpSp>
        <p:nvGrpSpPr>
          <p:cNvPr id="99332" name="Group 1"/>
          <p:cNvGrpSpPr>
            <a:grpSpLocks/>
          </p:cNvGrpSpPr>
          <p:nvPr/>
        </p:nvGrpSpPr>
        <p:grpSpPr bwMode="auto">
          <a:xfrm>
            <a:off x="4652963" y="3736975"/>
            <a:ext cx="4298950" cy="2709863"/>
            <a:chOff x="4507832" y="3737561"/>
            <a:chExt cx="4299284" cy="2709862"/>
          </a:xfrm>
        </p:grpSpPr>
        <p:pic>
          <p:nvPicPr>
            <p:cNvPr id="99333" name="Picture 8"/>
            <p:cNvPicPr>
              <a:picLocks noChangeAspect="1" noChangeArrowheads="1"/>
            </p:cNvPicPr>
            <p:nvPr/>
          </p:nvPicPr>
          <p:blipFill>
            <a:blip r:embed="rId3">
              <a:extLst>
                <a:ext uri="{28A0092B-C50C-407E-A947-70E740481C1C}">
                  <a14:useLocalDpi xmlns:a14="http://schemas.microsoft.com/office/drawing/2010/main" val="0"/>
                </a:ext>
              </a:extLst>
            </a:blip>
            <a:srcRect l="41928" t="33621" r="30653" b="45148"/>
            <a:stretch>
              <a:fillRect/>
            </a:stretch>
          </p:blipFill>
          <p:spPr bwMode="auto">
            <a:xfrm>
              <a:off x="4507832" y="3737811"/>
              <a:ext cx="4299284" cy="266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9"/>
            <p:cNvSpPr>
              <a:spLocks noChangeArrowheads="1"/>
            </p:cNvSpPr>
            <p:nvPr/>
          </p:nvSpPr>
          <p:spPr bwMode="auto">
            <a:xfrm>
              <a:off x="6356600" y="3737561"/>
              <a:ext cx="1066800" cy="27098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6738" y="927130"/>
            <a:ext cx="8053387" cy="5456237"/>
            <a:chOff x="566738" y="927130"/>
            <a:chExt cx="8053387" cy="5456237"/>
          </a:xfrm>
        </p:grpSpPr>
        <p:pic>
          <p:nvPicPr>
            <p:cNvPr id="101378" name="Picture 31"/>
            <p:cNvPicPr>
              <a:picLocks noChangeAspect="1" noChangeArrowheads="1"/>
            </p:cNvPicPr>
            <p:nvPr/>
          </p:nvPicPr>
          <p:blipFill>
            <a:blip r:embed="rId3">
              <a:extLst>
                <a:ext uri="{28A0092B-C50C-407E-A947-70E740481C1C}">
                  <a14:useLocalDpi xmlns:a14="http://schemas.microsoft.com/office/drawing/2010/main" val="0"/>
                </a:ext>
              </a:extLst>
            </a:blip>
            <a:srcRect l="11504" t="12103" r="20090" b="26111"/>
            <a:stretch>
              <a:fillRect/>
            </a:stretch>
          </p:blipFill>
          <p:spPr bwMode="auto">
            <a:xfrm>
              <a:off x="566738" y="927130"/>
              <a:ext cx="8053387"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5"/>
            <p:cNvSpPr>
              <a:spLocks noChangeArrowheads="1"/>
            </p:cNvSpPr>
            <p:nvPr/>
          </p:nvSpPr>
          <p:spPr bwMode="auto">
            <a:xfrm>
              <a:off x="3263900" y="954117"/>
              <a:ext cx="342900"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101380" name="Rectangle 6"/>
            <p:cNvSpPr>
              <a:spLocks noChangeArrowheads="1"/>
            </p:cNvSpPr>
            <p:nvPr/>
          </p:nvSpPr>
          <p:spPr bwMode="auto">
            <a:xfrm>
              <a:off x="3187700" y="3075017"/>
              <a:ext cx="342900"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101381" name="Rectangle 7"/>
            <p:cNvSpPr>
              <a:spLocks noChangeArrowheads="1"/>
            </p:cNvSpPr>
            <p:nvPr/>
          </p:nvSpPr>
          <p:spPr bwMode="auto">
            <a:xfrm>
              <a:off x="3200400" y="4814917"/>
              <a:ext cx="342900"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101382" name="Text Box 8"/>
            <p:cNvSpPr txBox="1">
              <a:spLocks noChangeArrowheads="1"/>
            </p:cNvSpPr>
            <p:nvPr/>
          </p:nvSpPr>
          <p:spPr bwMode="auto">
            <a:xfrm rot="-1800000">
              <a:off x="2051050" y="2249517"/>
              <a:ext cx="1430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pPr>
              <a:r>
                <a:rPr lang="en-US" altLang="en-US" sz="2000">
                  <a:cs typeface="Times New Roman (Hebrew)" panose="02020603050405020304" pitchFamily="18" charset="0"/>
                </a:rPr>
                <a:t>framework</a:t>
              </a:r>
            </a:p>
          </p:txBody>
        </p:sp>
        <p:sp>
          <p:nvSpPr>
            <p:cNvPr id="101383" name="Text Box 9"/>
            <p:cNvSpPr txBox="1">
              <a:spLocks noChangeArrowheads="1"/>
            </p:cNvSpPr>
            <p:nvPr/>
          </p:nvSpPr>
          <p:spPr bwMode="auto">
            <a:xfrm>
              <a:off x="1619250" y="3511580"/>
              <a:ext cx="2535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pPr>
              <a:r>
                <a:rPr lang="en-US" altLang="en-US" sz="2000">
                  <a:cs typeface="Times New Roman (Hebrew)" panose="02020603050405020304" pitchFamily="18" charset="0"/>
                </a:rPr>
                <a:t>Hydrophobic collapse</a:t>
              </a:r>
            </a:p>
          </p:txBody>
        </p:sp>
        <p:sp>
          <p:nvSpPr>
            <p:cNvPr id="101384" name="Text Box 10"/>
            <p:cNvSpPr txBox="1">
              <a:spLocks noChangeArrowheads="1"/>
            </p:cNvSpPr>
            <p:nvPr/>
          </p:nvSpPr>
          <p:spPr bwMode="auto">
            <a:xfrm rot="1440000">
              <a:off x="1398588" y="5148292"/>
              <a:ext cx="2771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buFontTx/>
                <a:buNone/>
              </a:pPr>
              <a:r>
                <a:rPr lang="en-US" altLang="en-US" sz="2000" dirty="0">
                  <a:cs typeface="Times New Roman (Hebrew)" panose="02020603050405020304" pitchFamily="18" charset="0"/>
                </a:rPr>
                <a:t>Nucleation-condensation</a:t>
              </a:r>
            </a:p>
          </p:txBody>
        </p:sp>
      </p:grpSp>
      <p:sp>
        <p:nvSpPr>
          <p:cNvPr id="101385"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Models of protein folding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Models of protein folding</a:t>
            </a:r>
          </a:p>
        </p:txBody>
      </p:sp>
      <p:pic>
        <p:nvPicPr>
          <p:cNvPr id="1034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825" y="333375"/>
            <a:ext cx="1654175"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26"/>
          <p:cNvSpPr>
            <a:spLocks noChangeArrowheads="1"/>
          </p:cNvSpPr>
          <p:nvPr/>
        </p:nvSpPr>
        <p:spPr bwMode="auto">
          <a:xfrm>
            <a:off x="152400" y="885825"/>
            <a:ext cx="7337425"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Framework model</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Hierarchical folding: secondary structures </a:t>
            </a:r>
            <a:r>
              <a:rPr lang="en-US" altLang="en-US" sz="2600" dirty="0" smtClean="0">
                <a:ea typeface="Times New Roman (Hebrew)" charset="0"/>
                <a:sym typeface="Symbol" panose="05050102010706020507" pitchFamily="18" charset="2"/>
              </a:rPr>
              <a:t></a:t>
            </a:r>
            <a:r>
              <a:rPr lang="en-US" altLang="en-US" sz="2600" b="1" dirty="0" smtClean="0">
                <a:solidFill>
                  <a:srgbClr val="339933"/>
                </a:solidFill>
                <a:ea typeface="Times New Roman (Hebrew)" charset="0"/>
                <a:sym typeface="Symbol" panose="05050102010706020507" pitchFamily="18" charset="2"/>
              </a:rPr>
              <a:t> </a:t>
            </a:r>
            <a:r>
              <a:rPr lang="en-US" altLang="en-US" sz="2600" dirty="0" err="1" smtClean="0">
                <a:latin typeface="+mj-lt"/>
                <a:ea typeface="Times New Roman (Hebrew)" charset="0"/>
                <a:sym typeface="Symbol" panose="05050102010706020507" pitchFamily="18" charset="2"/>
              </a:rPr>
              <a:t>supersecondary</a:t>
            </a:r>
            <a:r>
              <a:rPr lang="en-US" altLang="en-US" sz="2600" dirty="0" smtClean="0">
                <a:latin typeface="+mj-lt"/>
                <a:ea typeface="Times New Roman (Hebrew)" charset="0"/>
                <a:sym typeface="Symbol" panose="05050102010706020507" pitchFamily="18" charset="2"/>
              </a:rPr>
              <a:t> structures </a:t>
            </a:r>
            <a:r>
              <a:rPr lang="en-US" altLang="en-US" sz="2600" dirty="0" smtClean="0">
                <a:ea typeface="Times New Roman (Hebrew)" charset="0"/>
                <a:sym typeface="Symbol" panose="05050102010706020507" pitchFamily="18" charset="2"/>
              </a:rPr>
              <a:t></a:t>
            </a:r>
            <a:r>
              <a:rPr lang="en-US" altLang="en-US" sz="2600" dirty="0" smtClean="0">
                <a:latin typeface="+mj-lt"/>
                <a:ea typeface="Times New Roman (Hebrew)" charset="0"/>
                <a:sym typeface="Symbol" panose="05050102010706020507" pitchFamily="18" charset="2"/>
              </a:rPr>
              <a:t> domains </a:t>
            </a:r>
            <a:r>
              <a:rPr lang="en-US" altLang="en-US" sz="2600" dirty="0" smtClean="0">
                <a:ea typeface="Times New Roman (Hebrew)" charset="0"/>
                <a:sym typeface="Symbol" panose="05050102010706020507" pitchFamily="18" charset="2"/>
              </a:rPr>
              <a:t> </a:t>
            </a:r>
            <a:r>
              <a:rPr lang="en-US" altLang="en-US" sz="2600" dirty="0" smtClean="0">
                <a:latin typeface="+mj-lt"/>
                <a:ea typeface="Times New Roman (Hebrew)" charset="0"/>
                <a:sym typeface="Symbol" panose="05050102010706020507" pitchFamily="18" charset="2"/>
              </a:rPr>
              <a:t>entire chain is folded</a:t>
            </a:r>
          </a:p>
          <a:p>
            <a:pPr lvl="1" algn="l" eaLnBrk="1" hangingPunct="1">
              <a:lnSpc>
                <a:spcPct val="130000"/>
              </a:lnSpc>
              <a:spcBef>
                <a:spcPct val="0"/>
              </a:spcBef>
              <a:buFont typeface="Wingdings" panose="05000000000000000000" pitchFamily="2" charset="2"/>
              <a:buChar char="Ø"/>
              <a:defRPr/>
            </a:pPr>
            <a:r>
              <a:rPr lang="en-US" altLang="en-US" sz="2600" dirty="0">
                <a:ea typeface="Times New Roman (Hebrew)" charset="0"/>
                <a:sym typeface="Symbol" panose="05050102010706020507" pitchFamily="18" charset="2"/>
              </a:rPr>
              <a:t>Secondary elements are stabilized by the nonpolar core and tertiary contacts </a:t>
            </a:r>
            <a:r>
              <a:rPr lang="en-US" sz="2600" dirty="0" smtClean="0">
                <a:ea typeface="Times New Roman (Hebrew)" charset="0"/>
              </a:rPr>
              <a:t>after they </a:t>
            </a:r>
            <a:r>
              <a:rPr lang="en-US" sz="2600" dirty="0">
                <a:ea typeface="Times New Roman (Hebrew)" charset="0"/>
              </a:rPr>
              <a:t>are being formed</a:t>
            </a:r>
            <a:endParaRPr lang="en-US" altLang="en-US" sz="2600" dirty="0">
              <a:ea typeface="Times New Roman (Hebrew)" charset="0"/>
              <a:sym typeface="Symbol" panose="05050102010706020507" pitchFamily="18" charset="2"/>
            </a:endParaRP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Logics: 1</a:t>
            </a:r>
            <a:r>
              <a:rPr lang="en-US" altLang="en-US" sz="2600" baseline="30000" dirty="0" smtClean="0">
                <a:latin typeface="+mj-lt"/>
                <a:ea typeface="Times New Roman (Hebrew)" charset="0"/>
                <a:sym typeface="Symbol" panose="05050102010706020507" pitchFamily="18" charset="2"/>
              </a:rPr>
              <a:t>st</a:t>
            </a:r>
            <a:r>
              <a:rPr lang="en-US" altLang="en-US" sz="2600" dirty="0" smtClean="0">
                <a:latin typeface="+mj-lt"/>
                <a:ea typeface="Times New Roman (Hebrew)" charset="0"/>
                <a:sym typeface="Symbol" panose="05050102010706020507" pitchFamily="18" charset="2"/>
              </a:rPr>
              <a:t> stage reduces the entropy cost for the other stages</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However: highly-ordered expanded intermediates are not found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Models of protein folding</a:t>
            </a:r>
          </a:p>
        </p:txBody>
      </p:sp>
      <p:sp>
        <p:nvSpPr>
          <p:cNvPr id="12" name="Rectangle 1026"/>
          <p:cNvSpPr>
            <a:spLocks noChangeArrowheads="1"/>
          </p:cNvSpPr>
          <p:nvPr/>
        </p:nvSpPr>
        <p:spPr bwMode="auto">
          <a:xfrm>
            <a:off x="152400" y="885825"/>
            <a:ext cx="88503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Hydrophobic collapse model</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The core is formed first by collapse of nonpolar residues, then secondary structures and tertiary contacts form</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However: a global collapse in the absence of secondary structures has not been found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Models of protein folding</a:t>
            </a:r>
          </a:p>
        </p:txBody>
      </p:sp>
      <p:sp>
        <p:nvSpPr>
          <p:cNvPr id="12" name="Rectangle 1026"/>
          <p:cNvSpPr>
            <a:spLocks noChangeArrowheads="1"/>
          </p:cNvSpPr>
          <p:nvPr/>
        </p:nvSpPr>
        <p:spPr bwMode="auto">
          <a:xfrm>
            <a:off x="152400" y="885825"/>
            <a:ext cx="88661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Nucleation-condensation </a:t>
            </a:r>
            <a:r>
              <a:rPr lang="en-US" altLang="en-US" sz="2600" b="1" dirty="0">
                <a:solidFill>
                  <a:srgbClr val="339933"/>
                </a:solidFill>
                <a:latin typeface="Arial" panose="020B0604020202020204" pitchFamily="34" charset="0"/>
                <a:ea typeface="Times New Roman (Hebrew)" charset="0"/>
                <a:sym typeface="Symbol" panose="05050102010706020507" pitchFamily="18" charset="2"/>
              </a:rPr>
              <a:t>model</a:t>
            </a:r>
            <a:endPar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endParaRP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Both </a:t>
            </a:r>
            <a:r>
              <a:rPr lang="en-US" altLang="en-US" sz="2600" dirty="0">
                <a:latin typeface="+mj-lt"/>
                <a:ea typeface="Times New Roman (Hebrew)" charset="0"/>
                <a:sym typeface="Symbol" panose="05050102010706020507" pitchFamily="18" charset="2"/>
              </a:rPr>
              <a:t>hydrophobic collapse and secondary-element formation take place simultaneously during </a:t>
            </a:r>
            <a:r>
              <a:rPr lang="en-US" altLang="en-US" sz="2600" dirty="0" smtClean="0">
                <a:latin typeface="+mj-lt"/>
                <a:ea typeface="Times New Roman (Hebrew)" charset="0"/>
                <a:sym typeface="Symbol" panose="05050102010706020507" pitchFamily="18" charset="2"/>
              </a:rPr>
              <a:t>folding</a:t>
            </a:r>
          </a:p>
          <a:p>
            <a:pPr lvl="1" algn="l" eaLnBrk="1" hangingPunct="1">
              <a:lnSpc>
                <a:spcPct val="130000"/>
              </a:lnSpc>
              <a:spcBef>
                <a:spcPct val="0"/>
              </a:spcBef>
              <a:buFont typeface="Wingdings" panose="05000000000000000000" pitchFamily="2" charset="2"/>
              <a:buChar char="Ø"/>
              <a:defRPr/>
            </a:pPr>
            <a:r>
              <a:rPr lang="en-US" altLang="en-US" sz="2600" dirty="0" smtClean="0">
                <a:latin typeface="+mj-lt"/>
                <a:ea typeface="Times New Roman (Hebrew)" charset="0"/>
                <a:sym typeface="Symbol" panose="05050102010706020507" pitchFamily="18" charset="2"/>
              </a:rPr>
              <a:t>Secondary </a:t>
            </a:r>
            <a:r>
              <a:rPr lang="en-US" altLang="en-US" sz="2600" dirty="0">
                <a:latin typeface="+mj-lt"/>
                <a:ea typeface="Times New Roman (Hebrew)" charset="0"/>
                <a:sym typeface="Symbol" panose="05050102010706020507" pitchFamily="18" charset="2"/>
              </a:rPr>
              <a:t>elements are stabilized by the </a:t>
            </a:r>
            <a:r>
              <a:rPr lang="en-US" altLang="en-US" sz="2600" dirty="0" smtClean="0">
                <a:latin typeface="+mj-lt"/>
                <a:ea typeface="Times New Roman (Hebrew)" charset="0"/>
                <a:sym typeface="Symbol" panose="05050102010706020507" pitchFamily="18" charset="2"/>
              </a:rPr>
              <a:t>nonpolar </a:t>
            </a:r>
            <a:r>
              <a:rPr lang="en-US" altLang="en-US" sz="2600" dirty="0">
                <a:latin typeface="+mj-lt"/>
                <a:ea typeface="Times New Roman (Hebrew)" charset="0"/>
                <a:sym typeface="Symbol" panose="05050102010706020507" pitchFamily="18" charset="2"/>
              </a:rPr>
              <a:t>core and tertiary </a:t>
            </a:r>
            <a:r>
              <a:rPr lang="en-US" altLang="en-US" sz="2600" dirty="0" smtClean="0">
                <a:latin typeface="+mj-lt"/>
                <a:ea typeface="Times New Roman (Hebrew)" charset="0"/>
                <a:sym typeface="Symbol" panose="05050102010706020507" pitchFamily="18" charset="2"/>
              </a:rPr>
              <a:t>contacts </a:t>
            </a:r>
            <a:r>
              <a:rPr lang="en-US" sz="2600" dirty="0">
                <a:ea typeface="Times New Roman (Hebrew)" charset="0"/>
              </a:rPr>
              <a:t>while </a:t>
            </a:r>
            <a:r>
              <a:rPr lang="en-US" sz="2600" dirty="0" smtClean="0">
                <a:ea typeface="Times New Roman (Hebrew)" charset="0"/>
              </a:rPr>
              <a:t>they are </a:t>
            </a:r>
            <a:r>
              <a:rPr lang="en-US" sz="2600" dirty="0">
                <a:ea typeface="Times New Roman (Hebrew)" charset="0"/>
              </a:rPr>
              <a:t>being formed</a:t>
            </a:r>
            <a:endParaRPr lang="en-US" altLang="en-US" sz="2600" dirty="0" smtClean="0">
              <a:latin typeface="+mj-lt"/>
              <a:ea typeface="Times New Roman (Hebrew)"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9"/>
          <p:cNvSpPr>
            <a:spLocks noChangeArrowheads="1"/>
          </p:cNvSpPr>
          <p:nvPr/>
        </p:nvSpPr>
        <p:spPr bwMode="auto">
          <a:xfrm>
            <a:off x="2109788" y="198438"/>
            <a:ext cx="5076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Models of protein folding</a:t>
            </a:r>
          </a:p>
        </p:txBody>
      </p:sp>
      <p:pic>
        <p:nvPicPr>
          <p:cNvPr id="109571" name="Picture 1"/>
          <p:cNvPicPr>
            <a:picLocks noChangeAspect="1"/>
          </p:cNvPicPr>
          <p:nvPr/>
        </p:nvPicPr>
        <p:blipFill>
          <a:blip r:embed="rId3">
            <a:extLst>
              <a:ext uri="{28A0092B-C50C-407E-A947-70E740481C1C}">
                <a14:useLocalDpi xmlns:a14="http://schemas.microsoft.com/office/drawing/2010/main" val="0"/>
              </a:ext>
            </a:extLst>
          </a:blip>
          <a:srcRect l="26251" t="34805" r="36186" b="21013"/>
          <a:stretch>
            <a:fillRect/>
          </a:stretch>
        </p:blipFill>
        <p:spPr bwMode="auto">
          <a:xfrm>
            <a:off x="1939925" y="2738125"/>
            <a:ext cx="5691188"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1026"/>
          <p:cNvSpPr>
            <a:spLocks noChangeArrowheads="1"/>
          </p:cNvSpPr>
          <p:nvPr/>
        </p:nvSpPr>
        <p:spPr bwMode="auto">
          <a:xfrm>
            <a:off x="152400" y="885825"/>
            <a:ext cx="8850313"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Each of the different models mentioned above can be observed in some, but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not all, proteins</a:t>
            </a:r>
          </a:p>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Thus, it seems that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there is no single universal folding mechanism</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Correspondence to biological processes</a:t>
            </a:r>
          </a:p>
        </p:txBody>
      </p:sp>
      <p:sp>
        <p:nvSpPr>
          <p:cNvPr id="13315" name="Text Box 5"/>
          <p:cNvSpPr txBox="1">
            <a:spLocks noChangeArrowheads="1"/>
          </p:cNvSpPr>
          <p:nvPr/>
        </p:nvSpPr>
        <p:spPr bwMode="auto">
          <a:xfrm>
            <a:off x="144463" y="1092200"/>
            <a:ext cx="8999537"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0900" indent="-338138"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 typeface="Times New Roman" panose="02020603050405020304" pitchFamily="18" charset="0"/>
              <a:buAutoNum type="arabicPeriod"/>
            </a:pPr>
            <a:r>
              <a:rPr lang="en-US" altLang="en-US" sz="2600" b="1">
                <a:solidFill>
                  <a:srgbClr val="339933"/>
                </a:solidFill>
                <a:latin typeface="Arial" panose="020B0604020202020204" pitchFamily="34" charset="0"/>
                <a:cs typeface="Times New Roman (Hebrew)" panose="02020603050405020304" pitchFamily="18" charset="0"/>
              </a:rPr>
              <a:t>Fast vibrations/motions in enzymatic catalysis </a:t>
            </a:r>
          </a:p>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Making/breaking of </a:t>
            </a:r>
            <a:r>
              <a:rPr lang="en-US" altLang="en-US" sz="2400" b="1">
                <a:solidFill>
                  <a:srgbClr val="FF0066"/>
                </a:solidFill>
                <a:cs typeface="Times New Roman" panose="02020603050405020304" pitchFamily="18" charset="0"/>
              </a:rPr>
              <a:t>covalent bonds </a:t>
            </a:r>
            <a:r>
              <a:rPr lang="en-US" altLang="en-US" sz="2400">
                <a:cs typeface="Times New Roman" panose="02020603050405020304" pitchFamily="18" charset="0"/>
              </a:rPr>
              <a:t>(10</a:t>
            </a:r>
            <a:r>
              <a:rPr lang="en-US" altLang="en-US" sz="2400" baseline="30000">
                <a:cs typeface="Times New Roman" panose="02020603050405020304" pitchFamily="18" charset="0"/>
              </a:rPr>
              <a:t>-14</a:t>
            </a:r>
            <a:r>
              <a:rPr lang="en-US" altLang="en-US" sz="2400">
                <a:cs typeface="Times New Roman" panose="02020603050405020304" pitchFamily="18" charset="0"/>
              </a:rPr>
              <a:t>-10</a:t>
            </a:r>
            <a:r>
              <a:rPr lang="en-US" altLang="en-US" sz="2400" baseline="30000">
                <a:cs typeface="Times New Roman" panose="02020603050405020304" pitchFamily="18" charset="0"/>
              </a:rPr>
              <a:t>-10</a:t>
            </a:r>
            <a:r>
              <a:rPr lang="en-US" altLang="en-US" sz="240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Formation of </a:t>
            </a:r>
            <a:r>
              <a:rPr lang="en-US" altLang="en-US" sz="2400" b="1">
                <a:solidFill>
                  <a:srgbClr val="FF0066"/>
                </a:solidFill>
                <a:cs typeface="Times New Roman" panose="02020603050405020304" pitchFamily="18" charset="0"/>
              </a:rPr>
              <a:t>hydrogen bonds </a:t>
            </a:r>
            <a:r>
              <a:rPr lang="en-US" altLang="en-US" sz="2400">
                <a:cs typeface="Times New Roman" panose="02020603050405020304" pitchFamily="18" charset="0"/>
              </a:rPr>
              <a:t>(10</a:t>
            </a:r>
            <a:r>
              <a:rPr lang="en-US" altLang="en-US" sz="2400" baseline="30000">
                <a:cs typeface="Times New Roman" panose="02020603050405020304" pitchFamily="18" charset="0"/>
              </a:rPr>
              <a:t>-12</a:t>
            </a:r>
            <a:r>
              <a:rPr lang="en-US" altLang="en-US" sz="2400">
                <a:cs typeface="Times New Roman" panose="02020603050405020304" pitchFamily="18" charset="0"/>
              </a:rPr>
              <a:t>-10</a:t>
            </a:r>
            <a:r>
              <a:rPr lang="en-US" altLang="en-US" sz="2400" baseline="30000">
                <a:cs typeface="Times New Roman" panose="02020603050405020304" pitchFamily="18" charset="0"/>
              </a:rPr>
              <a:t>-10</a:t>
            </a:r>
            <a:r>
              <a:rPr lang="en-US" altLang="en-US" sz="240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Electrons/protons/hydride ions </a:t>
            </a:r>
            <a:r>
              <a:rPr lang="en-US" altLang="en-US" sz="2400" b="1">
                <a:solidFill>
                  <a:srgbClr val="FF0066"/>
                </a:solidFill>
                <a:cs typeface="Times New Roman" panose="02020603050405020304" pitchFamily="18" charset="0"/>
              </a:rPr>
              <a:t>transfer</a:t>
            </a:r>
            <a:r>
              <a:rPr lang="en-US" altLang="en-US" sz="2400">
                <a:cs typeface="Times New Roman" panose="02020603050405020304" pitchFamily="18" charset="0"/>
              </a:rPr>
              <a:t> (10</a:t>
            </a:r>
            <a:r>
              <a:rPr lang="en-US" altLang="en-US" sz="2400" baseline="30000">
                <a:cs typeface="Times New Roman" panose="02020603050405020304" pitchFamily="18" charset="0"/>
              </a:rPr>
              <a:t>-12</a:t>
            </a:r>
            <a:r>
              <a:rPr lang="en-US" altLang="en-US" sz="240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Electron </a:t>
            </a:r>
            <a:r>
              <a:rPr lang="en-US" altLang="en-US" sz="2400" b="1">
                <a:solidFill>
                  <a:srgbClr val="FF0066"/>
                </a:solidFill>
                <a:cs typeface="Times New Roman" panose="02020603050405020304" pitchFamily="18" charset="0"/>
              </a:rPr>
              <a:t>tunneling</a:t>
            </a:r>
            <a:r>
              <a:rPr lang="en-US" altLang="en-US" sz="2400">
                <a:solidFill>
                  <a:srgbClr val="FF0066"/>
                </a:solidFill>
                <a:cs typeface="Times New Roman" panose="02020603050405020304" pitchFamily="18" charset="0"/>
              </a:rPr>
              <a:t> </a:t>
            </a:r>
            <a:r>
              <a:rPr lang="en-US" altLang="en-US" sz="2400">
                <a:cs typeface="Times New Roman" panose="02020603050405020304" pitchFamily="18" charset="0"/>
              </a:rPr>
              <a:t>(10</a:t>
            </a:r>
            <a:r>
              <a:rPr lang="en-US" altLang="en-US" sz="2400" baseline="30000">
                <a:cs typeface="Times New Roman" panose="02020603050405020304" pitchFamily="18" charset="0"/>
              </a:rPr>
              <a:t>-9</a:t>
            </a:r>
            <a:r>
              <a:rPr lang="en-US" altLang="en-US" sz="2400">
                <a:cs typeface="Times New Roman" panose="02020603050405020304" pitchFamily="18" charset="0"/>
              </a:rPr>
              <a:t>-10</a:t>
            </a:r>
            <a:r>
              <a:rPr lang="en-US" altLang="en-US" sz="2400" baseline="30000">
                <a:cs typeface="Times New Roman" panose="02020603050405020304" pitchFamily="18" charset="0"/>
              </a:rPr>
              <a:t>-4</a:t>
            </a:r>
            <a:r>
              <a:rPr lang="en-US" altLang="en-US" sz="240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Water molecules </a:t>
            </a:r>
            <a:r>
              <a:rPr lang="en-US" altLang="en-US" sz="2400" b="1">
                <a:solidFill>
                  <a:srgbClr val="FF0066"/>
                </a:solidFill>
                <a:cs typeface="Times New Roman" panose="02020603050405020304" pitchFamily="18" charset="0"/>
              </a:rPr>
              <a:t>reorganization</a:t>
            </a:r>
            <a:r>
              <a:rPr lang="en-US" altLang="en-US" sz="2400">
                <a:solidFill>
                  <a:srgbClr val="FF0066"/>
                </a:solidFill>
                <a:cs typeface="Times New Roman" panose="02020603050405020304" pitchFamily="18" charset="0"/>
              </a:rPr>
              <a:t> </a:t>
            </a:r>
            <a:r>
              <a:rPr lang="en-US" altLang="en-US" sz="2400">
                <a:cs typeface="Times New Roman" panose="02020603050405020304" pitchFamily="18" charset="0"/>
              </a:rPr>
              <a:t>(10</a:t>
            </a:r>
            <a:r>
              <a:rPr lang="en-US" altLang="en-US" sz="2400" baseline="30000">
                <a:cs typeface="Times New Roman" panose="02020603050405020304" pitchFamily="18" charset="0"/>
              </a:rPr>
              <a:t>-8</a:t>
            </a:r>
            <a:r>
              <a:rPr lang="en-US" altLang="en-US" sz="2400">
                <a:cs typeface="Times New Roman" panose="02020603050405020304" pitchFamily="18" charset="0"/>
              </a:rPr>
              <a:t> sec)</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214338"/>
            <a:ext cx="53530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4"/>
          <p:cNvSpPr txBox="1">
            <a:spLocks noChangeArrowheads="1"/>
          </p:cNvSpPr>
          <p:nvPr/>
        </p:nvSpPr>
        <p:spPr bwMode="auto">
          <a:xfrm>
            <a:off x="0" y="23336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Unfolding/misfolding may lead to aggregation</a:t>
            </a:r>
          </a:p>
        </p:txBody>
      </p:sp>
      <p:sp>
        <p:nvSpPr>
          <p:cNvPr id="111620" name="Rectangle 1026"/>
          <p:cNvSpPr>
            <a:spLocks noChangeArrowheads="1"/>
          </p:cNvSpPr>
          <p:nvPr/>
        </p:nvSpPr>
        <p:spPr bwMode="auto">
          <a:xfrm>
            <a:off x="152400" y="885825"/>
            <a:ext cx="89916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The native structure - the most stable for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monomers</a:t>
            </a:r>
          </a:p>
          <a:p>
            <a:pPr algn="l" rtl="0" eaLnBrk="1" hangingPunct="1">
              <a:lnSpc>
                <a:spcPct val="130000"/>
              </a:lnSpc>
              <a:spcBef>
                <a:spcPct val="0"/>
              </a:spcBef>
            </a:pP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Aggregates</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and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amyloid</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fibers</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may be more stable  pathologies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p:cNvPicPr>
            <a:picLocks noChangeAspect="1" noChangeArrowheads="1"/>
          </p:cNvPicPr>
          <p:nvPr/>
        </p:nvPicPr>
        <p:blipFill>
          <a:blip r:embed="rId3">
            <a:extLst>
              <a:ext uri="{28A0092B-C50C-407E-A947-70E740481C1C}">
                <a14:useLocalDpi xmlns:a14="http://schemas.microsoft.com/office/drawing/2010/main" val="0"/>
              </a:ext>
            </a:extLst>
          </a:blip>
          <a:srcRect b="25984"/>
          <a:stretch>
            <a:fillRect/>
          </a:stretch>
        </p:blipFill>
        <p:spPr bwMode="auto">
          <a:xfrm>
            <a:off x="2792413" y="3208338"/>
            <a:ext cx="36449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5"/>
          <p:cNvSpPr txBox="1">
            <a:spLocks noChangeArrowheads="1"/>
          </p:cNvSpPr>
          <p:nvPr/>
        </p:nvSpPr>
        <p:spPr bwMode="auto">
          <a:xfrm>
            <a:off x="3525838" y="6048375"/>
            <a:ext cx="261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a:latin typeface="Arial" panose="020B0604020202020204" pitchFamily="34" charset="0"/>
                <a:cs typeface="Times New Roman (Hebrew)" panose="02020603050405020304" pitchFamily="18" charset="0"/>
              </a:rPr>
              <a:t>Amyloid fibrils</a:t>
            </a:r>
          </a:p>
        </p:txBody>
      </p:sp>
      <p:sp>
        <p:nvSpPr>
          <p:cNvPr id="113668" name="Rectangle 3"/>
          <p:cNvSpPr>
            <a:spLocks noChangeArrowheads="1"/>
          </p:cNvSpPr>
          <p:nvPr/>
        </p:nvSpPr>
        <p:spPr bwMode="auto">
          <a:xfrm>
            <a:off x="1828800" y="187325"/>
            <a:ext cx="579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b="1">
                <a:solidFill>
                  <a:schemeClr val="accent2"/>
                </a:solidFill>
                <a:latin typeface="Arial" panose="020B0604020202020204" pitchFamily="34" charset="0"/>
                <a:cs typeface="Times New Roman (Hebrew)" panose="02020603050405020304" pitchFamily="18" charset="0"/>
                <a:sym typeface="Symbol" panose="05050102010706020507" pitchFamily="18" charset="2"/>
              </a:rPr>
              <a:t>Folding-related pathologies</a:t>
            </a:r>
          </a:p>
        </p:txBody>
      </p:sp>
      <p:sp>
        <p:nvSpPr>
          <p:cNvPr id="6" name="Text Box 4"/>
          <p:cNvSpPr txBox="1">
            <a:spLocks noChangeArrowheads="1"/>
          </p:cNvSpPr>
          <p:nvPr/>
        </p:nvSpPr>
        <p:spPr bwMode="auto">
          <a:xfrm>
            <a:off x="157163" y="908050"/>
            <a:ext cx="8915400"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Times New Roman (Hebrew)"/>
              </a:rPr>
              <a:t>Loss of function</a:t>
            </a:r>
            <a:r>
              <a:rPr lang="en-US" altLang="en-US" sz="2600" b="1" dirty="0">
                <a:solidFill>
                  <a:srgbClr val="339933"/>
                </a:solidFill>
                <a:latin typeface="Arial" panose="020B0604020202020204" pitchFamily="34" charset="0"/>
                <a:cs typeface="Times New Roman (Hebrew)"/>
              </a:rPr>
              <a:t>: e.g. cystic fibrosis </a:t>
            </a:r>
            <a:r>
              <a:rPr lang="en-US" altLang="en-US" sz="2400" b="1" dirty="0">
                <a:solidFill>
                  <a:srgbClr val="339933"/>
                </a:solidFill>
                <a:latin typeface="Arial" panose="020B0604020202020204" pitchFamily="34" charset="0"/>
                <a:cs typeface="Times New Roman (Hebrew)"/>
              </a:rPr>
              <a:t>(deletion of </a:t>
            </a:r>
            <a:r>
              <a:rPr lang="en-US" altLang="en-US" sz="2400" b="1" dirty="0" err="1">
                <a:solidFill>
                  <a:srgbClr val="339933"/>
                </a:solidFill>
                <a:latin typeface="Arial" panose="020B0604020202020204" pitchFamily="34" charset="0"/>
                <a:cs typeface="Times New Roman (Hebrew)"/>
              </a:rPr>
              <a:t>Phe</a:t>
            </a:r>
            <a:r>
              <a:rPr lang="en-US" altLang="en-US" sz="2400" b="1" dirty="0">
                <a:solidFill>
                  <a:srgbClr val="339933"/>
                </a:solidFill>
                <a:latin typeface="Arial" panose="020B0604020202020204" pitchFamily="34" charset="0"/>
                <a:cs typeface="Times New Roman (Hebrew)"/>
              </a:rPr>
              <a:t> in CFTR chloride channel </a:t>
            </a:r>
            <a:r>
              <a:rPr lang="en-US" altLang="en-US" sz="2400" b="1" dirty="0">
                <a:solidFill>
                  <a:srgbClr val="339933"/>
                </a:solidFill>
                <a:latin typeface="Arial" panose="020B0604020202020204" pitchFamily="34" charset="0"/>
                <a:cs typeface="Times New Roman (Hebrew)"/>
                <a:sym typeface="Symbol" panose="05050102010706020507" pitchFamily="18" charset="2"/>
              </a:rPr>
              <a:t> </a:t>
            </a:r>
            <a:r>
              <a:rPr lang="en-US" altLang="en-US" sz="2400" b="1" dirty="0">
                <a:solidFill>
                  <a:srgbClr val="339933"/>
                </a:solidFill>
                <a:latin typeface="Arial" panose="020B0604020202020204" pitchFamily="34" charset="0"/>
                <a:cs typeface="Times New Roman (Hebrew)"/>
              </a:rPr>
              <a:t>disruption of folding)</a:t>
            </a:r>
          </a:p>
          <a:p>
            <a:pPr algn="l" rtl="0" eaLnBrk="1" hangingPunct="1">
              <a:spcBef>
                <a:spcPct val="50000"/>
              </a:spcBef>
            </a:pPr>
            <a:r>
              <a:rPr lang="en-US" altLang="en-US" sz="2600" b="1" dirty="0">
                <a:solidFill>
                  <a:srgbClr val="FF0066"/>
                </a:solidFill>
                <a:latin typeface="Arial" panose="020B0604020202020204" pitchFamily="34" charset="0"/>
                <a:cs typeface="Times New Roman (Hebrew)"/>
              </a:rPr>
              <a:t>Gain-of-function</a:t>
            </a:r>
            <a:r>
              <a:rPr lang="en-US" altLang="en-US" sz="2600" b="1" dirty="0">
                <a:solidFill>
                  <a:srgbClr val="339933"/>
                </a:solidFill>
                <a:latin typeface="Arial" panose="020B0604020202020204" pitchFamily="34" charset="0"/>
                <a:cs typeface="Times New Roman (Hebrew)"/>
              </a:rPr>
              <a:t>: e.g., </a:t>
            </a:r>
            <a:r>
              <a:rPr lang="en-US" altLang="en-US" sz="2600" b="1" dirty="0" err="1">
                <a:solidFill>
                  <a:srgbClr val="339933"/>
                </a:solidFill>
                <a:latin typeface="Arial" panose="020B0604020202020204" pitchFamily="34" charset="0"/>
                <a:cs typeface="Times New Roman (Hebrew)"/>
              </a:rPr>
              <a:t>misfolding</a:t>
            </a:r>
            <a:r>
              <a:rPr lang="en-US" altLang="en-US" sz="2600" b="1" dirty="0">
                <a:solidFill>
                  <a:srgbClr val="339933"/>
                </a:solidFill>
                <a:latin typeface="Arial" panose="020B0604020202020204" pitchFamily="34" charset="0"/>
                <a:cs typeface="Times New Roman (Hebrew)"/>
              </a:rPr>
              <a:t> and amyloid formation (</a:t>
            </a:r>
            <a:r>
              <a:rPr lang="en-US" altLang="en-US" sz="2600" b="1" dirty="0" smtClean="0">
                <a:solidFill>
                  <a:srgbClr val="339933"/>
                </a:solidFill>
                <a:latin typeface="Arial" panose="020B0604020202020204" pitchFamily="34" charset="0"/>
                <a:cs typeface="Times New Roman (Hebrew)"/>
              </a:rPr>
              <a:t>amyloidosis: Alzheimer’s, Parkinson’s, Huntington’, ALS, MCD..)</a:t>
            </a:r>
            <a:endParaRPr lang="en-US" altLang="en-US" sz="2600" b="1" dirty="0">
              <a:solidFill>
                <a:srgbClr val="339933"/>
              </a:solidFill>
              <a:latin typeface="Arial" panose="020B0604020202020204" pitchFamily="34" charset="0"/>
              <a:cs typeface="Times New Roman (Hebrew)"/>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101" y="1679575"/>
            <a:ext cx="5567969" cy="480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Misfolding and amyloid formation</a:t>
            </a:r>
          </a:p>
        </p:txBody>
      </p:sp>
      <p:sp>
        <p:nvSpPr>
          <p:cNvPr id="115716" name="Text Box 5"/>
          <p:cNvSpPr txBox="1">
            <a:spLocks noChangeArrowheads="1"/>
          </p:cNvSpPr>
          <p:nvPr/>
        </p:nvSpPr>
        <p:spPr bwMode="auto">
          <a:xfrm>
            <a:off x="157163" y="1000125"/>
            <a:ext cx="8613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Amyloid fibrils formation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a:rPr>
              <a:t>Misfolding and amyloid formation</a:t>
            </a:r>
          </a:p>
        </p:txBody>
      </p:sp>
      <p:sp>
        <p:nvSpPr>
          <p:cNvPr id="68611" name="Text Box 5"/>
          <p:cNvSpPr txBox="1">
            <a:spLocks noChangeArrowheads="1"/>
          </p:cNvSpPr>
          <p:nvPr/>
        </p:nvSpPr>
        <p:spPr bwMode="auto">
          <a:xfrm>
            <a:off x="157163" y="1000125"/>
            <a:ext cx="86137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Amyloid fibrils have a </a:t>
            </a:r>
            <a:r>
              <a:rPr lang="en-US" altLang="en-US" sz="2600" b="1" dirty="0" smtClean="0">
                <a:solidFill>
                  <a:srgbClr val="FF0066"/>
                </a:solidFill>
                <a:latin typeface="Arial" panose="020B0604020202020204" pitchFamily="34" charset="0"/>
                <a:cs typeface="Times New Roman (Hebrew)"/>
              </a:rPr>
              <a:t>cross-</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a:t>
            </a:r>
            <a:r>
              <a:rPr lang="en-US" altLang="en-US" sz="2600" b="1" dirty="0">
                <a:solidFill>
                  <a:srgbClr val="FF0066"/>
                </a:solidFill>
                <a:latin typeface="Arial" panose="020B0604020202020204" pitchFamily="34" charset="0"/>
                <a:cs typeface="Times New Roman (Hebrew)"/>
                <a:sym typeface="Symbol" panose="05050102010706020507" pitchFamily="18" charset="2"/>
              </a:rPr>
              <a:t>-sheet </a:t>
            </a:r>
            <a:r>
              <a:rPr lang="en-US" altLang="en-US" sz="2600" b="1" dirty="0">
                <a:solidFill>
                  <a:srgbClr val="339933"/>
                </a:solidFill>
                <a:latin typeface="Arial" panose="020B0604020202020204" pitchFamily="34" charset="0"/>
                <a:cs typeface="Times New Roman (Hebrew)"/>
                <a:sym typeface="Symbol" panose="05050102010706020507" pitchFamily="18" charset="2"/>
              </a:rPr>
              <a:t>conformation and </a:t>
            </a:r>
            <a:r>
              <a:rPr lang="en-US" altLang="en-US" sz="2600" b="1" dirty="0">
                <a:solidFill>
                  <a:srgbClr val="FF0066"/>
                </a:solidFill>
                <a:latin typeface="Arial" panose="020B0604020202020204" pitchFamily="34" charset="0"/>
                <a:cs typeface="Times New Roman (Hebrew)"/>
                <a:sym typeface="Symbol" panose="05050102010706020507" pitchFamily="18" charset="2"/>
              </a:rPr>
              <a:t>exposed nonpolar groups </a:t>
            </a:r>
            <a:r>
              <a:rPr lang="en-US" altLang="en-US" sz="2600" b="1" dirty="0">
                <a:solidFill>
                  <a:srgbClr val="339933"/>
                </a:solidFill>
                <a:latin typeface="Arial" panose="020B0604020202020204" pitchFamily="34" charset="0"/>
                <a:cs typeface="Times New Roman (Hebrew)"/>
                <a:sym typeface="Symbol" panose="05050102010706020507" pitchFamily="18" charset="2"/>
              </a:rPr>
              <a:t> aggregation  </a:t>
            </a:r>
            <a:r>
              <a:rPr lang="en-US" altLang="en-US" sz="2600" b="1" dirty="0" err="1">
                <a:solidFill>
                  <a:srgbClr val="339933"/>
                </a:solidFill>
                <a:latin typeface="Arial" panose="020B0604020202020204" pitchFamily="34" charset="0"/>
                <a:cs typeface="Times New Roman (Hebrew)"/>
                <a:sym typeface="Symbol" panose="05050102010706020507" pitchFamily="18" charset="2"/>
              </a:rPr>
              <a:t>protofilaments</a:t>
            </a:r>
            <a:r>
              <a:rPr lang="en-US" altLang="en-US" sz="2600" b="1" dirty="0">
                <a:solidFill>
                  <a:srgbClr val="339933"/>
                </a:solidFill>
                <a:latin typeface="Arial" panose="020B0604020202020204" pitchFamily="34" charset="0"/>
                <a:cs typeface="Times New Roman (Hebrew)"/>
                <a:sym typeface="Symbol" panose="05050102010706020507" pitchFamily="18" charset="2"/>
              </a:rPr>
              <a:t>  fibrils</a:t>
            </a:r>
          </a:p>
        </p:txBody>
      </p:sp>
      <p:pic>
        <p:nvPicPr>
          <p:cNvPr id="686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2214563"/>
            <a:ext cx="2852737"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0113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Misfolding and amyloid formation</a:t>
            </a:r>
          </a:p>
        </p:txBody>
      </p:sp>
      <p:sp>
        <p:nvSpPr>
          <p:cNvPr id="117763" name="Text Box 5"/>
          <p:cNvSpPr txBox="1">
            <a:spLocks noChangeArrowheads="1"/>
          </p:cNvSpPr>
          <p:nvPr/>
        </p:nvSpPr>
        <p:spPr bwMode="auto">
          <a:xfrm>
            <a:off x="157163" y="1000125"/>
            <a:ext cx="86137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A</a:t>
            </a:r>
            <a:r>
              <a:rPr lang="en-US" altLang="en-US" sz="2600" b="1" dirty="0" smtClean="0">
                <a:solidFill>
                  <a:srgbClr val="339933"/>
                </a:solidFill>
                <a:latin typeface="Arial" panose="020B0604020202020204" pitchFamily="34" charset="0"/>
                <a:cs typeface="Times New Roman (Hebrew)" panose="02020603050405020304" pitchFamily="18" charset="0"/>
              </a:rPr>
              <a:t>myloid </a:t>
            </a:r>
            <a:r>
              <a:rPr lang="en-US" altLang="en-US" sz="2600" b="1" dirty="0">
                <a:solidFill>
                  <a:srgbClr val="339933"/>
                </a:solidFill>
                <a:latin typeface="Arial" panose="020B0604020202020204" pitchFamily="34" charset="0"/>
                <a:cs typeface="Times New Roman (Hebrew)" panose="02020603050405020304" pitchFamily="18" charset="0"/>
              </a:rPr>
              <a:t>fibrils have </a:t>
            </a:r>
            <a:r>
              <a:rPr lang="en-US" altLang="en-US" sz="2600" b="1" dirty="0" smtClean="0">
                <a:solidFill>
                  <a:srgbClr val="339933"/>
                </a:solidFill>
                <a:latin typeface="Arial" panose="020B0604020202020204" pitchFamily="34" charset="0"/>
                <a:cs typeface="Times New Roman (Hebrew)" panose="02020603050405020304" pitchFamily="18" charset="0"/>
              </a:rPr>
              <a:t>a </a:t>
            </a:r>
            <a:r>
              <a:rPr lang="en-US" altLang="en-US" sz="2600" b="1" dirty="0" smtClean="0">
                <a:solidFill>
                  <a:srgbClr val="FF0066"/>
                </a:solidFill>
                <a:latin typeface="Arial" panose="020B0604020202020204" pitchFamily="34" charset="0"/>
                <a:cs typeface="Times New Roman (Hebrew)" panose="02020603050405020304" pitchFamily="18" charset="0"/>
              </a:rPr>
              <a:t>cross-</a:t>
            </a:r>
            <a:r>
              <a:rPr lang="en-US" altLang="en-US" sz="2600" b="1" dirty="0" smtClean="0">
                <a:solidFill>
                  <a:srgbClr val="FF0066"/>
                </a:solidFill>
                <a:latin typeface="Arial" panose="020B0604020202020204" pitchFamily="34" charset="0"/>
                <a:cs typeface="Times New Roman (Hebrew)" panose="02020603050405020304" pitchFamily="18" charset="0"/>
                <a:sym typeface="Symbol" panose="05050102010706020507" pitchFamily="18" charset="2"/>
              </a:rPr>
              <a:t></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-sheet </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conformation and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exposed nonpolar groups </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a:t>
            </a:r>
            <a:r>
              <a:rPr lang="en-US" altLang="en-US" sz="28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aggregation  </a:t>
            </a:r>
            <a:r>
              <a:rPr lang="en-US" altLang="en-US" sz="2600" b="1" dirty="0" err="1">
                <a:solidFill>
                  <a:srgbClr val="339933"/>
                </a:solidFill>
                <a:latin typeface="Arial" panose="020B0604020202020204" pitchFamily="34" charset="0"/>
                <a:cs typeface="Times New Roman (Hebrew)" panose="02020603050405020304" pitchFamily="18" charset="0"/>
                <a:sym typeface="Symbol" panose="05050102010706020507" pitchFamily="18" charset="2"/>
              </a:rPr>
              <a:t>protofilaments</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 fibrils</a:t>
            </a:r>
          </a:p>
        </p:txBody>
      </p:sp>
      <p:grpSp>
        <p:nvGrpSpPr>
          <p:cNvPr id="5" name="Group 4"/>
          <p:cNvGrpSpPr>
            <a:grpSpLocks/>
          </p:cNvGrpSpPr>
          <p:nvPr/>
        </p:nvGrpSpPr>
        <p:grpSpPr bwMode="auto">
          <a:xfrm>
            <a:off x="273050" y="2159924"/>
            <a:ext cx="8261350" cy="3852863"/>
            <a:chOff x="273447" y="1295400"/>
            <a:chExt cx="8260953" cy="3853035"/>
          </a:xfrm>
        </p:grpSpPr>
        <p:pic>
          <p:nvPicPr>
            <p:cNvPr id="6" name="Picture 1"/>
            <p:cNvPicPr>
              <a:picLocks noChangeAspect="1"/>
            </p:cNvPicPr>
            <p:nvPr/>
          </p:nvPicPr>
          <p:blipFill>
            <a:blip r:embed="rId3">
              <a:extLst>
                <a:ext uri="{28A0092B-C50C-407E-A947-70E740481C1C}">
                  <a14:useLocalDpi xmlns:a14="http://schemas.microsoft.com/office/drawing/2010/main" val="0"/>
                </a:ext>
              </a:extLst>
            </a:blip>
            <a:srcRect l="55000" r="13333" b="20554"/>
            <a:stretch>
              <a:fillRect/>
            </a:stretch>
          </p:blipFill>
          <p:spPr bwMode="auto">
            <a:xfrm>
              <a:off x="457200" y="1447800"/>
              <a:ext cx="2895600" cy="37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l="50833" r="11667" b="18910"/>
            <a:stretch>
              <a:fillRect/>
            </a:stretch>
          </p:blipFill>
          <p:spPr bwMode="auto">
            <a:xfrm>
              <a:off x="5105400" y="1295400"/>
              <a:ext cx="3429000" cy="37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5105400" y="3538365"/>
              <a:ext cx="609600" cy="156703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r" rtl="1" eaLnBrk="1" hangingPunct="1"/>
              <a:endParaRPr lang="en-US" altLang="en-US"/>
            </a:p>
          </p:txBody>
        </p:sp>
        <p:sp>
          <p:nvSpPr>
            <p:cNvPr id="9" name="Rectangle 7"/>
            <p:cNvSpPr>
              <a:spLocks noChangeArrowheads="1"/>
            </p:cNvSpPr>
            <p:nvPr/>
          </p:nvSpPr>
          <p:spPr bwMode="auto">
            <a:xfrm>
              <a:off x="273447" y="4511939"/>
              <a:ext cx="367506" cy="60960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r" rtl="1" eaLnBrk="1" hangingPunct="1"/>
              <a:endParaRPr lang="en-US" altLang="en-US"/>
            </a:p>
          </p:txBody>
        </p:sp>
      </p:grpSp>
      <p:pic>
        <p:nvPicPr>
          <p:cNvPr id="10" name="Picture 21" descr="scale_hyd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213" y="6427124"/>
            <a:ext cx="38623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Misfolding and amyloid formation</a:t>
            </a:r>
          </a:p>
        </p:txBody>
      </p:sp>
      <p:sp>
        <p:nvSpPr>
          <p:cNvPr id="117763" name="Text Box 5"/>
          <p:cNvSpPr txBox="1">
            <a:spLocks noChangeArrowheads="1"/>
          </p:cNvSpPr>
          <p:nvPr/>
        </p:nvSpPr>
        <p:spPr bwMode="auto">
          <a:xfrm>
            <a:off x="157163" y="1000125"/>
            <a:ext cx="86137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panose="02020603050405020304" pitchFamily="18" charset="0"/>
              </a:rPr>
              <a:t>Recently, prokaryotic amyloid fibrils have been discovered, which have a </a:t>
            </a:r>
            <a:r>
              <a:rPr lang="en-US" altLang="en-US" sz="2600" b="1" dirty="0" smtClean="0">
                <a:solidFill>
                  <a:srgbClr val="FF0066"/>
                </a:solidFill>
                <a:latin typeface="Arial" panose="020B0604020202020204" pitchFamily="34" charset="0"/>
                <a:cs typeface="Times New Roman (Hebrew)" panose="02020603050405020304" pitchFamily="18" charset="0"/>
              </a:rPr>
              <a:t>cross-</a:t>
            </a:r>
            <a:r>
              <a:rPr lang="el-GR" altLang="en-US" sz="2600" b="1" dirty="0" smtClean="0">
                <a:solidFill>
                  <a:srgbClr val="FF0066"/>
                </a:solidFill>
                <a:latin typeface="Arial" panose="020B0604020202020204" pitchFamily="34" charset="0"/>
                <a:cs typeface="Times New Roman (Hebrew)" panose="02020603050405020304" pitchFamily="18" charset="0"/>
              </a:rPr>
              <a:t>α</a:t>
            </a:r>
            <a:r>
              <a:rPr lang="en-US" altLang="en-US" sz="2600" b="1" dirty="0" smtClean="0">
                <a:solidFill>
                  <a:srgbClr val="FF0066"/>
                </a:solidFill>
                <a:latin typeface="Arial" panose="020B0604020202020204" pitchFamily="34" charset="0"/>
                <a:cs typeface="Times New Roman (Hebrew)" panose="02020603050405020304" pitchFamily="18" charset="0"/>
              </a:rPr>
              <a:t> structure</a:t>
            </a:r>
            <a:endPar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endParaRPr>
          </a:p>
        </p:txBody>
      </p:sp>
      <p:pic>
        <p:nvPicPr>
          <p:cNvPr id="11" name="Picture 21" descr="scale_hyd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363" y="6240463"/>
            <a:ext cx="38623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
          <p:cNvGrpSpPr>
            <a:grpSpLocks/>
          </p:cNvGrpSpPr>
          <p:nvPr/>
        </p:nvGrpSpPr>
        <p:grpSpPr bwMode="auto">
          <a:xfrm>
            <a:off x="285750" y="2354263"/>
            <a:ext cx="8763000" cy="3352800"/>
            <a:chOff x="228600" y="1676399"/>
            <a:chExt cx="8763000" cy="3352801"/>
          </a:xfrm>
        </p:grpSpPr>
        <p:pic>
          <p:nvPicPr>
            <p:cNvPr id="13" name="Picture 6"/>
            <p:cNvPicPr>
              <a:picLocks noChangeAspect="1"/>
            </p:cNvPicPr>
            <p:nvPr/>
          </p:nvPicPr>
          <p:blipFill>
            <a:blip r:embed="rId4">
              <a:extLst>
                <a:ext uri="{28A0092B-C50C-407E-A947-70E740481C1C}">
                  <a14:useLocalDpi xmlns:a14="http://schemas.microsoft.com/office/drawing/2010/main" val="0"/>
                </a:ext>
              </a:extLst>
            </a:blip>
            <a:srcRect l="11667" t="15646" r="44167" b="17282"/>
            <a:stretch>
              <a:fillRect/>
            </a:stretch>
          </p:blipFill>
          <p:spPr bwMode="auto">
            <a:xfrm>
              <a:off x="228600" y="1828799"/>
              <a:ext cx="40386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5">
              <a:extLst>
                <a:ext uri="{28A0092B-C50C-407E-A947-70E740481C1C}">
                  <a14:useLocalDpi xmlns:a14="http://schemas.microsoft.com/office/drawing/2010/main" val="0"/>
                </a:ext>
              </a:extLst>
            </a:blip>
            <a:srcRect l="9166" t="12366" r="42500" b="15637"/>
            <a:stretch>
              <a:fillRect/>
            </a:stretch>
          </p:blipFill>
          <p:spPr bwMode="auto">
            <a:xfrm>
              <a:off x="4495800" y="1676399"/>
              <a:ext cx="4419600"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p:cNvSpPr>
              <a:spLocks noChangeArrowheads="1"/>
            </p:cNvSpPr>
            <p:nvPr/>
          </p:nvSpPr>
          <p:spPr bwMode="auto">
            <a:xfrm>
              <a:off x="8305800" y="1676399"/>
              <a:ext cx="685800" cy="156703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r" rtl="1" eaLnBrk="1" hangingPunct="1"/>
              <a:endParaRPr lang="en-US" altLang="en-US"/>
            </a:p>
          </p:txBody>
        </p:sp>
        <p:sp>
          <p:nvSpPr>
            <p:cNvPr id="16" name="Rectangle 9"/>
            <p:cNvSpPr>
              <a:spLocks noChangeArrowheads="1"/>
            </p:cNvSpPr>
            <p:nvPr/>
          </p:nvSpPr>
          <p:spPr bwMode="auto">
            <a:xfrm>
              <a:off x="4052094" y="1981200"/>
              <a:ext cx="367506" cy="60960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r" rtl="1" eaLnBrk="1" hangingPunct="1"/>
              <a:endParaRPr lang="en-US" altLang="en-US"/>
            </a:p>
          </p:txBody>
        </p:sp>
      </p:grpSp>
    </p:spTree>
    <p:extLst>
      <p:ext uri="{BB962C8B-B14F-4D97-AF65-F5344CB8AC3E}">
        <p14:creationId xmlns:p14="http://schemas.microsoft.com/office/powerpoint/2010/main" val="18866584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76200" y="939800"/>
            <a:ext cx="8915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rPr>
              <a:t>Spongiform encephalopathies </a:t>
            </a:r>
            <a:r>
              <a:rPr lang="en-US" altLang="en-US" sz="2600" b="1" dirty="0" smtClean="0">
                <a:solidFill>
                  <a:srgbClr val="009900"/>
                </a:solidFill>
                <a:latin typeface="Arial" panose="020B0604020202020204" pitchFamily="34" charset="0"/>
                <a:ea typeface="Times New Roman (Hebrew)" charset="0"/>
              </a:rPr>
              <a:t>(MCD, CJ, scrapie) </a:t>
            </a:r>
          </a:p>
          <a:p>
            <a:pPr lvl="1" algn="l" eaLnBrk="1" hangingPunct="1">
              <a:spcBef>
                <a:spcPct val="50000"/>
              </a:spcBef>
              <a:buFont typeface="Wingdings" panose="05000000000000000000" pitchFamily="2" charset="2"/>
              <a:buChar char="Ø"/>
              <a:defRPr/>
            </a:pPr>
            <a:r>
              <a:rPr lang="en-US" altLang="en-US" sz="2600" dirty="0" err="1" smtClean="0">
                <a:latin typeface="+mj-lt"/>
                <a:ea typeface="Times New Roman (Hebrew)" charset="0"/>
              </a:rPr>
              <a:t>Misfolding</a:t>
            </a:r>
            <a:r>
              <a:rPr lang="en-US" altLang="en-US" sz="2600" dirty="0" smtClean="0">
                <a:latin typeface="+mj-lt"/>
                <a:ea typeface="Times New Roman (Hebrew)" charset="0"/>
              </a:rPr>
              <a:t> of prions </a:t>
            </a:r>
            <a:r>
              <a:rPr lang="en-US" altLang="en-US" sz="2600" dirty="0" smtClean="0">
                <a:ea typeface="Times New Roman (Hebrew)" charset="0"/>
                <a:sym typeface="Symbol" panose="05050102010706020507" pitchFamily="18" charset="2"/>
              </a:rPr>
              <a:t> </a:t>
            </a:r>
            <a:r>
              <a:rPr lang="en-US" altLang="en-US" sz="2600" dirty="0" smtClean="0">
                <a:latin typeface="+mj-lt"/>
                <a:ea typeface="Times New Roman (Hebrew)" charset="0"/>
              </a:rPr>
              <a:t>sedimentation as insoluble fibers </a:t>
            </a:r>
            <a:r>
              <a:rPr lang="en-US" altLang="en-US" sz="2600" dirty="0" smtClean="0">
                <a:ea typeface="Times New Roman (Hebrew)" charset="0"/>
                <a:sym typeface="Symbol" panose="05050102010706020507" pitchFamily="18" charset="2"/>
              </a:rPr>
              <a:t> neurotoxicity and loss of brain functions</a:t>
            </a:r>
            <a:endParaRPr lang="en-US" altLang="en-US" sz="2600" dirty="0" smtClean="0">
              <a:latin typeface="+mj-lt"/>
              <a:ea typeface="Times New Roman (Hebrew)" charset="0"/>
            </a:endParaRPr>
          </a:p>
        </p:txBody>
      </p:sp>
      <p:pic>
        <p:nvPicPr>
          <p:cNvPr id="1198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783" y="2559050"/>
            <a:ext cx="2340033" cy="3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5"/>
          <p:cNvSpPr txBox="1">
            <a:spLocks noChangeArrowheads="1"/>
          </p:cNvSpPr>
          <p:nvPr/>
        </p:nvSpPr>
        <p:spPr bwMode="auto">
          <a:xfrm>
            <a:off x="76200" y="5989637"/>
            <a:ext cx="441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dirty="0">
                <a:cs typeface="Times New Roman (Hebrew)" panose="02020603050405020304" pitchFamily="18" charset="0"/>
              </a:rPr>
              <a:t>Sponge-like brain of cow with MCD</a:t>
            </a:r>
          </a:p>
        </p:txBody>
      </p:sp>
      <p:grpSp>
        <p:nvGrpSpPr>
          <p:cNvPr id="119813" name="Group 9"/>
          <p:cNvGrpSpPr>
            <a:grpSpLocks/>
          </p:cNvGrpSpPr>
          <p:nvPr/>
        </p:nvGrpSpPr>
        <p:grpSpPr bwMode="auto">
          <a:xfrm>
            <a:off x="5029200" y="2514600"/>
            <a:ext cx="3886200" cy="3978275"/>
            <a:chOff x="2544" y="1680"/>
            <a:chExt cx="2448" cy="2506"/>
          </a:xfrm>
        </p:grpSpPr>
        <p:pic>
          <p:nvPicPr>
            <p:cNvPr id="1198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1680"/>
              <a:ext cx="2448"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p:cNvSpPr txBox="1">
              <a:spLocks noChangeArrowheads="1"/>
            </p:cNvSpPr>
            <p:nvPr/>
          </p:nvSpPr>
          <p:spPr bwMode="auto">
            <a:xfrm>
              <a:off x="2688" y="3552"/>
              <a:ext cx="220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a:cs typeface="Times New Roman (Hebrew)" panose="02020603050405020304" pitchFamily="18" charset="0"/>
                </a:rPr>
                <a:t>Models of native (left) and pathological (right) forms of the prion protein</a:t>
              </a:r>
            </a:p>
          </p:txBody>
        </p:sp>
      </p:grpSp>
      <p:sp>
        <p:nvSpPr>
          <p:cNvPr id="119814" name="Text Box 4"/>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Misfolding and amyloid formation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ChangeArrowheads="1"/>
          </p:cNvSpPr>
          <p:nvPr/>
        </p:nvSpPr>
        <p:spPr bwMode="auto">
          <a:xfrm>
            <a:off x="152400" y="833438"/>
            <a:ext cx="89916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Improper folding may result from:</a:t>
            </a:r>
          </a:p>
          <a:p>
            <a:pPr lvl="1" algn="l" rtl="0" eaLnBrk="1" hangingPunct="1">
              <a:lnSpc>
                <a:spcPct val="130000"/>
              </a:lnSpc>
              <a:spcBef>
                <a:spcPct val="0"/>
              </a:spcBef>
              <a:buFont typeface="Times New Roman" panose="02020603050405020304" pitchFamily="18" charset="0"/>
              <a:buAutoNum type="arabicPeriod"/>
            </a:pP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Size: </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Multiple domains</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Complex αβ topology (e.g. the TIM barrel fold)</a:t>
            </a:r>
          </a:p>
          <a:p>
            <a:pPr lvl="1" algn="l" rtl="0" eaLnBrk="1" hangingPunct="1">
              <a:lnSpc>
                <a:spcPct val="130000"/>
              </a:lnSpc>
              <a:spcBef>
                <a:spcPct val="0"/>
              </a:spcBef>
              <a:buFontTx/>
              <a:buAutoNum type="arabicPeriod" startAt="2"/>
            </a:pP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External changes: </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Heat shock (thermal denaturation)</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Extreme pH</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High salt concentration</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High osmotic pressure</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Exposure to toxins or heavy metals</a:t>
            </a:r>
          </a:p>
          <a:p>
            <a:pPr lvl="2" algn="l" rtl="0" eaLnBrk="1" hangingPunct="1">
              <a:lnSpc>
                <a:spcPct val="130000"/>
              </a:lnSpc>
              <a:spcBef>
                <a:spcPct val="0"/>
              </a:spcBef>
            </a:pPr>
            <a:r>
              <a:rPr lang="en-US" altLang="en-US" sz="2600">
                <a:cs typeface="Times New Roman (Hebrew)" panose="02020603050405020304" pitchFamily="18" charset="0"/>
                <a:sym typeface="Symbol" panose="05050102010706020507" pitchFamily="18" charset="2"/>
              </a:rPr>
              <a:t>Inflammation, chronic oxidative stress (ageing)</a:t>
            </a:r>
          </a:p>
        </p:txBody>
      </p:sp>
      <p:sp>
        <p:nvSpPr>
          <p:cNvPr id="121859" name="Text Box 2"/>
          <p:cNvSpPr txBox="1">
            <a:spLocks noChangeArrowheads="1"/>
          </p:cNvSpPr>
          <p:nvPr/>
        </p:nvSpPr>
        <p:spPr bwMode="auto">
          <a:xfrm>
            <a:off x="325438" y="254000"/>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solidFill>
                  <a:schemeClr val="accent2"/>
                </a:solidFill>
                <a:latin typeface="Arial" panose="020B0604020202020204" pitchFamily="34" charset="0"/>
                <a:cs typeface="Times New Roman (Hebrew)" panose="02020603050405020304" pitchFamily="18" charset="0"/>
              </a:rPr>
              <a:t>In vivo </a:t>
            </a:r>
            <a:r>
              <a:rPr lang="en-US" altLang="en-US" b="1">
                <a:solidFill>
                  <a:schemeClr val="accent2"/>
                </a:solidFill>
                <a:latin typeface="Arial" panose="020B0604020202020204" pitchFamily="34" charset="0"/>
                <a:cs typeface="Times New Roman (Hebrew)" panose="02020603050405020304" pitchFamily="18" charset="0"/>
              </a:rPr>
              <a:t>folding </a:t>
            </a:r>
            <a:endParaRPr lang="en-US" altLang="en-US" b="1" i="1">
              <a:solidFill>
                <a:schemeClr val="accent2"/>
              </a:solidFill>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ChangeArrowheads="1"/>
          </p:cNvSpPr>
          <p:nvPr/>
        </p:nvSpPr>
        <p:spPr bwMode="auto">
          <a:xfrm>
            <a:off x="188913" y="842963"/>
            <a:ext cx="88392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850900" indent="-385763"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pP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Wrong folding may be manifested in:</a:t>
            </a:r>
          </a:p>
          <a:p>
            <a:pPr lvl="2" algn="l" rtl="0" eaLnBrk="1" hangingPunct="1">
              <a:lnSpc>
                <a:spcPct val="130000"/>
              </a:lnSpc>
              <a:spcBef>
                <a:spcPct val="0"/>
              </a:spcBef>
              <a:buFontTx/>
              <a:buAutoNum type="arabicPeriod"/>
            </a:pPr>
            <a:r>
              <a:rPr lang="en-US" altLang="en-US" sz="2600">
                <a:cs typeface="Times New Roman (Hebrew)" panose="02020603050405020304" pitchFamily="18" charset="0"/>
                <a:sym typeface="Symbol" panose="05050102010706020507" pitchFamily="18" charset="2"/>
              </a:rPr>
              <a:t>Exposure of hydrophobic residues → </a:t>
            </a:r>
            <a:r>
              <a:rPr lang="en-US" altLang="en-US" sz="2600" b="1">
                <a:solidFill>
                  <a:srgbClr val="FF0066"/>
                </a:solidFill>
                <a:cs typeface="Times New Roman (Hebrew)" panose="02020603050405020304" pitchFamily="18" charset="0"/>
                <a:sym typeface="Symbol" panose="05050102010706020507" pitchFamily="18" charset="2"/>
              </a:rPr>
              <a:t>aggregation</a:t>
            </a:r>
            <a:r>
              <a:rPr lang="en-US" altLang="en-US" sz="2600">
                <a:cs typeface="Times New Roman (Hebrew)" panose="02020603050405020304" pitchFamily="18" charset="0"/>
                <a:sym typeface="Symbol" panose="05050102010706020507" pitchFamily="18" charset="2"/>
              </a:rPr>
              <a:t> in dense cytoplasm (40% dry material) → </a:t>
            </a:r>
            <a:r>
              <a:rPr lang="en-US" altLang="en-US" sz="2600" b="1">
                <a:solidFill>
                  <a:srgbClr val="FF0066"/>
                </a:solidFill>
                <a:cs typeface="Times New Roman (Hebrew)" panose="02020603050405020304" pitchFamily="18" charset="0"/>
                <a:sym typeface="Symbol" panose="05050102010706020507" pitchFamily="18" charset="2"/>
              </a:rPr>
              <a:t>sedimentation</a:t>
            </a:r>
            <a:r>
              <a:rPr lang="en-US" altLang="en-US" sz="2600">
                <a:solidFill>
                  <a:srgbClr val="FF0066"/>
                </a:solidFill>
                <a:cs typeface="Times New Roman (Hebrew)" panose="02020603050405020304" pitchFamily="18" charset="0"/>
                <a:sym typeface="Symbol" panose="05050102010706020507" pitchFamily="18" charset="2"/>
              </a:rPr>
              <a:t> </a:t>
            </a:r>
            <a:r>
              <a:rPr lang="en-US" altLang="en-US" sz="2600">
                <a:cs typeface="Times New Roman (Hebrew)" panose="02020603050405020304" pitchFamily="18" charset="0"/>
                <a:sym typeface="Symbol" panose="05050102010706020507" pitchFamily="18" charset="2"/>
              </a:rPr>
              <a:t>and loss of function</a:t>
            </a:r>
          </a:p>
          <a:p>
            <a:pPr lvl="2" algn="l" rtl="0" eaLnBrk="1" hangingPunct="1">
              <a:lnSpc>
                <a:spcPct val="130000"/>
              </a:lnSpc>
              <a:spcBef>
                <a:spcPct val="0"/>
              </a:spcBef>
              <a:buFontTx/>
              <a:buAutoNum type="arabicPeriod"/>
            </a:pPr>
            <a:r>
              <a:rPr lang="en-US" altLang="en-US" sz="2600">
                <a:cs typeface="Times New Roman (Hebrew)" panose="02020603050405020304" pitchFamily="18" charset="0"/>
                <a:sym typeface="Symbol" panose="05050102010706020507" pitchFamily="18" charset="2"/>
              </a:rPr>
              <a:t>Formation of </a:t>
            </a:r>
            <a:r>
              <a:rPr lang="en-US" altLang="en-US" sz="2600" b="1">
                <a:solidFill>
                  <a:srgbClr val="FF0066"/>
                </a:solidFill>
                <a:cs typeface="Times New Roman (Hebrew)" panose="02020603050405020304" pitchFamily="18" charset="0"/>
                <a:sym typeface="Symbol" panose="05050102010706020507" pitchFamily="18" charset="2"/>
              </a:rPr>
              <a:t>improper S-S bonds </a:t>
            </a:r>
          </a:p>
          <a:p>
            <a:pPr lvl="2" algn="l" rtl="0" eaLnBrk="1" hangingPunct="1">
              <a:lnSpc>
                <a:spcPct val="130000"/>
              </a:lnSpc>
              <a:spcBef>
                <a:spcPct val="0"/>
              </a:spcBef>
              <a:buFontTx/>
              <a:buAutoNum type="arabicPeriod"/>
            </a:pPr>
            <a:r>
              <a:rPr lang="en-US" altLang="en-US" sz="2600">
                <a:cs typeface="Times New Roman (Hebrew)" panose="02020603050405020304" pitchFamily="18" charset="0"/>
                <a:sym typeface="Symbol" panose="05050102010706020507" pitchFamily="18" charset="2"/>
              </a:rPr>
              <a:t>Improper </a:t>
            </a:r>
            <a:r>
              <a:rPr lang="en-US" altLang="en-US" sz="2600" b="1">
                <a:solidFill>
                  <a:srgbClr val="FF0066"/>
                </a:solidFill>
                <a:cs typeface="Times New Roman (Hebrew)" panose="02020603050405020304" pitchFamily="18" charset="0"/>
                <a:sym typeface="Symbol" panose="05050102010706020507" pitchFamily="18" charset="2"/>
              </a:rPr>
              <a:t>proline isomerization  </a:t>
            </a:r>
          </a:p>
        </p:txBody>
      </p:sp>
      <p:sp>
        <p:nvSpPr>
          <p:cNvPr id="123907" name="Text Box 2"/>
          <p:cNvSpPr txBox="1">
            <a:spLocks noChangeArrowheads="1"/>
          </p:cNvSpPr>
          <p:nvPr/>
        </p:nvSpPr>
        <p:spPr bwMode="auto">
          <a:xfrm>
            <a:off x="285750" y="263525"/>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i="1">
                <a:solidFill>
                  <a:schemeClr val="accent2"/>
                </a:solidFill>
                <a:latin typeface="Arial" panose="020B0604020202020204" pitchFamily="34" charset="0"/>
                <a:cs typeface="Times New Roman (Hebrew)" panose="02020603050405020304" pitchFamily="18" charset="0"/>
              </a:rPr>
              <a:t>In vivo </a:t>
            </a:r>
            <a:r>
              <a:rPr lang="en-US" altLang="en-US" b="1">
                <a:solidFill>
                  <a:schemeClr val="accent2"/>
                </a:solidFill>
                <a:latin typeface="Arial" panose="020B0604020202020204" pitchFamily="34" charset="0"/>
                <a:cs typeface="Times New Roman (Hebrew)" panose="02020603050405020304" pitchFamily="18" charset="0"/>
              </a:rPr>
              <a:t>folding </a:t>
            </a:r>
            <a:endParaRPr lang="en-US" altLang="en-US" b="1" i="1">
              <a:solidFill>
                <a:schemeClr val="accent2"/>
              </a:solidFill>
              <a:latin typeface="Arial" panose="020B0604020202020204" pitchFamily="34"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ChangeArrowheads="1"/>
          </p:cNvSpPr>
          <p:nvPr/>
        </p:nvSpPr>
        <p:spPr bwMode="auto">
          <a:xfrm>
            <a:off x="188913" y="842963"/>
            <a:ext cx="8839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0"/>
              </a:spcBef>
              <a:defRPr/>
            </a:pPr>
            <a:r>
              <a:rPr lang="en-US" altLang="en-US" sz="2600" b="1" dirty="0" smtClean="0">
                <a:solidFill>
                  <a:srgbClr val="339933"/>
                </a:solidFill>
                <a:latin typeface="Arial" panose="020B0604020202020204" pitchFamily="34" charset="0"/>
                <a:ea typeface="Times New Roman (Hebrew)" charset="0"/>
                <a:sym typeface="Symbol" panose="05050102010706020507" pitchFamily="18" charset="2"/>
              </a:rPr>
              <a:t>Molecular chaperones:</a:t>
            </a:r>
          </a:p>
          <a:p>
            <a:pPr marL="850900" lvl="2" indent="-385763" algn="l" rtl="0" eaLnBrk="1" hangingPunct="1">
              <a:lnSpc>
                <a:spcPct val="130000"/>
              </a:lnSpc>
              <a:spcBef>
                <a:spcPct val="0"/>
              </a:spcBef>
              <a:buFontTx/>
              <a:buAutoNum type="arabicPeriod"/>
              <a:defRPr/>
            </a:pPr>
            <a:r>
              <a:rPr lang="en-US" altLang="en-US" sz="2600" dirty="0" smtClean="0">
                <a:latin typeface="+mj-lt"/>
                <a:ea typeface="Times New Roman (Hebrew)" charset="0"/>
                <a:sym typeface="Symbol" panose="05050102010706020507" pitchFamily="18" charset="2"/>
              </a:rPr>
              <a:t>Ubiquitous (10% in </a:t>
            </a:r>
            <a:r>
              <a:rPr lang="en-US" altLang="en-US" sz="2600" i="1" dirty="0" smtClean="0">
                <a:latin typeface="+mj-lt"/>
                <a:ea typeface="Times New Roman (Hebrew)" charset="0"/>
                <a:sym typeface="Symbol" panose="05050102010706020507" pitchFamily="18" charset="2"/>
              </a:rPr>
              <a:t>E. Coli</a:t>
            </a:r>
            <a:r>
              <a:rPr lang="en-US" altLang="en-US" sz="2600" dirty="0" smtClean="0">
                <a:latin typeface="+mj-lt"/>
                <a:ea typeface="Times New Roman (Hebrew)" charset="0"/>
                <a:sym typeface="Symbol" panose="05050102010706020507" pitchFamily="18" charset="2"/>
              </a:rPr>
              <a:t>)</a:t>
            </a:r>
          </a:p>
          <a:p>
            <a:pPr marL="850900" lvl="2" indent="-385763" algn="l" rtl="0" eaLnBrk="1" hangingPunct="1">
              <a:lnSpc>
                <a:spcPct val="130000"/>
              </a:lnSpc>
              <a:spcBef>
                <a:spcPct val="0"/>
              </a:spcBef>
              <a:buFontTx/>
              <a:buAutoNum type="arabicPeriod"/>
              <a:defRPr/>
            </a:pPr>
            <a:r>
              <a:rPr lang="en-US" altLang="en-US" sz="2600" dirty="0" smtClean="0">
                <a:latin typeface="+mj-lt"/>
                <a:ea typeface="Times New Roman (Hebrew)" charset="0"/>
                <a:sym typeface="Symbol" panose="05050102010706020507" pitchFamily="18" charset="2"/>
              </a:rPr>
              <a:t>Diverse – more than 20 distinct classes</a:t>
            </a:r>
          </a:p>
          <a:p>
            <a:pPr marL="850900" lvl="2" indent="-385763" algn="l" rtl="0" eaLnBrk="1" hangingPunct="1">
              <a:lnSpc>
                <a:spcPct val="130000"/>
              </a:lnSpc>
              <a:spcBef>
                <a:spcPct val="0"/>
              </a:spcBef>
              <a:buFontTx/>
              <a:buAutoNum type="arabicPeriod"/>
              <a:defRPr/>
            </a:pPr>
            <a:r>
              <a:rPr lang="en-US" altLang="en-US" sz="2600" u="sng" dirty="0" smtClean="0">
                <a:latin typeface="+mj-lt"/>
                <a:ea typeface="Times New Roman (Hebrew)" charset="0"/>
                <a:sym typeface="Symbol" panose="05050102010706020507" pitchFamily="18" charset="2"/>
              </a:rPr>
              <a:t>Roles</a:t>
            </a:r>
            <a:r>
              <a:rPr lang="en-US" altLang="en-US" sz="2600" dirty="0" smtClean="0">
                <a:latin typeface="+mj-lt"/>
                <a:ea typeface="Times New Roman (Hebrew)" charset="0"/>
                <a:sym typeface="Symbol" panose="05050102010706020507" pitchFamily="18" charset="2"/>
              </a:rPr>
              <a:t>: </a:t>
            </a:r>
          </a:p>
          <a:p>
            <a:pPr marL="1198563" lvl="3" indent="-276225" algn="l" rtl="0" eaLnBrk="1" hangingPunct="1">
              <a:lnSpc>
                <a:spcPct val="130000"/>
              </a:lnSpc>
              <a:spcBef>
                <a:spcPct val="0"/>
              </a:spcBef>
              <a:buFont typeface="Wingdings" panose="05000000000000000000" pitchFamily="2" charset="2"/>
              <a:buChar char="Ø"/>
              <a:defRPr/>
            </a:pPr>
            <a:r>
              <a:rPr lang="en-US" altLang="en-US" sz="2400" b="1" dirty="0" smtClean="0">
                <a:solidFill>
                  <a:srgbClr val="FF0066"/>
                </a:solidFill>
                <a:latin typeface="+mj-lt"/>
                <a:ea typeface="Times New Roman (Hebrew)" charset="0"/>
                <a:sym typeface="Symbol" panose="05050102010706020507" pitchFamily="18" charset="2"/>
              </a:rPr>
              <a:t>Prevent aggregation </a:t>
            </a:r>
            <a:r>
              <a:rPr lang="en-US" altLang="en-US" sz="2400" dirty="0" smtClean="0">
                <a:latin typeface="+mj-lt"/>
                <a:ea typeface="Times New Roman (Hebrew)" charset="0"/>
                <a:sym typeface="Symbol" panose="05050102010706020507" pitchFamily="18" charset="2"/>
              </a:rPr>
              <a:t>of unfolded/misfolded proteins</a:t>
            </a:r>
          </a:p>
          <a:p>
            <a:pPr marL="1198563" lvl="3" indent="-276225" algn="l" rtl="0" eaLnBrk="1" hangingPunct="1">
              <a:lnSpc>
                <a:spcPct val="130000"/>
              </a:lnSpc>
              <a:spcBef>
                <a:spcPct val="0"/>
              </a:spcBef>
              <a:buFont typeface="Wingdings" panose="05000000000000000000" pitchFamily="2" charset="2"/>
              <a:buChar char="Ø"/>
              <a:defRPr/>
            </a:pPr>
            <a:r>
              <a:rPr lang="en-US" altLang="en-US" sz="2400" b="1" dirty="0" smtClean="0">
                <a:solidFill>
                  <a:srgbClr val="FF0066"/>
                </a:solidFill>
                <a:latin typeface="+mj-lt"/>
                <a:ea typeface="Times New Roman (Hebrew)" charset="0"/>
                <a:sym typeface="Symbol" panose="05050102010706020507" pitchFamily="18" charset="2"/>
              </a:rPr>
              <a:t>Facilitate unfolding </a:t>
            </a:r>
            <a:r>
              <a:rPr lang="en-US" altLang="en-US" sz="2400" dirty="0" smtClean="0">
                <a:latin typeface="+mj-lt"/>
                <a:ea typeface="Times New Roman (Hebrew)" charset="0"/>
                <a:sym typeface="Symbol" panose="05050102010706020507" pitchFamily="18" charset="2"/>
              </a:rPr>
              <a:t>of proteins before transport into a cellular compartment</a:t>
            </a:r>
          </a:p>
          <a:p>
            <a:pPr marL="850900" lvl="2" indent="-385763" algn="l" rtl="0" eaLnBrk="1" hangingPunct="1">
              <a:lnSpc>
                <a:spcPct val="130000"/>
              </a:lnSpc>
              <a:spcBef>
                <a:spcPct val="0"/>
              </a:spcBef>
              <a:buFontTx/>
              <a:buAutoNum type="arabicPeriod"/>
              <a:defRPr/>
            </a:pPr>
            <a:r>
              <a:rPr lang="en-US" altLang="en-US" sz="2600" dirty="0" smtClean="0">
                <a:latin typeface="+mj-lt"/>
                <a:ea typeface="Times New Roman (Hebrew)" charset="0"/>
                <a:sym typeface="Symbol" panose="05050102010706020507" pitchFamily="18" charset="2"/>
              </a:rPr>
              <a:t>Many are overexpressed during heat shock (HSPs)</a:t>
            </a:r>
          </a:p>
        </p:txBody>
      </p:sp>
      <p:sp>
        <p:nvSpPr>
          <p:cNvPr id="125955" name="Text Box 2"/>
          <p:cNvSpPr txBox="1">
            <a:spLocks noChangeArrowheads="1"/>
          </p:cNvSpPr>
          <p:nvPr/>
        </p:nvSpPr>
        <p:spPr bwMode="auto">
          <a:xfrm>
            <a:off x="285750" y="263525"/>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Assisted folding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Correspondence to biological processes</a:t>
            </a:r>
          </a:p>
        </p:txBody>
      </p:sp>
      <p:grpSp>
        <p:nvGrpSpPr>
          <p:cNvPr id="15363" name="Group 1"/>
          <p:cNvGrpSpPr>
            <a:grpSpLocks/>
          </p:cNvGrpSpPr>
          <p:nvPr/>
        </p:nvGrpSpPr>
        <p:grpSpPr bwMode="auto">
          <a:xfrm>
            <a:off x="6096000" y="1716088"/>
            <a:ext cx="2835275" cy="3738562"/>
            <a:chOff x="6670381" y="3542312"/>
            <a:chExt cx="2357518" cy="3275582"/>
          </a:xfrm>
        </p:grpSpPr>
        <p:pic>
          <p:nvPicPr>
            <p:cNvPr id="15368" name="Picture 3" descr="C:\Documents and Settings\Amit\My Documents\Amit\Book\English\CH5- Dynamics\Figures\5-1.png"/>
            <p:cNvPicPr>
              <a:picLocks noChangeAspect="1" noChangeArrowheads="1"/>
            </p:cNvPicPr>
            <p:nvPr/>
          </p:nvPicPr>
          <p:blipFill>
            <a:blip r:embed="rId3">
              <a:extLst>
                <a:ext uri="{28A0092B-C50C-407E-A947-70E740481C1C}">
                  <a14:useLocalDpi xmlns:a14="http://schemas.microsoft.com/office/drawing/2010/main" val="0"/>
                </a:ext>
              </a:extLst>
            </a:blip>
            <a:srcRect l="18088" t="7019" r="21587" b="5598"/>
            <a:stretch>
              <a:fillRect/>
            </a:stretch>
          </p:blipFill>
          <p:spPr bwMode="auto">
            <a:xfrm>
              <a:off x="6670381" y="3542312"/>
              <a:ext cx="2357518" cy="327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Oval 4"/>
            <p:cNvSpPr>
              <a:spLocks noChangeArrowheads="1"/>
            </p:cNvSpPr>
            <p:nvPr/>
          </p:nvSpPr>
          <p:spPr bwMode="auto">
            <a:xfrm>
              <a:off x="7898973" y="4140284"/>
              <a:ext cx="397732" cy="328772"/>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he-IL" altLang="en-US" sz="2400">
                <a:cs typeface="Times New Roman (Hebrew)" panose="02020603050405020304" pitchFamily="18" charset="0"/>
              </a:endParaRPr>
            </a:p>
          </p:txBody>
        </p:sp>
        <p:sp>
          <p:nvSpPr>
            <p:cNvPr id="15370" name="Line 5"/>
            <p:cNvSpPr>
              <a:spLocks noChangeShapeType="1"/>
            </p:cNvSpPr>
            <p:nvPr/>
          </p:nvSpPr>
          <p:spPr bwMode="auto">
            <a:xfrm flipH="1">
              <a:off x="6795196" y="3929155"/>
              <a:ext cx="193743" cy="481543"/>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364" name="TextBox 7"/>
          <p:cNvSpPr txBox="1">
            <a:spLocks noChangeArrowheads="1"/>
          </p:cNvSpPr>
          <p:nvPr/>
        </p:nvSpPr>
        <p:spPr bwMode="auto">
          <a:xfrm>
            <a:off x="6653213" y="5484813"/>
            <a:ext cx="2278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panose="02020603050405020304" pitchFamily="18" charset="0"/>
              </a:rPr>
              <a:t>Hinge motion</a:t>
            </a:r>
            <a:endParaRPr lang="he-IL" altLang="en-US" sz="2400">
              <a:cs typeface="Times New Roman (Hebrew)" panose="02020603050405020304" pitchFamily="18" charset="0"/>
            </a:endParaRPr>
          </a:p>
        </p:txBody>
      </p:sp>
      <p:sp>
        <p:nvSpPr>
          <p:cNvPr id="15365" name="Text Box 5"/>
          <p:cNvSpPr txBox="1">
            <a:spLocks noChangeArrowheads="1"/>
          </p:cNvSpPr>
          <p:nvPr/>
        </p:nvSpPr>
        <p:spPr bwMode="auto">
          <a:xfrm>
            <a:off x="144463" y="1092200"/>
            <a:ext cx="87868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339725"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38238" indent="-287338"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 typeface="Times New Roman" panose="02020603050405020304" pitchFamily="18" charset="0"/>
              <a:buAutoNum type="arabicPeriod" startAt="2"/>
            </a:pPr>
            <a:r>
              <a:rPr lang="en-US" altLang="en-US" sz="2600" b="1">
                <a:solidFill>
                  <a:srgbClr val="339933"/>
                </a:solidFill>
                <a:latin typeface="Arial" panose="020B0604020202020204" pitchFamily="34" charset="0"/>
                <a:cs typeface="Times New Roman (Hebrew)" panose="02020603050405020304" pitchFamily="18" charset="0"/>
              </a:rPr>
              <a:t>Motions of side-chains, 2</a:t>
            </a:r>
            <a:r>
              <a:rPr lang="en-US" altLang="en-US" sz="2600" b="1" baseline="30000">
                <a:solidFill>
                  <a:srgbClr val="339933"/>
                </a:solidFill>
                <a:latin typeface="Arial" panose="020B0604020202020204" pitchFamily="34" charset="0"/>
                <a:cs typeface="Times New Roman (Hebrew)" panose="02020603050405020304" pitchFamily="18" charset="0"/>
              </a:rPr>
              <a:t>nd</a:t>
            </a:r>
            <a:r>
              <a:rPr lang="en-US" altLang="en-US" sz="2600" b="1">
                <a:solidFill>
                  <a:srgbClr val="339933"/>
                </a:solidFill>
                <a:latin typeface="Arial" panose="020B0604020202020204" pitchFamily="34" charset="0"/>
                <a:cs typeface="Times New Roman (Hebrew)" panose="02020603050405020304" pitchFamily="18" charset="0"/>
              </a:rPr>
              <a:t> elements, and domains </a:t>
            </a:r>
          </a:p>
        </p:txBody>
      </p:sp>
      <p:sp>
        <p:nvSpPr>
          <p:cNvPr id="15366" name="Rectangle 2"/>
          <p:cNvSpPr>
            <a:spLocks noChangeArrowheads="1"/>
          </p:cNvSpPr>
          <p:nvPr/>
        </p:nvSpPr>
        <p:spPr bwMode="auto">
          <a:xfrm>
            <a:off x="954937" y="6009452"/>
            <a:ext cx="547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000" dirty="0">
                <a:cs typeface="Times New Roman" panose="02020603050405020304" pitchFamily="18" charset="0"/>
              </a:rPr>
              <a:t>(</a:t>
            </a:r>
            <a:r>
              <a:rPr lang="en-US" altLang="en-US" sz="2000" b="1" dirty="0" err="1">
                <a:solidFill>
                  <a:srgbClr val="3366FF"/>
                </a:solidFill>
                <a:cs typeface="Times New Roman" panose="02020603050405020304" pitchFamily="18" charset="0"/>
              </a:rPr>
              <a:t>molmovdb</a:t>
            </a:r>
            <a:r>
              <a:rPr lang="en-US" altLang="en-US" sz="2000" b="1" dirty="0">
                <a:solidFill>
                  <a:srgbClr val="3366FF"/>
                </a:solidFill>
                <a:cs typeface="Times New Roman" panose="02020603050405020304" pitchFamily="18" charset="0"/>
              </a:rPr>
              <a:t> database</a:t>
            </a:r>
            <a:r>
              <a:rPr lang="en-US" altLang="en-US" sz="2000" dirty="0">
                <a:cs typeface="Times New Roman" panose="02020603050405020304" pitchFamily="18" charset="0"/>
              </a:rPr>
              <a:t>: http://www.molmovdb.org) </a:t>
            </a:r>
          </a:p>
        </p:txBody>
      </p:sp>
      <p:sp>
        <p:nvSpPr>
          <p:cNvPr id="15367" name="Text Box 5"/>
          <p:cNvSpPr txBox="1">
            <a:spLocks noChangeArrowheads="1"/>
          </p:cNvSpPr>
          <p:nvPr/>
        </p:nvSpPr>
        <p:spPr bwMode="auto">
          <a:xfrm>
            <a:off x="155575" y="1638300"/>
            <a:ext cx="5951538"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339725"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38238" indent="-287338"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Proton </a:t>
            </a:r>
            <a:r>
              <a:rPr lang="en-US" altLang="en-US" sz="2400" b="1">
                <a:solidFill>
                  <a:srgbClr val="FF0066"/>
                </a:solidFill>
                <a:cs typeface="Times New Roman" panose="02020603050405020304" pitchFamily="18" charset="0"/>
              </a:rPr>
              <a:t>transport</a:t>
            </a:r>
            <a:r>
              <a:rPr lang="en-US" altLang="en-US" sz="2400">
                <a:cs typeface="Times New Roman" panose="02020603050405020304" pitchFamily="18" charset="0"/>
              </a:rPr>
              <a:t> (10</a:t>
            </a:r>
            <a:r>
              <a:rPr lang="en-US" altLang="en-US" sz="2400" baseline="30000">
                <a:cs typeface="Times New Roman" panose="02020603050405020304" pitchFamily="18" charset="0"/>
              </a:rPr>
              <a:t>-9</a:t>
            </a:r>
            <a:r>
              <a:rPr lang="en-US" altLang="en-US" sz="2400">
                <a:cs typeface="Times New Roman" panose="02020603050405020304" pitchFamily="18" charset="0"/>
              </a:rPr>
              <a:t>-10</a:t>
            </a:r>
            <a:r>
              <a:rPr lang="en-US" altLang="en-US" sz="2400" baseline="30000">
                <a:cs typeface="Times New Roman" panose="02020603050405020304" pitchFamily="18" charset="0"/>
              </a:rPr>
              <a:t>-4</a:t>
            </a:r>
            <a:r>
              <a:rPr lang="en-US" altLang="en-US" sz="240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b="1">
                <a:solidFill>
                  <a:srgbClr val="FF0066"/>
                </a:solidFill>
                <a:cs typeface="Times New Roman" panose="02020603050405020304" pitchFamily="18" charset="0"/>
              </a:rPr>
              <a:t>Ligand</a:t>
            </a:r>
            <a:r>
              <a:rPr lang="en-US" altLang="en-US" sz="2400">
                <a:cs typeface="Times New Roman" panose="02020603050405020304" pitchFamily="18" charset="0"/>
              </a:rPr>
              <a:t> </a:t>
            </a:r>
            <a:r>
              <a:rPr lang="en-US" altLang="en-US" sz="2400" b="1">
                <a:solidFill>
                  <a:srgbClr val="FF0066"/>
                </a:solidFill>
                <a:cs typeface="Times New Roman" panose="02020603050405020304" pitchFamily="18" charset="0"/>
              </a:rPr>
              <a:t>binding</a:t>
            </a:r>
            <a:r>
              <a:rPr lang="en-US" altLang="en-US" sz="2400">
                <a:solidFill>
                  <a:srgbClr val="FF0066"/>
                </a:solidFill>
                <a:cs typeface="Times New Roman" panose="02020603050405020304" pitchFamily="18" charset="0"/>
              </a:rPr>
              <a:t> </a:t>
            </a:r>
            <a:r>
              <a:rPr lang="en-US" altLang="en-US" sz="2400">
                <a:cs typeface="Times New Roman" panose="02020603050405020304" pitchFamily="18" charset="0"/>
              </a:rPr>
              <a:t>(10</a:t>
            </a:r>
            <a:r>
              <a:rPr lang="en-US" altLang="en-US" sz="2400" baseline="30000">
                <a:cs typeface="Times New Roman" panose="02020603050405020304" pitchFamily="18" charset="0"/>
              </a:rPr>
              <a:t>-8</a:t>
            </a:r>
            <a:r>
              <a:rPr lang="en-US" altLang="en-US" sz="2400">
                <a:cs typeface="Times New Roman" panose="02020603050405020304" pitchFamily="18" charset="0"/>
              </a:rPr>
              <a:t>-10</a:t>
            </a:r>
            <a:r>
              <a:rPr lang="en-US" altLang="en-US" sz="2400" baseline="30000">
                <a:cs typeface="Times New Roman" panose="02020603050405020304" pitchFamily="18" charset="0"/>
              </a:rPr>
              <a:t>1</a:t>
            </a:r>
            <a:r>
              <a:rPr lang="en-US" altLang="en-US" sz="2400">
                <a:cs typeface="Times New Roman" panose="02020603050405020304" pitchFamily="18" charset="0"/>
              </a:rPr>
              <a:t> sec)</a:t>
            </a:r>
          </a:p>
          <a:p>
            <a:pPr lvl="2" algn="l" rtl="0" eaLnBrk="1" hangingPunct="1">
              <a:spcBef>
                <a:spcPct val="50000"/>
              </a:spcBef>
              <a:buFont typeface="Times New Roman" panose="02020603050405020304" pitchFamily="18" charset="0"/>
              <a:buAutoNum type="arabicPeriod"/>
            </a:pPr>
            <a:r>
              <a:rPr lang="en-US" altLang="en-US" sz="2200" u="sng">
                <a:cs typeface="Times New Roman" panose="02020603050405020304" pitchFamily="18" charset="0"/>
              </a:rPr>
              <a:t>Single residues</a:t>
            </a:r>
            <a:r>
              <a:rPr lang="en-US" altLang="en-US" sz="2200">
                <a:cs typeface="Times New Roman" panose="02020603050405020304" pitchFamily="18" charset="0"/>
              </a:rPr>
              <a:t>: positioning of residues around ligand </a:t>
            </a:r>
          </a:p>
          <a:p>
            <a:pPr lvl="2" algn="l" rtl="0" eaLnBrk="1" hangingPunct="1">
              <a:spcBef>
                <a:spcPct val="50000"/>
              </a:spcBef>
              <a:buFont typeface="Times New Roman" panose="02020603050405020304" pitchFamily="18" charset="0"/>
              <a:buAutoNum type="arabicPeriod"/>
            </a:pPr>
            <a:r>
              <a:rPr lang="en-US" altLang="en-US" sz="2200" u="sng">
                <a:cs typeface="Times New Roman" panose="02020603050405020304" pitchFamily="18" charset="0"/>
              </a:rPr>
              <a:t>Segments</a:t>
            </a:r>
            <a:r>
              <a:rPr lang="en-US" altLang="en-US" sz="2200">
                <a:cs typeface="Times New Roman" panose="02020603050405020304" pitchFamily="18" charset="0"/>
              </a:rPr>
              <a:t>: opening/closing of gating loops (e.g. hinge motion)</a:t>
            </a:r>
          </a:p>
          <a:p>
            <a:pPr lvl="1" algn="l" rtl="0" eaLnBrk="1" hangingPunct="1">
              <a:spcBef>
                <a:spcPct val="50000"/>
              </a:spcBef>
              <a:buFont typeface="Arial" panose="020B0604020202020204" pitchFamily="34" charset="0"/>
              <a:buChar char="•"/>
            </a:pPr>
            <a:r>
              <a:rPr lang="en-US" altLang="en-US" sz="2400">
                <a:cs typeface="Times New Roman" panose="02020603050405020304" pitchFamily="18" charset="0"/>
              </a:rPr>
              <a:t>Local </a:t>
            </a:r>
            <a:r>
              <a:rPr lang="en-US" altLang="en-US" sz="2400" b="1">
                <a:solidFill>
                  <a:srgbClr val="FF0066"/>
                </a:solidFill>
                <a:cs typeface="Times New Roman" panose="02020603050405020304" pitchFamily="18" charset="0"/>
              </a:rPr>
              <a:t>denaturation</a:t>
            </a:r>
            <a:r>
              <a:rPr lang="en-US" altLang="en-US" sz="2400">
                <a:solidFill>
                  <a:srgbClr val="FF0066"/>
                </a:solidFill>
                <a:cs typeface="Times New Roman" panose="02020603050405020304" pitchFamily="18" charset="0"/>
              </a:rPr>
              <a:t> </a:t>
            </a:r>
            <a:r>
              <a:rPr lang="en-US" altLang="en-US" sz="2400">
                <a:cs typeface="Times New Roman" panose="02020603050405020304" pitchFamily="18" charset="0"/>
              </a:rPr>
              <a:t>(10</a:t>
            </a:r>
            <a:r>
              <a:rPr lang="en-US" altLang="en-US" sz="2400" baseline="30000">
                <a:cs typeface="Times New Roman" panose="02020603050405020304" pitchFamily="18" charset="0"/>
              </a:rPr>
              <a:t>-5</a:t>
            </a:r>
            <a:r>
              <a:rPr lang="en-US" altLang="en-US" sz="2400">
                <a:cs typeface="Times New Roman" panose="02020603050405020304" pitchFamily="18" charset="0"/>
              </a:rPr>
              <a:t>-10</a:t>
            </a:r>
            <a:r>
              <a:rPr lang="en-US" altLang="en-US" sz="2400" baseline="30000">
                <a:cs typeface="Times New Roman" panose="02020603050405020304" pitchFamily="18" charset="0"/>
              </a:rPr>
              <a:t>1</a:t>
            </a:r>
            <a:r>
              <a:rPr lang="en-US" altLang="en-US" sz="2400">
                <a:cs typeface="Times New Roman" panose="02020603050405020304" pitchFamily="18" charset="0"/>
              </a:rPr>
              <a:t> sec)</a:t>
            </a:r>
          </a:p>
          <a:p>
            <a:pPr lvl="1" algn="l" rtl="0" eaLnBrk="1" hangingPunct="1">
              <a:spcBef>
                <a:spcPct val="50000"/>
              </a:spcBef>
              <a:buFont typeface="Arial" panose="020B0604020202020204" pitchFamily="34" charset="0"/>
              <a:buChar char="•"/>
            </a:pPr>
            <a:r>
              <a:rPr lang="en-US" altLang="en-US" sz="2400" b="1">
                <a:solidFill>
                  <a:srgbClr val="FF0066"/>
                </a:solidFill>
                <a:cs typeface="Times New Roman" panose="02020603050405020304" pitchFamily="18" charset="0"/>
              </a:rPr>
              <a:t>Allostery</a:t>
            </a:r>
            <a:r>
              <a:rPr lang="en-US" altLang="en-US" sz="2400">
                <a:solidFill>
                  <a:srgbClr val="FF0066"/>
                </a:solidFill>
                <a:cs typeface="Times New Roman" panose="02020603050405020304" pitchFamily="18" charset="0"/>
              </a:rPr>
              <a:t> </a:t>
            </a:r>
            <a:r>
              <a:rPr lang="en-US" altLang="en-US" sz="2400">
                <a:cs typeface="Times New Roman" panose="02020603050405020304" pitchFamily="18" charset="0"/>
              </a:rPr>
              <a:t>(10</a:t>
            </a:r>
            <a:r>
              <a:rPr lang="en-US" altLang="en-US" sz="2400" baseline="30000">
                <a:cs typeface="Times New Roman" panose="02020603050405020304" pitchFamily="18" charset="0"/>
              </a:rPr>
              <a:t>-5</a:t>
            </a:r>
            <a:r>
              <a:rPr lang="en-US" altLang="en-US" sz="2400">
                <a:cs typeface="Times New Roman" panose="02020603050405020304" pitchFamily="18" charset="0"/>
              </a:rPr>
              <a:t>-10</a:t>
            </a:r>
            <a:r>
              <a:rPr lang="en-US" altLang="en-US" sz="2400" baseline="30000">
                <a:cs typeface="Times New Roman" panose="02020603050405020304" pitchFamily="18" charset="0"/>
              </a:rPr>
              <a:t>0</a:t>
            </a:r>
            <a:r>
              <a:rPr lang="en-US" altLang="en-US" sz="2400">
                <a:cs typeface="Times New Roman" panose="02020603050405020304" pitchFamily="18" charset="0"/>
              </a:rPr>
              <a:t> sec) – often by changing the availability of the active site </a:t>
            </a:r>
            <a:r>
              <a:rPr lang="en-US" altLang="en-US" sz="2200">
                <a:cs typeface="Times New Roman" panose="02020603050405020304" pitchFamily="18" charset="0"/>
              </a:rPr>
              <a:t>(e.g. by hinge motion)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Types of chaperones</a:t>
            </a:r>
          </a:p>
        </p:txBody>
      </p:sp>
      <p:sp>
        <p:nvSpPr>
          <p:cNvPr id="112643" name="Text Box 3"/>
          <p:cNvSpPr txBox="1">
            <a:spLocks noChangeArrowheads="1"/>
          </p:cNvSpPr>
          <p:nvPr/>
        </p:nvSpPr>
        <p:spPr bwMode="auto">
          <a:xfrm>
            <a:off x="139700" y="1076325"/>
            <a:ext cx="90043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defRPr/>
            </a:pPr>
            <a:r>
              <a:rPr lang="en-US" altLang="en-US" sz="2800" b="1" u="sng" dirty="0" smtClean="0">
                <a:solidFill>
                  <a:srgbClr val="996633"/>
                </a:solidFill>
                <a:latin typeface="Arial" panose="020B0604020202020204" pitchFamily="34" charset="0"/>
                <a:ea typeface="Times New Roman (Hebrew)" charset="0"/>
              </a:rPr>
              <a:t>Stabilizers</a:t>
            </a:r>
            <a:r>
              <a:rPr lang="en-US" altLang="en-US" sz="2800" b="1" dirty="0" smtClean="0">
                <a:solidFill>
                  <a:srgbClr val="339933"/>
                </a:solidFill>
                <a:latin typeface="Arial" panose="020B0604020202020204" pitchFamily="34" charset="0"/>
                <a:ea typeface="Times New Roman (Hebrew)" charset="0"/>
              </a:rPr>
              <a:t> </a:t>
            </a:r>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Bind misfolded proteins or the unfolded chain of translated proteins</a:t>
            </a:r>
          </a:p>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rPr>
              <a:t>Prevent aggregation</a:t>
            </a:r>
            <a:r>
              <a:rPr lang="en-US" altLang="en-US" sz="2600" b="1" dirty="0" smtClean="0">
                <a:solidFill>
                  <a:srgbClr val="339933"/>
                </a:solidFill>
                <a:latin typeface="Arial" panose="020B0604020202020204" pitchFamily="34" charset="0"/>
                <a:ea typeface="Times New Roman (Hebrew)" charset="0"/>
              </a:rPr>
              <a:t> </a:t>
            </a:r>
          </a:p>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rPr>
              <a:t>Small heat-shock proteins (</a:t>
            </a:r>
            <a:r>
              <a:rPr lang="en-US" altLang="en-US" sz="2600" b="1" dirty="0" err="1" smtClean="0">
                <a:solidFill>
                  <a:srgbClr val="FF0066"/>
                </a:solidFill>
                <a:latin typeface="Arial" panose="020B0604020202020204" pitchFamily="34" charset="0"/>
                <a:ea typeface="Times New Roman (Hebrew)" charset="0"/>
              </a:rPr>
              <a:t>sHSPs</a:t>
            </a:r>
            <a:r>
              <a:rPr lang="en-US" altLang="en-US" sz="2600" b="1" dirty="0" smtClean="0">
                <a:solidFill>
                  <a:srgbClr val="FF0066"/>
                </a:solidFill>
                <a:latin typeface="Arial" panose="020B0604020202020204" pitchFamily="34" charset="0"/>
                <a:ea typeface="Times New Roman (Hebrew)" charset="0"/>
              </a:rPr>
              <a:t>)</a:t>
            </a:r>
            <a:endParaRPr lang="en-US" altLang="en-US" sz="2600" b="1" dirty="0" smtClean="0">
              <a:solidFill>
                <a:srgbClr val="339933"/>
              </a:solidFill>
              <a:latin typeface="Arial" panose="020B0604020202020204" pitchFamily="34" charset="0"/>
              <a:ea typeface="Times New Roman (Hebrew)" charset="0"/>
            </a:endParaRP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ATP-independent - suitable as first response during heat shock, which depletes energy reserves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Replaced by ATP-dependent chaperonins after restoration of energy reserves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Also monitor cellular proteins </a:t>
            </a:r>
            <a:r>
              <a:rPr lang="en-US" altLang="en-US" sz="2600" dirty="0" smtClean="0">
                <a:ea typeface="Times New Roman (Hebrew)" charset="0"/>
              </a:rPr>
              <a:t>under normal conditions</a:t>
            </a:r>
            <a:r>
              <a:rPr lang="en-US" altLang="en-US" sz="2600" dirty="0" smtClean="0">
                <a:latin typeface="+mj-lt"/>
                <a:ea typeface="Times New Roman (Hebrew)" charset="0"/>
              </a:rPr>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Types of chaperones</a:t>
            </a:r>
          </a:p>
        </p:txBody>
      </p:sp>
      <p:sp>
        <p:nvSpPr>
          <p:cNvPr id="112643" name="Text Box 3"/>
          <p:cNvSpPr txBox="1">
            <a:spLocks noChangeArrowheads="1"/>
          </p:cNvSpPr>
          <p:nvPr/>
        </p:nvSpPr>
        <p:spPr bwMode="auto">
          <a:xfrm>
            <a:off x="139700" y="1076325"/>
            <a:ext cx="9004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defRPr/>
            </a:pPr>
            <a:r>
              <a:rPr lang="en-US" altLang="en-US" sz="2800" b="1" u="sng" dirty="0" smtClean="0">
                <a:solidFill>
                  <a:srgbClr val="996633"/>
                </a:solidFill>
                <a:latin typeface="Arial" panose="020B0604020202020204" pitchFamily="34" charset="0"/>
                <a:ea typeface="Times New Roman (Hebrew)" charset="0"/>
              </a:rPr>
              <a:t>Stabilizers</a:t>
            </a:r>
            <a:r>
              <a:rPr lang="en-US" altLang="en-US" sz="2800" b="1" dirty="0" smtClean="0">
                <a:solidFill>
                  <a:srgbClr val="339933"/>
                </a:solidFill>
                <a:latin typeface="Arial" panose="020B0604020202020204" pitchFamily="34" charset="0"/>
                <a:ea typeface="Times New Roman (Hebrew)" charset="0"/>
              </a:rPr>
              <a:t> </a:t>
            </a:r>
          </a:p>
          <a:p>
            <a:pPr algn="l" rtl="0" eaLnBrk="1" hangingPunct="1">
              <a:spcBef>
                <a:spcPct val="50000"/>
              </a:spcBef>
              <a:defRPr/>
            </a:pPr>
            <a:r>
              <a:rPr lang="en-US" altLang="en-US" sz="2600" b="1" dirty="0" smtClean="0">
                <a:solidFill>
                  <a:srgbClr val="FF0066"/>
                </a:solidFill>
                <a:latin typeface="Arial" panose="020B0604020202020204" pitchFamily="34" charset="0"/>
                <a:ea typeface="Times New Roman (Hebrew)" charset="0"/>
              </a:rPr>
              <a:t>HSP70s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More diverse roles: transport through intracellular membranes, oligomerization</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Require ATP to detach from target protein</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Example: </a:t>
            </a:r>
            <a:r>
              <a:rPr lang="en-US" altLang="en-US" sz="2600" dirty="0" err="1" smtClean="0">
                <a:latin typeface="+mj-lt"/>
                <a:ea typeface="Times New Roman (Hebrew)" charset="0"/>
              </a:rPr>
              <a:t>BiP</a:t>
            </a:r>
            <a:r>
              <a:rPr lang="en-US" altLang="en-US" sz="2600" dirty="0" smtClean="0">
                <a:latin typeface="+mj-lt"/>
                <a:ea typeface="Times New Roman (Hebrew)" charset="0"/>
              </a:rPr>
              <a:t> helps membrane/secreted proteins that are transported into the E.R. lumen in unfolded state to refold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Assisted folding: molecular chaperones</a:t>
            </a:r>
          </a:p>
        </p:txBody>
      </p:sp>
      <p:sp>
        <p:nvSpPr>
          <p:cNvPr id="132099" name="Text Box 3"/>
          <p:cNvSpPr txBox="1">
            <a:spLocks noChangeArrowheads="1"/>
          </p:cNvSpPr>
          <p:nvPr/>
        </p:nvSpPr>
        <p:spPr bwMode="auto">
          <a:xfrm>
            <a:off x="157163" y="1092200"/>
            <a:ext cx="8774112"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2800" b="1" u="sng">
                <a:solidFill>
                  <a:srgbClr val="996633"/>
                </a:solidFill>
                <a:latin typeface="Arial" panose="020B0604020202020204" pitchFamily="34" charset="0"/>
                <a:cs typeface="Times New Roman (Hebrew)" panose="02020603050405020304" pitchFamily="18" charset="0"/>
              </a:rPr>
              <a:t>Chaperonins</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E.g. </a:t>
            </a:r>
            <a:r>
              <a:rPr lang="en-US" altLang="en-US" sz="2600" b="1">
                <a:solidFill>
                  <a:srgbClr val="FF0066"/>
                </a:solidFill>
                <a:latin typeface="Arial" panose="020B0604020202020204" pitchFamily="34" charset="0"/>
                <a:cs typeface="Times New Roman (Hebrew)" panose="02020603050405020304" pitchFamily="18" charset="0"/>
              </a:rPr>
              <a:t>GroEL-GroES</a:t>
            </a:r>
            <a:r>
              <a:rPr lang="en-US" altLang="en-US" sz="2600" b="1">
                <a:solidFill>
                  <a:srgbClr val="339933"/>
                </a:solidFill>
                <a:latin typeface="Arial" panose="020B0604020202020204" pitchFamily="34" charset="0"/>
                <a:cs typeface="Times New Roman (Hebrew)" panose="02020603050405020304" pitchFamily="18" charset="0"/>
              </a:rPr>
              <a:t>,</a:t>
            </a:r>
            <a:r>
              <a:rPr lang="en-US" altLang="en-US" sz="2600" b="1">
                <a:solidFill>
                  <a:srgbClr val="FF0066"/>
                </a:solidFill>
                <a:latin typeface="Arial" panose="020B0604020202020204" pitchFamily="34" charset="0"/>
                <a:cs typeface="Times New Roman (Hebrew)" panose="02020603050405020304" pitchFamily="18" charset="0"/>
              </a:rPr>
              <a:t> HSP60s</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Large (~800 kDa) protein complexes</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Act </a:t>
            </a:r>
            <a:r>
              <a:rPr lang="en-US" altLang="en-US" sz="2600" b="1">
                <a:solidFill>
                  <a:srgbClr val="FF0066"/>
                </a:solidFill>
                <a:latin typeface="Arial" panose="020B0604020202020204" pitchFamily="34" charset="0"/>
                <a:cs typeface="Times New Roman (Hebrew)" panose="02020603050405020304" pitchFamily="18" charset="0"/>
              </a:rPr>
              <a:t>downstream to stabilizers </a:t>
            </a:r>
            <a:r>
              <a:rPr lang="en-US" altLang="en-US" sz="2600" b="1">
                <a:solidFill>
                  <a:srgbClr val="339933"/>
                </a:solidFill>
                <a:latin typeface="Arial" panose="020B0604020202020204" pitchFamily="34" charset="0"/>
                <a:cs typeface="Times New Roman (Hebrew)" panose="02020603050405020304" pitchFamily="18" charset="0"/>
              </a:rPr>
              <a:t>- do not bind unfolded chains of translated proteins</a:t>
            </a:r>
          </a:p>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Require ATP</a:t>
            </a:r>
            <a:r>
              <a:rPr lang="en-US" altLang="en-US" sz="2600" b="1">
                <a:solidFill>
                  <a:srgbClr val="339933"/>
                </a:solidFill>
                <a:latin typeface="Arial" panose="020B0604020202020204" pitchFamily="34" charset="0"/>
                <a:cs typeface="Times New Roman (Hebrew)" panose="02020603050405020304" pitchFamily="18" charset="0"/>
              </a:rPr>
              <a:t> for action</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Complex mechanism: </a:t>
            </a:r>
            <a:r>
              <a:rPr lang="en-US" altLang="en-US" sz="2600" b="1">
                <a:solidFill>
                  <a:srgbClr val="FF0066"/>
                </a:solidFill>
                <a:latin typeface="Arial" panose="020B0604020202020204" pitchFamily="34" charset="0"/>
                <a:cs typeface="Times New Roman (Hebrew)" panose="02020603050405020304" pitchFamily="18" charset="0"/>
              </a:rPr>
              <a:t>encapsulate protein and promote its folding</a:t>
            </a:r>
            <a:r>
              <a:rPr lang="en-US" altLang="en-US" sz="2600" b="1">
                <a:solidFill>
                  <a:srgbClr val="339933"/>
                </a:solidFill>
                <a:latin typeface="Arial" panose="020B0604020202020204" pitchFamily="34" charset="0"/>
                <a:cs typeface="Times New Roman (Hebrew)" panose="02020603050405020304" pitchFamily="18" charset="0"/>
              </a:rPr>
              <a:t> while changing conformation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Assisted folding: molecular chaperones</a:t>
            </a:r>
          </a:p>
        </p:txBody>
      </p:sp>
      <p:sp>
        <p:nvSpPr>
          <p:cNvPr id="133123" name="Text Box 3"/>
          <p:cNvSpPr txBox="1">
            <a:spLocks noChangeArrowheads="1"/>
          </p:cNvSpPr>
          <p:nvPr/>
        </p:nvSpPr>
        <p:spPr bwMode="auto">
          <a:xfrm>
            <a:off x="139700" y="1171575"/>
            <a:ext cx="877411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buFontTx/>
              <a:buNone/>
            </a:pPr>
            <a:r>
              <a:rPr lang="en-US" altLang="en-US" sz="2800" b="1" u="sng">
                <a:solidFill>
                  <a:srgbClr val="996633"/>
                </a:solidFill>
                <a:latin typeface="Arial" panose="020B0604020202020204" pitchFamily="34" charset="0"/>
                <a:cs typeface="Times New Roman (Hebrew)" panose="02020603050405020304" pitchFamily="18" charset="0"/>
              </a:rPr>
              <a:t>Assisting enzymes</a:t>
            </a:r>
          </a:p>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PDI:</a:t>
            </a:r>
            <a:r>
              <a:rPr lang="en-US" altLang="en-US" sz="2600" b="1">
                <a:solidFill>
                  <a:srgbClr val="339933"/>
                </a:solidFill>
                <a:latin typeface="Arial" panose="020B0604020202020204" pitchFamily="34" charset="0"/>
                <a:cs typeface="Times New Roman (Hebrew)" panose="02020603050405020304" pitchFamily="18" charset="0"/>
              </a:rPr>
              <a:t> formation and re-organization of </a:t>
            </a:r>
            <a:r>
              <a:rPr lang="en-US" altLang="en-US" sz="2600" b="1">
                <a:solidFill>
                  <a:srgbClr val="FF0066"/>
                </a:solidFill>
                <a:latin typeface="Arial" panose="020B0604020202020204" pitchFamily="34" charset="0"/>
                <a:cs typeface="Times New Roman (Hebrew)" panose="02020603050405020304" pitchFamily="18" charset="0"/>
              </a:rPr>
              <a:t>disulfide bonds</a:t>
            </a:r>
            <a:r>
              <a:rPr lang="en-US" altLang="en-US" sz="2600" b="1">
                <a:solidFill>
                  <a:srgbClr val="339933"/>
                </a:solidFill>
                <a:latin typeface="Arial" panose="020B0604020202020204" pitchFamily="34" charset="0"/>
                <a:cs typeface="Times New Roman (Hebrew)" panose="02020603050405020304" pitchFamily="18" charset="0"/>
              </a:rPr>
              <a:t> inside the ER lumen</a:t>
            </a:r>
          </a:p>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PPI:</a:t>
            </a:r>
            <a:r>
              <a:rPr lang="en-US" altLang="en-US" sz="2600" b="1">
                <a:solidFill>
                  <a:srgbClr val="339933"/>
                </a:solidFill>
                <a:latin typeface="Arial" panose="020B0604020202020204" pitchFamily="34" charset="0"/>
                <a:cs typeface="Times New Roman (Hebrew)" panose="02020603050405020304" pitchFamily="18" charset="0"/>
              </a:rPr>
              <a:t> peptide bond </a:t>
            </a:r>
            <a:r>
              <a:rPr lang="en-US" altLang="en-US" sz="2600" b="1" i="1">
                <a:solidFill>
                  <a:srgbClr val="FF0066"/>
                </a:solidFill>
                <a:latin typeface="Arial" panose="020B0604020202020204" pitchFamily="34" charset="0"/>
                <a:cs typeface="Times New Roman (Hebrew)" panose="02020603050405020304" pitchFamily="18" charset="0"/>
              </a:rPr>
              <a:t>cis</a:t>
            </a:r>
            <a:r>
              <a:rPr lang="en-US" altLang="en-US" sz="2600" b="1">
                <a:solidFill>
                  <a:srgbClr val="FF0066"/>
                </a:solidFill>
                <a:latin typeface="Arial" panose="020B0604020202020204" pitchFamily="34" charset="0"/>
                <a:cs typeface="Times New Roman (Hebrew)" panose="02020603050405020304" pitchFamily="18" charset="0"/>
              </a:rPr>
              <a:t>-</a:t>
            </a:r>
            <a:r>
              <a:rPr lang="en-US" altLang="en-US" sz="2600" b="1" i="1">
                <a:solidFill>
                  <a:srgbClr val="FF0066"/>
                </a:solidFill>
                <a:latin typeface="Arial" panose="020B0604020202020204" pitchFamily="34" charset="0"/>
                <a:cs typeface="Times New Roman (Hebrew)" panose="02020603050405020304" pitchFamily="18" charset="0"/>
              </a:rPr>
              <a:t>trans</a:t>
            </a:r>
            <a:r>
              <a:rPr lang="en-US" altLang="en-US" sz="2600" b="1">
                <a:solidFill>
                  <a:srgbClr val="FF0066"/>
                </a:solidFill>
                <a:latin typeface="Arial" panose="020B0604020202020204" pitchFamily="34" charset="0"/>
                <a:cs typeface="Times New Roman (Hebrew)" panose="02020603050405020304" pitchFamily="18" charset="0"/>
              </a:rPr>
              <a:t> isomerization </a:t>
            </a:r>
            <a:r>
              <a:rPr lang="en-US" altLang="en-US" sz="2600" b="1">
                <a:solidFill>
                  <a:srgbClr val="339933"/>
                </a:solidFill>
                <a:latin typeface="Arial" panose="020B0604020202020204" pitchFamily="34" charset="0"/>
                <a:cs typeface="Times New Roman (Hebrew)" panose="02020603050405020304" pitchFamily="18" charset="0"/>
              </a:rPr>
              <a:t>in</a:t>
            </a:r>
            <a:r>
              <a:rPr lang="en-US" altLang="en-US" sz="2600" b="1">
                <a:solidFill>
                  <a:srgbClr val="FF0066"/>
                </a:solidFill>
                <a:latin typeface="Arial" panose="020B0604020202020204" pitchFamily="34" charset="0"/>
                <a:cs typeface="Times New Roman (Hebrew)" panose="02020603050405020304" pitchFamily="18" charset="0"/>
              </a:rPr>
              <a:t> </a:t>
            </a:r>
            <a:r>
              <a:rPr lang="en-US" altLang="en-US" sz="2600" b="1">
                <a:solidFill>
                  <a:srgbClr val="339933"/>
                </a:solidFill>
                <a:latin typeface="Arial" panose="020B0604020202020204" pitchFamily="34" charset="0"/>
                <a:cs typeface="Times New Roman (Hebrew)" panose="02020603050405020304" pitchFamily="18" charset="0"/>
              </a:rPr>
              <a:t>proline residues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Chaperonins</a:t>
            </a:r>
          </a:p>
        </p:txBody>
      </p:sp>
      <p:sp>
        <p:nvSpPr>
          <p:cNvPr id="15" name="Text Box 3"/>
          <p:cNvSpPr txBox="1">
            <a:spLocks noChangeArrowheads="1"/>
          </p:cNvSpPr>
          <p:nvPr/>
        </p:nvSpPr>
        <p:spPr bwMode="auto">
          <a:xfrm>
            <a:off x="139700" y="1076325"/>
            <a:ext cx="90043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Ubiquitous </a:t>
            </a:r>
            <a:r>
              <a:rPr lang="en-US" altLang="en-US" sz="2000" b="1" dirty="0" smtClean="0">
                <a:solidFill>
                  <a:srgbClr val="339933"/>
                </a:solidFill>
                <a:latin typeface="Arial" panose="020B0604020202020204" pitchFamily="34" charset="0"/>
                <a:ea typeface="Times New Roman (Hebrew)" charset="0"/>
              </a:rPr>
              <a:t>(2% (</a:t>
            </a:r>
            <a:r>
              <a:rPr lang="en-US" altLang="en-US" sz="2000" b="1" dirty="0" err="1" smtClean="0">
                <a:solidFill>
                  <a:srgbClr val="339933"/>
                </a:solidFill>
                <a:latin typeface="Arial" panose="020B0604020202020204" pitchFamily="34" charset="0"/>
                <a:ea typeface="Times New Roman (Hebrew)" charset="0"/>
              </a:rPr>
              <a:t>wt</a:t>
            </a:r>
            <a:r>
              <a:rPr lang="en-US" altLang="en-US" sz="2000" b="1" dirty="0" smtClean="0">
                <a:solidFill>
                  <a:srgbClr val="339933"/>
                </a:solidFill>
                <a:latin typeface="Arial" panose="020B0604020202020204" pitchFamily="34" charset="0"/>
                <a:ea typeface="Times New Roman (Hebrew)" charset="0"/>
              </a:rPr>
              <a:t>/</a:t>
            </a:r>
            <a:r>
              <a:rPr lang="en-US" altLang="en-US" sz="2000" b="1" dirty="0" err="1" smtClean="0">
                <a:solidFill>
                  <a:srgbClr val="339933"/>
                </a:solidFill>
                <a:latin typeface="Arial" panose="020B0604020202020204" pitchFamily="34" charset="0"/>
                <a:ea typeface="Times New Roman (Hebrew)" charset="0"/>
              </a:rPr>
              <a:t>vol</a:t>
            </a:r>
            <a:r>
              <a:rPr lang="en-US" altLang="en-US" sz="2000" b="1" dirty="0" smtClean="0">
                <a:solidFill>
                  <a:srgbClr val="339933"/>
                </a:solidFill>
                <a:latin typeface="Arial" panose="020B0604020202020204" pitchFamily="34" charset="0"/>
                <a:ea typeface="Times New Roman (Hebrew)" charset="0"/>
              </a:rPr>
              <a:t>) of the total mass of intracellular proteins) </a:t>
            </a:r>
          </a:p>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Group I</a:t>
            </a:r>
          </a:p>
          <a:p>
            <a:pPr marL="971550" lvl="1" indent="-514350" algn="l" rtl="0" eaLnBrk="1" hangingPunct="1">
              <a:spcBef>
                <a:spcPct val="50000"/>
              </a:spcBef>
              <a:buFont typeface="+mj-lt"/>
              <a:buAutoNum type="arabicPeriod"/>
              <a:defRPr/>
            </a:pPr>
            <a:r>
              <a:rPr lang="en-US" altLang="en-US" sz="2600" dirty="0" smtClean="0">
                <a:latin typeface="+mj-lt"/>
                <a:ea typeface="Times New Roman (Hebrew)" charset="0"/>
              </a:rPr>
              <a:t>Found in bacteria (</a:t>
            </a:r>
            <a:r>
              <a:rPr lang="en-US" altLang="en-US" sz="2600" dirty="0" err="1" smtClean="0">
                <a:latin typeface="+mj-lt"/>
                <a:ea typeface="Times New Roman (Hebrew)" charset="0"/>
              </a:rPr>
              <a:t>GroEL</a:t>
            </a:r>
            <a:r>
              <a:rPr lang="en-US" altLang="en-US" sz="2600" dirty="0" smtClean="0">
                <a:latin typeface="+mj-lt"/>
                <a:ea typeface="Times New Roman (Hebrew)" charset="0"/>
              </a:rPr>
              <a:t>), mitochondria (HSP60), and chloroplasts (cpn60)</a:t>
            </a:r>
          </a:p>
          <a:p>
            <a:pPr marL="971550" lvl="1" indent="-514350" algn="l" rtl="0" eaLnBrk="1" hangingPunct="1">
              <a:spcBef>
                <a:spcPct val="50000"/>
              </a:spcBef>
              <a:buFont typeface="+mj-lt"/>
              <a:buAutoNum type="arabicPeriod"/>
              <a:defRPr/>
            </a:pPr>
            <a:r>
              <a:rPr lang="en-US" altLang="en-US" sz="2600" dirty="0" smtClean="0">
                <a:latin typeface="+mj-lt"/>
                <a:ea typeface="Times New Roman (Hebrew)" charset="0"/>
              </a:rPr>
              <a:t>Require a co-chaperonin for working: </a:t>
            </a:r>
            <a:r>
              <a:rPr lang="en-US" altLang="en-US" sz="2600" dirty="0" err="1" smtClean="0">
                <a:latin typeface="+mj-lt"/>
                <a:ea typeface="Times New Roman (Hebrew)" charset="0"/>
              </a:rPr>
              <a:t>GroES</a:t>
            </a:r>
            <a:r>
              <a:rPr lang="en-US" altLang="en-US" sz="2600" dirty="0" smtClean="0">
                <a:latin typeface="+mj-lt"/>
                <a:ea typeface="Times New Roman (Hebrew)" charset="0"/>
              </a:rPr>
              <a:t> (bacteria), HSP10 (mitochondria) and cpn10 (</a:t>
            </a:r>
            <a:r>
              <a:rPr lang="en-US" altLang="en-US" sz="2600" dirty="0" err="1" smtClean="0">
                <a:latin typeface="+mj-lt"/>
                <a:ea typeface="Times New Roman (Hebrew)" charset="0"/>
              </a:rPr>
              <a:t>chroloplasts</a:t>
            </a:r>
            <a:r>
              <a:rPr lang="en-US" altLang="en-US" sz="2600" dirty="0" smtClean="0">
                <a:latin typeface="+mj-lt"/>
                <a:ea typeface="Times New Roman (Hebrew)" charset="0"/>
              </a:rPr>
              <a:t>)</a:t>
            </a:r>
          </a:p>
        </p:txBody>
      </p:sp>
      <p:sp>
        <p:nvSpPr>
          <p:cNvPr id="16" name="Text Box 3"/>
          <p:cNvSpPr txBox="1">
            <a:spLocks noChangeArrowheads="1"/>
          </p:cNvSpPr>
          <p:nvPr/>
        </p:nvSpPr>
        <p:spPr bwMode="auto">
          <a:xfrm>
            <a:off x="134938" y="4367213"/>
            <a:ext cx="90043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Group II</a:t>
            </a:r>
          </a:p>
          <a:p>
            <a:pPr marL="971550" lvl="1" indent="-514350" algn="l" rtl="0" eaLnBrk="1" hangingPunct="1">
              <a:spcBef>
                <a:spcPct val="50000"/>
              </a:spcBef>
              <a:buFont typeface="+mj-lt"/>
              <a:buAutoNum type="arabicPeriod"/>
              <a:defRPr/>
            </a:pPr>
            <a:r>
              <a:rPr lang="en-US" altLang="en-US" sz="2600" dirty="0" smtClean="0">
                <a:latin typeface="+mj-lt"/>
                <a:ea typeface="Times New Roman (Hebrew)" charset="0"/>
              </a:rPr>
              <a:t>Found in Archaea (</a:t>
            </a:r>
            <a:r>
              <a:rPr lang="en-US" altLang="en-US" sz="2600" dirty="0" err="1" smtClean="0">
                <a:latin typeface="+mj-lt"/>
                <a:ea typeface="Times New Roman (Hebrew)" charset="0"/>
              </a:rPr>
              <a:t>thermosomes</a:t>
            </a:r>
            <a:r>
              <a:rPr lang="en-US" altLang="en-US" sz="2600" dirty="0" smtClean="0">
                <a:latin typeface="+mj-lt"/>
                <a:ea typeface="Times New Roman (Hebrew)" charset="0"/>
              </a:rPr>
              <a:t>), and eukaryotic cytosol (</a:t>
            </a:r>
            <a:r>
              <a:rPr lang="en-US" altLang="en-US" sz="2600" dirty="0" err="1" smtClean="0">
                <a:latin typeface="+mj-lt"/>
                <a:ea typeface="Times New Roman (Hebrew)" charset="0"/>
              </a:rPr>
              <a:t>TRiC</a:t>
            </a:r>
            <a:r>
              <a:rPr lang="en-US" altLang="en-US" sz="2600" dirty="0" smtClean="0">
                <a:latin typeface="+mj-lt"/>
                <a:ea typeface="Times New Roman (Hebrew)" charset="0"/>
              </a:rPr>
              <a:t>/CCT)</a:t>
            </a:r>
          </a:p>
          <a:p>
            <a:pPr marL="971550" lvl="1" indent="-514350" algn="l" rtl="0" eaLnBrk="1" hangingPunct="1">
              <a:spcBef>
                <a:spcPct val="50000"/>
              </a:spcBef>
              <a:buFont typeface="+mj-lt"/>
              <a:buAutoNum type="arabicPeriod"/>
              <a:defRPr/>
            </a:pPr>
            <a:r>
              <a:rPr lang="en-US" altLang="en-US" sz="2600" dirty="0" smtClean="0">
                <a:latin typeface="+mj-lt"/>
                <a:ea typeface="Times New Roman (Hebrew)" charset="0"/>
              </a:rPr>
              <a:t>Do not require a co-chaperonin for working</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Chaperonins</a:t>
            </a:r>
          </a:p>
        </p:txBody>
      </p:sp>
      <p:sp>
        <p:nvSpPr>
          <p:cNvPr id="137219" name="Text Box 3"/>
          <p:cNvSpPr txBox="1">
            <a:spLocks noChangeArrowheads="1"/>
          </p:cNvSpPr>
          <p:nvPr/>
        </p:nvSpPr>
        <p:spPr bwMode="auto">
          <a:xfrm>
            <a:off x="139700" y="1076325"/>
            <a:ext cx="90043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Ubiquitous (2% (wt/vol) of the total mass of intracellular proteins) </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Mode of action:</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The misfolded protein is encapsulated inside a cage-like structure  → prevents aggregation with other misfolded proteins</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The protein unfolds</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A conformational change in the chaperonin induces folding of the caged protein</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The process requires ATP hydrolysis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pic>
        <p:nvPicPr>
          <p:cNvPr id="139267" name="Picture 1"/>
          <p:cNvPicPr>
            <a:picLocks noChangeAspect="1"/>
          </p:cNvPicPr>
          <p:nvPr/>
        </p:nvPicPr>
        <p:blipFill>
          <a:blip r:embed="rId3">
            <a:extLst>
              <a:ext uri="{28A0092B-C50C-407E-A947-70E740481C1C}">
                <a14:useLocalDpi xmlns:a14="http://schemas.microsoft.com/office/drawing/2010/main" val="0"/>
              </a:ext>
            </a:extLst>
          </a:blip>
          <a:srcRect l="32794" t="31790" r="39580" b="20581"/>
          <a:stretch>
            <a:fillRect/>
          </a:stretch>
        </p:blipFill>
        <p:spPr bwMode="auto">
          <a:xfrm>
            <a:off x="4608512" y="3168825"/>
            <a:ext cx="37369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3"/>
          <p:cNvSpPr txBox="1">
            <a:spLocks noChangeArrowheads="1"/>
          </p:cNvSpPr>
          <p:nvPr/>
        </p:nvSpPr>
        <p:spPr bwMode="auto">
          <a:xfrm>
            <a:off x="139700" y="1171575"/>
            <a:ext cx="90043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most studied chaperonin system</a:t>
            </a:r>
          </a:p>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GroEL</a:t>
            </a:r>
            <a:r>
              <a:rPr lang="en-US" altLang="en-US" sz="2600" b="1">
                <a:solidFill>
                  <a:srgbClr val="339933"/>
                </a:solidFill>
                <a:latin typeface="Arial" panose="020B0604020202020204" pitchFamily="34" charset="0"/>
                <a:cs typeface="Times New Roman (Hebrew)" panose="02020603050405020304" pitchFamily="18" charset="0"/>
              </a:rPr>
              <a:t>: 14 subunits, arranged in two heptameric rings</a:t>
            </a:r>
          </a:p>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GroES</a:t>
            </a:r>
            <a:r>
              <a:rPr lang="en-US" altLang="en-US" sz="2600" b="1">
                <a:solidFill>
                  <a:srgbClr val="339933"/>
                </a:solidFill>
                <a:latin typeface="Arial" panose="020B0604020202020204" pitchFamily="34" charset="0"/>
                <a:cs typeface="Times New Roman (Hebrew)" panose="02020603050405020304" pitchFamily="18" charset="0"/>
              </a:rPr>
              <a:t>: 7 subunits that are arranged in a dome-like structure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41316" name="Text Box 3"/>
          <p:cNvSpPr txBox="1">
            <a:spLocks noChangeArrowheads="1"/>
          </p:cNvSpPr>
          <p:nvPr/>
        </p:nvSpPr>
        <p:spPr bwMode="auto">
          <a:xfrm>
            <a:off x="139700" y="1171575"/>
            <a:ext cx="9004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Equatorial domain has ATPase activity</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Apical domain binds the misfolded protein</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l="32794" t="31790" r="39580" b="20581"/>
          <a:stretch>
            <a:fillRect/>
          </a:stretch>
        </p:blipFill>
        <p:spPr bwMode="auto">
          <a:xfrm>
            <a:off x="2314199" y="2453930"/>
            <a:ext cx="37369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4"/>
          <p:cNvGrpSpPr>
            <a:grpSpLocks/>
          </p:cNvGrpSpPr>
          <p:nvPr/>
        </p:nvGrpSpPr>
        <p:grpSpPr bwMode="auto">
          <a:xfrm>
            <a:off x="546100" y="4044633"/>
            <a:ext cx="8191500" cy="2471737"/>
            <a:chOff x="51672" y="2038481"/>
            <a:chExt cx="9039024" cy="2828793"/>
          </a:xfrm>
        </p:grpSpPr>
        <p:pic>
          <p:nvPicPr>
            <p:cNvPr id="1433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72" y="2038481"/>
              <a:ext cx="9039024" cy="28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Rectangle 1"/>
            <p:cNvSpPr>
              <a:spLocks noChangeArrowheads="1"/>
            </p:cNvSpPr>
            <p:nvPr/>
          </p:nvSpPr>
          <p:spPr bwMode="auto">
            <a:xfrm>
              <a:off x="218941" y="2231412"/>
              <a:ext cx="390758" cy="20269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43367" name="Text Box 2"/>
            <p:cNvSpPr txBox="1">
              <a:spLocks noChangeArrowheads="1"/>
            </p:cNvSpPr>
            <p:nvPr/>
          </p:nvSpPr>
          <p:spPr bwMode="auto">
            <a:xfrm>
              <a:off x="1508450" y="2373332"/>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1</a:t>
              </a:r>
              <a:endParaRPr lang="en-US" altLang="en-US" sz="2800" b="1">
                <a:cs typeface="Times New Roman (Hebrew)" panose="02020603050405020304" pitchFamily="18" charset="0"/>
              </a:endParaRPr>
            </a:p>
          </p:txBody>
        </p:sp>
        <p:sp>
          <p:nvSpPr>
            <p:cNvPr id="143368" name="Text Box 2"/>
            <p:cNvSpPr txBox="1">
              <a:spLocks noChangeArrowheads="1"/>
            </p:cNvSpPr>
            <p:nvPr/>
          </p:nvSpPr>
          <p:spPr bwMode="auto">
            <a:xfrm>
              <a:off x="3359548" y="2373332"/>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2</a:t>
              </a:r>
              <a:endParaRPr lang="en-US" altLang="en-US" sz="2800" b="1">
                <a:cs typeface="Times New Roman (Hebrew)" panose="02020603050405020304" pitchFamily="18" charset="0"/>
              </a:endParaRPr>
            </a:p>
          </p:txBody>
        </p:sp>
        <p:sp>
          <p:nvSpPr>
            <p:cNvPr id="143369" name="Text Box 2"/>
            <p:cNvSpPr txBox="1">
              <a:spLocks noChangeArrowheads="1"/>
            </p:cNvSpPr>
            <p:nvPr/>
          </p:nvSpPr>
          <p:spPr bwMode="auto">
            <a:xfrm>
              <a:off x="5301994" y="2373332"/>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3</a:t>
              </a:r>
              <a:endParaRPr lang="en-US" altLang="en-US" sz="2800" b="1">
                <a:cs typeface="Times New Roman (Hebrew)" panose="02020603050405020304" pitchFamily="18" charset="0"/>
              </a:endParaRPr>
            </a:p>
          </p:txBody>
        </p:sp>
        <p:sp>
          <p:nvSpPr>
            <p:cNvPr id="143370" name="Text Box 2"/>
            <p:cNvSpPr txBox="1">
              <a:spLocks noChangeArrowheads="1"/>
            </p:cNvSpPr>
            <p:nvPr/>
          </p:nvSpPr>
          <p:spPr bwMode="auto">
            <a:xfrm>
              <a:off x="7244440" y="2373332"/>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4</a:t>
              </a:r>
              <a:endParaRPr lang="en-US" altLang="en-US" sz="2800" b="1">
                <a:cs typeface="Times New Roman (Hebrew)" panose="02020603050405020304" pitchFamily="18" charset="0"/>
              </a:endParaRPr>
            </a:p>
          </p:txBody>
        </p:sp>
        <p:sp>
          <p:nvSpPr>
            <p:cNvPr id="143371" name="Text Box 2"/>
            <p:cNvSpPr txBox="1">
              <a:spLocks noChangeArrowheads="1"/>
            </p:cNvSpPr>
            <p:nvPr/>
          </p:nvSpPr>
          <p:spPr bwMode="auto">
            <a:xfrm>
              <a:off x="5301994" y="4163484"/>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5</a:t>
              </a:r>
              <a:endParaRPr lang="en-US" altLang="en-US" sz="2800" b="1">
                <a:cs typeface="Times New Roman (Hebrew)" panose="02020603050405020304" pitchFamily="18" charset="0"/>
              </a:endParaRPr>
            </a:p>
          </p:txBody>
        </p:sp>
      </p:grpSp>
      <p:sp>
        <p:nvSpPr>
          <p:cNvPr id="143363"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43364" name="Text Box 3"/>
          <p:cNvSpPr txBox="1">
            <a:spLocks noChangeArrowheads="1"/>
          </p:cNvSpPr>
          <p:nvPr/>
        </p:nvSpPr>
        <p:spPr bwMode="auto">
          <a:xfrm>
            <a:off x="139700" y="1076325"/>
            <a:ext cx="90043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States and transitions of the system:</a:t>
            </a:r>
          </a:p>
          <a:p>
            <a:pPr lvl="1" algn="l" rtl="0" eaLnBrk="1" hangingPunct="1">
              <a:spcBef>
                <a:spcPct val="50000"/>
              </a:spcBef>
              <a:buFont typeface="Times New Roman" panose="02020603050405020304" pitchFamily="18" charset="0"/>
              <a:buAutoNum type="arabicPeriod"/>
            </a:pPr>
            <a:r>
              <a:rPr lang="en-US" altLang="en-US" sz="2600">
                <a:cs typeface="Times New Roman (Hebrew)" panose="02020603050405020304" pitchFamily="18" charset="0"/>
              </a:rPr>
              <a:t>ATP binding to </a:t>
            </a:r>
            <a:r>
              <a:rPr lang="en-US" altLang="en-US" sz="2600" i="1">
                <a:cs typeface="Times New Roman (Hebrew)" panose="02020603050405020304" pitchFamily="18" charset="0"/>
              </a:rPr>
              <a:t>cis</a:t>
            </a:r>
            <a:r>
              <a:rPr lang="en-US" altLang="en-US" sz="2600">
                <a:cs typeface="Times New Roman (Hebrew)" panose="02020603050405020304" pitchFamily="18" charset="0"/>
              </a:rPr>
              <a:t> ring → conformational change of apical domain</a:t>
            </a:r>
          </a:p>
          <a:p>
            <a:pPr lvl="1" algn="l" rtl="0" eaLnBrk="1" hangingPunct="1">
              <a:spcBef>
                <a:spcPct val="50000"/>
              </a:spcBef>
              <a:buFont typeface="Times New Roman" panose="02020603050405020304" pitchFamily="18" charset="0"/>
              <a:buAutoNum type="arabicPeriod"/>
            </a:pPr>
            <a:r>
              <a:rPr lang="en-US" altLang="en-US" sz="2600">
                <a:cs typeface="Times New Roman (Hebrew)" panose="02020603050405020304" pitchFamily="18" charset="0"/>
              </a:rPr>
              <a:t>Binding of GroES to apical domain</a:t>
            </a:r>
          </a:p>
          <a:p>
            <a:pPr lvl="1" algn="l" rtl="0" eaLnBrk="1" hangingPunct="1">
              <a:spcBef>
                <a:spcPct val="50000"/>
              </a:spcBef>
              <a:buFont typeface="Times New Roman" panose="02020603050405020304" pitchFamily="18" charset="0"/>
              <a:buAutoNum type="arabicPeriod"/>
            </a:pPr>
            <a:r>
              <a:rPr lang="en-US" altLang="en-US" sz="2600">
                <a:cs typeface="Times New Roman (Hebrew)" panose="02020603050405020304" pitchFamily="18" charset="0"/>
              </a:rPr>
              <a:t>ATP hydrolysis → decrease in negative cooperativity</a:t>
            </a:r>
          </a:p>
          <a:p>
            <a:pPr lvl="1" algn="l" rtl="0" eaLnBrk="1" hangingPunct="1">
              <a:spcBef>
                <a:spcPct val="50000"/>
              </a:spcBef>
              <a:buFont typeface="Times New Roman" panose="02020603050405020304" pitchFamily="18" charset="0"/>
              <a:buAutoNum type="arabicPeriod"/>
            </a:pPr>
            <a:r>
              <a:rPr lang="en-US" altLang="en-US" sz="2600">
                <a:cs typeface="Times New Roman (Hebrew)" panose="02020603050405020304" pitchFamily="18" charset="0"/>
              </a:rPr>
              <a:t>ATP binding to the </a:t>
            </a:r>
            <a:r>
              <a:rPr lang="en-US" altLang="en-US" sz="2600" i="1">
                <a:cs typeface="Times New Roman (Hebrew)" panose="02020603050405020304" pitchFamily="18" charset="0"/>
              </a:rPr>
              <a:t>trans</a:t>
            </a:r>
            <a:r>
              <a:rPr lang="en-US" altLang="en-US" sz="2600">
                <a:cs typeface="Times New Roman (Hebrew)" panose="02020603050405020304" pitchFamily="18" charset="0"/>
              </a:rPr>
              <a:t> ring</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grpSp>
        <p:nvGrpSpPr>
          <p:cNvPr id="2" name="Group 1"/>
          <p:cNvGrpSpPr/>
          <p:nvPr/>
        </p:nvGrpSpPr>
        <p:grpSpPr>
          <a:xfrm>
            <a:off x="139700" y="2472919"/>
            <a:ext cx="8650288" cy="4071938"/>
            <a:chOff x="146050" y="2622550"/>
            <a:chExt cx="8650288" cy="4071938"/>
          </a:xfrm>
        </p:grpSpPr>
        <p:grpSp>
          <p:nvGrpSpPr>
            <p:cNvPr id="145410" name="Group 17"/>
            <p:cNvGrpSpPr>
              <a:grpSpLocks/>
            </p:cNvGrpSpPr>
            <p:nvPr/>
          </p:nvGrpSpPr>
          <p:grpSpPr bwMode="auto">
            <a:xfrm>
              <a:off x="146050" y="2622550"/>
              <a:ext cx="8650288" cy="4071938"/>
              <a:chOff x="146666" y="1440488"/>
              <a:chExt cx="8649604" cy="4071669"/>
            </a:xfrm>
          </p:grpSpPr>
          <p:pic>
            <p:nvPicPr>
              <p:cNvPr id="145414"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666" y="1440488"/>
                <a:ext cx="8649604" cy="407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Text Box 2"/>
              <p:cNvSpPr txBox="1">
                <a:spLocks noChangeArrowheads="1"/>
              </p:cNvSpPr>
              <p:nvPr/>
            </p:nvSpPr>
            <p:spPr bwMode="auto">
              <a:xfrm>
                <a:off x="2391467"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1</a:t>
                </a:r>
                <a:endParaRPr lang="en-US" altLang="en-US" sz="2800" b="1">
                  <a:cs typeface="Times New Roman (Hebrew)" panose="02020603050405020304" pitchFamily="18" charset="0"/>
                </a:endParaRPr>
              </a:p>
            </p:txBody>
          </p:sp>
          <p:sp>
            <p:nvSpPr>
              <p:cNvPr id="145416" name="Text Box 2"/>
              <p:cNvSpPr txBox="1">
                <a:spLocks noChangeArrowheads="1"/>
              </p:cNvSpPr>
              <p:nvPr/>
            </p:nvSpPr>
            <p:spPr bwMode="auto">
              <a:xfrm>
                <a:off x="4623565"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2</a:t>
                </a:r>
                <a:endParaRPr lang="en-US" altLang="en-US" sz="2800" b="1">
                  <a:cs typeface="Times New Roman (Hebrew)" panose="02020603050405020304" pitchFamily="18" charset="0"/>
                </a:endParaRPr>
              </a:p>
            </p:txBody>
          </p:sp>
          <p:sp>
            <p:nvSpPr>
              <p:cNvPr id="145417" name="Text Box 2"/>
              <p:cNvSpPr txBox="1">
                <a:spLocks noChangeArrowheads="1"/>
              </p:cNvSpPr>
              <p:nvPr/>
            </p:nvSpPr>
            <p:spPr bwMode="auto">
              <a:xfrm>
                <a:off x="6744527"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3</a:t>
                </a:r>
                <a:endParaRPr lang="en-US" altLang="en-US" sz="2800" b="1">
                  <a:cs typeface="Times New Roman (Hebrew)" panose="02020603050405020304" pitchFamily="18" charset="0"/>
                </a:endParaRPr>
              </a:p>
            </p:txBody>
          </p:sp>
        </p:grpSp>
        <p:sp>
          <p:nvSpPr>
            <p:cNvPr id="145413" name="Oval 1"/>
            <p:cNvSpPr>
              <a:spLocks noChangeArrowheads="1"/>
            </p:cNvSpPr>
            <p:nvPr/>
          </p:nvSpPr>
          <p:spPr bwMode="auto">
            <a:xfrm>
              <a:off x="2432050" y="3495675"/>
              <a:ext cx="384175" cy="40005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en-US" altLang="en-US" sz="2400">
                <a:cs typeface="Times New Roman (Hebrew)" panose="02020603050405020304" pitchFamily="18" charset="0"/>
              </a:endParaRPr>
            </a:p>
          </p:txBody>
        </p:sp>
      </p:grpSp>
      <p:sp>
        <p:nvSpPr>
          <p:cNvPr id="11" name="Text Box 3"/>
          <p:cNvSpPr txBox="1">
            <a:spLocks noChangeArrowheads="1"/>
          </p:cNvSpPr>
          <p:nvPr/>
        </p:nvSpPr>
        <p:spPr bwMode="auto">
          <a:xfrm>
            <a:off x="139700" y="1076325"/>
            <a:ext cx="90043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Accepted model of assisted folding:</a:t>
            </a:r>
          </a:p>
          <a:p>
            <a:pPr lvl="1" algn="l" rtl="0" eaLnBrk="1" hangingPunct="1">
              <a:spcBef>
                <a:spcPct val="50000"/>
              </a:spcBef>
              <a:buFont typeface="Times New Roman" panose="02020603050405020304" pitchFamily="18" charset="0"/>
              <a:buAutoNum type="arabicPeriod"/>
            </a:pPr>
            <a:r>
              <a:rPr lang="en-US" altLang="en-US" sz="2600" dirty="0">
                <a:cs typeface="Times New Roman (Hebrew)" panose="02020603050405020304" pitchFamily="18" charset="0"/>
              </a:rPr>
              <a:t>Protein + ATP binding to </a:t>
            </a:r>
            <a:r>
              <a:rPr lang="en-US" altLang="en-US" sz="2600" i="1" dirty="0">
                <a:cs typeface="Times New Roman (Hebrew)" panose="02020603050405020304" pitchFamily="18" charset="0"/>
              </a:rPr>
              <a:t>cis</a:t>
            </a:r>
            <a:r>
              <a:rPr lang="en-US" altLang="en-US" sz="2600" dirty="0">
                <a:cs typeface="Times New Roman (Hebrew)" panose="02020603050405020304" pitchFamily="18" charset="0"/>
              </a:rPr>
              <a:t> ring → protein motions → partial unfolding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Different motions require different methods</a:t>
            </a:r>
          </a:p>
        </p:txBody>
      </p:sp>
      <p:pic>
        <p:nvPicPr>
          <p:cNvPr id="174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5137" y="1044575"/>
            <a:ext cx="57467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ChangeArrowheads="1"/>
          </p:cNvSpPr>
          <p:nvPr/>
        </p:nvSpPr>
        <p:spPr bwMode="auto">
          <a:xfrm>
            <a:off x="1237326" y="6057900"/>
            <a:ext cx="721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a:cs typeface="Times New Roman (Hebrew)" panose="02020603050405020304" pitchFamily="18" charset="0"/>
              </a:rPr>
              <a:t>(Henzler-Wildman &amp; Kern (2007) </a:t>
            </a:r>
            <a:r>
              <a:rPr lang="en-US" altLang="en-US" sz="2400" i="1">
                <a:cs typeface="Times New Roman (Hebrew)" panose="02020603050405020304" pitchFamily="18" charset="0"/>
              </a:rPr>
              <a:t>Nature</a:t>
            </a:r>
            <a:r>
              <a:rPr lang="en-US" altLang="en-US" sz="2400">
                <a:cs typeface="Times New Roman (Hebrew)" panose="02020603050405020304" pitchFamily="18" charset="0"/>
              </a:rPr>
              <a:t> </a:t>
            </a:r>
            <a:r>
              <a:rPr lang="en-US" altLang="en-US" sz="2400" b="1">
                <a:cs typeface="Times New Roman (Hebrew)" panose="02020603050405020304" pitchFamily="18" charset="0"/>
              </a:rPr>
              <a:t>450</a:t>
            </a:r>
            <a:r>
              <a:rPr lang="en-US" altLang="en-US" sz="2400">
                <a:cs typeface="Times New Roman (Hebrew)" panose="02020603050405020304" pitchFamily="18" charset="0"/>
              </a:rPr>
              <a:t>: 964-972)</a:t>
            </a:r>
            <a:r>
              <a:rPr lang="en-US" altLang="en-US" sz="2400">
                <a:cs typeface="Times New Roman" panose="02020603050405020304" pitchFamily="18" charset="0"/>
              </a:rPr>
              <a:t> </a:t>
            </a:r>
            <a:endParaRPr lang="en-US" altLang="en-US" sz="240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7" descr="C:\Documents and Settings\Amit\My Documents\Amit\Book\1_Revised_draft\scale_hydr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64" y="5546581"/>
            <a:ext cx="75025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1"/>
          <p:cNvPicPr>
            <a:picLocks noChangeAspect="1"/>
          </p:cNvPicPr>
          <p:nvPr/>
        </p:nvPicPr>
        <p:blipFill>
          <a:blip r:embed="rId4" cstate="print">
            <a:extLst>
              <a:ext uri="{28A0092B-C50C-407E-A947-70E740481C1C}">
                <a14:useLocalDpi xmlns:a14="http://schemas.microsoft.com/office/drawing/2010/main" val="0"/>
              </a:ext>
            </a:extLst>
          </a:blip>
          <a:srcRect l="1176" t="25490" r="10590" b="29803"/>
          <a:stretch>
            <a:fillRect/>
          </a:stretch>
        </p:blipFill>
        <p:spPr bwMode="auto">
          <a:xfrm>
            <a:off x="1616869" y="2319539"/>
            <a:ext cx="6049962"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7" name="Text Box 3"/>
          <p:cNvSpPr txBox="1">
            <a:spLocks noChangeArrowheads="1"/>
          </p:cNvSpPr>
          <p:nvPr/>
        </p:nvSpPr>
        <p:spPr bwMode="auto">
          <a:xfrm>
            <a:off x="139700" y="1076325"/>
            <a:ext cx="90043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Accepted model of assisted folding:</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The misfolded protein binds to exposed nonpolar residues in </a:t>
            </a:r>
            <a:r>
              <a:rPr lang="en-US" altLang="en-US" sz="2600" dirty="0" err="1" smtClean="0">
                <a:latin typeface="+mj-lt"/>
                <a:ea typeface="Times New Roman (Hebrew)" charset="0"/>
              </a:rPr>
              <a:t>GroEL</a:t>
            </a:r>
            <a:endParaRPr lang="en-US" altLang="en-US" sz="2600" dirty="0" smtClean="0">
              <a:latin typeface="+mj-lt"/>
              <a:ea typeface="Times New Roman (Hebrew)"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17"/>
          <p:cNvGrpSpPr>
            <a:grpSpLocks/>
          </p:cNvGrpSpPr>
          <p:nvPr/>
        </p:nvGrpSpPr>
        <p:grpSpPr bwMode="auto">
          <a:xfrm>
            <a:off x="139700" y="2437163"/>
            <a:ext cx="8650288" cy="4071938"/>
            <a:chOff x="146666" y="1440488"/>
            <a:chExt cx="8649604" cy="4071669"/>
          </a:xfrm>
        </p:grpSpPr>
        <p:pic>
          <p:nvPicPr>
            <p:cNvPr id="14951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666" y="1440488"/>
              <a:ext cx="8649604" cy="407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 Box 2"/>
            <p:cNvSpPr txBox="1">
              <a:spLocks noChangeArrowheads="1"/>
            </p:cNvSpPr>
            <p:nvPr/>
          </p:nvSpPr>
          <p:spPr bwMode="auto">
            <a:xfrm>
              <a:off x="2391467"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1</a:t>
              </a:r>
              <a:endParaRPr lang="en-US" altLang="en-US" sz="2800" b="1">
                <a:cs typeface="Times New Roman (Hebrew)" panose="02020603050405020304" pitchFamily="18" charset="0"/>
              </a:endParaRPr>
            </a:p>
          </p:txBody>
        </p:sp>
        <p:sp>
          <p:nvSpPr>
            <p:cNvPr id="149512" name="Text Box 2"/>
            <p:cNvSpPr txBox="1">
              <a:spLocks noChangeArrowheads="1"/>
            </p:cNvSpPr>
            <p:nvPr/>
          </p:nvSpPr>
          <p:spPr bwMode="auto">
            <a:xfrm>
              <a:off x="4623565"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2</a:t>
              </a:r>
              <a:endParaRPr lang="en-US" altLang="en-US" sz="2800" b="1">
                <a:cs typeface="Times New Roman (Hebrew)" panose="02020603050405020304" pitchFamily="18" charset="0"/>
              </a:endParaRPr>
            </a:p>
          </p:txBody>
        </p:sp>
        <p:sp>
          <p:nvSpPr>
            <p:cNvPr id="149513" name="Text Box 2"/>
            <p:cNvSpPr txBox="1">
              <a:spLocks noChangeArrowheads="1"/>
            </p:cNvSpPr>
            <p:nvPr/>
          </p:nvSpPr>
          <p:spPr bwMode="auto">
            <a:xfrm>
              <a:off x="6744527"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3</a:t>
              </a:r>
              <a:endParaRPr lang="en-US" altLang="en-US" sz="2800" b="1">
                <a:cs typeface="Times New Roman (Hebrew)" panose="02020603050405020304" pitchFamily="18" charset="0"/>
              </a:endParaRPr>
            </a:p>
          </p:txBody>
        </p:sp>
      </p:grpSp>
      <p:sp>
        <p:nvSpPr>
          <p:cNvPr id="149507"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49508" name="Text Box 3"/>
          <p:cNvSpPr txBox="1">
            <a:spLocks noChangeArrowheads="1"/>
          </p:cNvSpPr>
          <p:nvPr/>
        </p:nvSpPr>
        <p:spPr bwMode="auto">
          <a:xfrm>
            <a:off x="139700" y="1076325"/>
            <a:ext cx="90043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Accepted model of assisted folding:</a:t>
            </a:r>
          </a:p>
          <a:p>
            <a:pPr lvl="1" algn="l" rtl="0" eaLnBrk="1" hangingPunct="1">
              <a:spcBef>
                <a:spcPct val="50000"/>
              </a:spcBef>
              <a:buFont typeface="Times New Roman" panose="02020603050405020304" pitchFamily="18" charset="0"/>
              <a:buAutoNum type="arabicPeriod" startAt="2"/>
            </a:pPr>
            <a:r>
              <a:rPr lang="en-US" altLang="en-US" sz="2600">
                <a:cs typeface="Times New Roman (Hebrew)" panose="02020603050405020304" pitchFamily="18" charset="0"/>
              </a:rPr>
              <a:t>GroES binding → displacing the protein inside the cage → protein folding</a:t>
            </a:r>
          </a:p>
        </p:txBody>
      </p:sp>
      <p:sp>
        <p:nvSpPr>
          <p:cNvPr id="149509" name="Oval 9"/>
          <p:cNvSpPr>
            <a:spLocks noChangeArrowheads="1"/>
          </p:cNvSpPr>
          <p:nvPr/>
        </p:nvSpPr>
        <p:spPr bwMode="auto">
          <a:xfrm>
            <a:off x="4664075" y="3310288"/>
            <a:ext cx="384175" cy="40005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en-US" altLang="en-US" sz="240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p:cNvPicPr>
          <p:nvPr/>
        </p:nvPicPr>
        <p:blipFill>
          <a:blip r:embed="rId3">
            <a:extLst>
              <a:ext uri="{28A0092B-C50C-407E-A947-70E740481C1C}">
                <a14:useLocalDpi xmlns:a14="http://schemas.microsoft.com/office/drawing/2010/main" val="0"/>
              </a:ext>
            </a:extLst>
          </a:blip>
          <a:srcRect l="20142" t="8264" r="21645" b="10046"/>
          <a:stretch>
            <a:fillRect/>
          </a:stretch>
        </p:blipFill>
        <p:spPr bwMode="auto">
          <a:xfrm>
            <a:off x="5646738" y="1820863"/>
            <a:ext cx="347027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Curved Up Arrow 4"/>
          <p:cNvSpPr>
            <a:spLocks noChangeArrowheads="1"/>
          </p:cNvSpPr>
          <p:nvPr/>
        </p:nvSpPr>
        <p:spPr bwMode="auto">
          <a:xfrm rot="-7729632">
            <a:off x="7689056" y="2110582"/>
            <a:ext cx="695325" cy="322262"/>
          </a:xfrm>
          <a:prstGeom prst="curvedUpArrow">
            <a:avLst>
              <a:gd name="adj1" fmla="val 24973"/>
              <a:gd name="adj2" fmla="val 49945"/>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51556"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7" name="Text Box 3"/>
          <p:cNvSpPr txBox="1">
            <a:spLocks noChangeArrowheads="1"/>
          </p:cNvSpPr>
          <p:nvPr/>
        </p:nvSpPr>
        <p:spPr bwMode="auto">
          <a:xfrm>
            <a:off x="139700" y="1076325"/>
            <a:ext cx="548005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Accepted model of assisted folding:</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Protein folding inside </a:t>
            </a:r>
            <a:r>
              <a:rPr lang="en-US" altLang="en-US" sz="2600" dirty="0" err="1" smtClean="0">
                <a:latin typeface="+mj-lt"/>
                <a:ea typeface="Times New Roman (Hebrew)" charset="0"/>
              </a:rPr>
              <a:t>GroEL</a:t>
            </a:r>
            <a:r>
              <a:rPr lang="en-US" altLang="en-US" sz="2600" dirty="0" smtClean="0">
                <a:latin typeface="+mj-lt"/>
                <a:ea typeface="Times New Roman (Hebrew)" charset="0"/>
              </a:rPr>
              <a:t> results from a large conformational change in </a:t>
            </a:r>
            <a:r>
              <a:rPr lang="en-US" altLang="en-US" sz="2600" dirty="0" err="1" smtClean="0">
                <a:latin typeface="+mj-lt"/>
                <a:ea typeface="Times New Roman (Hebrew)" charset="0"/>
              </a:rPr>
              <a:t>GroEL</a:t>
            </a:r>
            <a:r>
              <a:rPr lang="en-US" altLang="en-US" sz="2600" dirty="0" smtClean="0">
                <a:latin typeface="+mj-lt"/>
                <a:ea typeface="Times New Roman (Hebrew)" charset="0"/>
              </a:rPr>
              <a:t>, induced by ATP + </a:t>
            </a:r>
            <a:r>
              <a:rPr lang="en-US" altLang="en-US" sz="2600" dirty="0" err="1" smtClean="0">
                <a:latin typeface="+mj-lt"/>
                <a:ea typeface="Times New Roman (Hebrew)" charset="0"/>
              </a:rPr>
              <a:t>GroES</a:t>
            </a:r>
            <a:r>
              <a:rPr lang="en-US" altLang="en-US" sz="2600" dirty="0" smtClean="0">
                <a:latin typeface="+mj-lt"/>
                <a:ea typeface="Times New Roman (Hebrew)" charset="0"/>
              </a:rPr>
              <a:t> binding</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p:cNvPicPr>
            <a:picLocks noChangeAspect="1"/>
          </p:cNvPicPr>
          <p:nvPr/>
        </p:nvPicPr>
        <p:blipFill>
          <a:blip r:embed="rId3">
            <a:extLst>
              <a:ext uri="{28A0092B-C50C-407E-A947-70E740481C1C}">
                <a14:useLocalDpi xmlns:a14="http://schemas.microsoft.com/office/drawing/2010/main" val="0"/>
              </a:ext>
            </a:extLst>
          </a:blip>
          <a:srcRect l="19353" t="5128" r="24265" b="14420"/>
          <a:stretch>
            <a:fillRect/>
          </a:stretch>
        </p:blipFill>
        <p:spPr bwMode="auto">
          <a:xfrm>
            <a:off x="5300663" y="2888358"/>
            <a:ext cx="25304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
          <p:cNvPicPr>
            <a:picLocks noChangeAspect="1"/>
          </p:cNvPicPr>
          <p:nvPr/>
        </p:nvPicPr>
        <p:blipFill>
          <a:blip r:embed="rId4">
            <a:extLst>
              <a:ext uri="{28A0092B-C50C-407E-A947-70E740481C1C}">
                <a14:useLocalDpi xmlns:a14="http://schemas.microsoft.com/office/drawing/2010/main" val="0"/>
              </a:ext>
            </a:extLst>
          </a:blip>
          <a:srcRect l="16829" t="17349" r="23538" b="13477"/>
          <a:stretch>
            <a:fillRect/>
          </a:stretch>
        </p:blipFill>
        <p:spPr bwMode="auto">
          <a:xfrm>
            <a:off x="1689100" y="3394770"/>
            <a:ext cx="267652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53605" name="Text Box 3"/>
          <p:cNvSpPr txBox="1">
            <a:spLocks noChangeArrowheads="1"/>
          </p:cNvSpPr>
          <p:nvPr/>
        </p:nvSpPr>
        <p:spPr bwMode="auto">
          <a:xfrm>
            <a:off x="139700" y="1076325"/>
            <a:ext cx="90043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Accepted model of assisted folding:</a:t>
            </a:r>
          </a:p>
          <a:p>
            <a:pPr lvl="1" algn="l" rtl="0" eaLnBrk="1" hangingPunct="1">
              <a:spcBef>
                <a:spcPct val="50000"/>
              </a:spcBef>
              <a:buFont typeface="Wingdings" panose="05000000000000000000" pitchFamily="2" charset="2"/>
              <a:buChar char="Ø"/>
            </a:pPr>
            <a:r>
              <a:rPr lang="en-US" altLang="en-US" sz="2600">
                <a:cs typeface="Times New Roman (Hebrew)" panose="02020603050405020304" pitchFamily="18" charset="0"/>
              </a:rPr>
              <a:t>The conformational change renders the inner walls of the apical domain polar → burial of nonpolar residues in protein core and externalization of polar residues (i.e., folding..)</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17"/>
          <p:cNvGrpSpPr>
            <a:grpSpLocks/>
          </p:cNvGrpSpPr>
          <p:nvPr/>
        </p:nvGrpSpPr>
        <p:grpSpPr bwMode="auto">
          <a:xfrm>
            <a:off x="146050" y="2456300"/>
            <a:ext cx="8650288" cy="4071938"/>
            <a:chOff x="146666" y="1440488"/>
            <a:chExt cx="8649604" cy="4071669"/>
          </a:xfrm>
        </p:grpSpPr>
        <p:pic>
          <p:nvPicPr>
            <p:cNvPr id="155654"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666" y="1440488"/>
              <a:ext cx="8649604" cy="407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2"/>
            <p:cNvSpPr txBox="1">
              <a:spLocks noChangeArrowheads="1"/>
            </p:cNvSpPr>
            <p:nvPr/>
          </p:nvSpPr>
          <p:spPr bwMode="auto">
            <a:xfrm>
              <a:off x="2391467"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1</a:t>
              </a:r>
              <a:endParaRPr lang="en-US" altLang="en-US" sz="2800" b="1">
                <a:cs typeface="Times New Roman (Hebrew)" panose="02020603050405020304" pitchFamily="18" charset="0"/>
              </a:endParaRPr>
            </a:p>
          </p:txBody>
        </p:sp>
        <p:sp>
          <p:nvSpPr>
            <p:cNvPr id="155656" name="Text Box 2"/>
            <p:cNvSpPr txBox="1">
              <a:spLocks noChangeArrowheads="1"/>
            </p:cNvSpPr>
            <p:nvPr/>
          </p:nvSpPr>
          <p:spPr bwMode="auto">
            <a:xfrm>
              <a:off x="4623565"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2</a:t>
              </a:r>
              <a:endParaRPr lang="en-US" altLang="en-US" sz="2800" b="1">
                <a:cs typeface="Times New Roman (Hebrew)" panose="02020603050405020304" pitchFamily="18" charset="0"/>
              </a:endParaRPr>
            </a:p>
          </p:txBody>
        </p:sp>
        <p:sp>
          <p:nvSpPr>
            <p:cNvPr id="155657" name="Text Box 2"/>
            <p:cNvSpPr txBox="1">
              <a:spLocks noChangeArrowheads="1"/>
            </p:cNvSpPr>
            <p:nvPr/>
          </p:nvSpPr>
          <p:spPr bwMode="auto">
            <a:xfrm>
              <a:off x="6744527" y="2298446"/>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3</a:t>
              </a:r>
              <a:endParaRPr lang="en-US" altLang="en-US" sz="2800" b="1">
                <a:cs typeface="Times New Roman (Hebrew)" panose="02020603050405020304" pitchFamily="18" charset="0"/>
              </a:endParaRPr>
            </a:p>
          </p:txBody>
        </p:sp>
      </p:grpSp>
      <p:sp>
        <p:nvSpPr>
          <p:cNvPr id="155651"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55652" name="Text Box 3"/>
          <p:cNvSpPr txBox="1">
            <a:spLocks noChangeArrowheads="1"/>
          </p:cNvSpPr>
          <p:nvPr/>
        </p:nvSpPr>
        <p:spPr bwMode="auto">
          <a:xfrm>
            <a:off x="139700" y="1076325"/>
            <a:ext cx="90043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Accepted model of assisted folding:</a:t>
            </a:r>
          </a:p>
          <a:p>
            <a:pPr lvl="1" algn="l" rtl="0" eaLnBrk="1" hangingPunct="1">
              <a:spcBef>
                <a:spcPct val="50000"/>
              </a:spcBef>
              <a:buFont typeface="Times New Roman" panose="02020603050405020304" pitchFamily="18" charset="0"/>
              <a:buAutoNum type="arabicPeriod" startAt="3"/>
            </a:pPr>
            <a:r>
              <a:rPr lang="en-US" altLang="en-US" sz="2600">
                <a:cs typeface="Times New Roman (Hebrew)" panose="02020603050405020304" pitchFamily="18" charset="0"/>
              </a:rPr>
              <a:t>ATP binding to </a:t>
            </a:r>
            <a:r>
              <a:rPr lang="en-US" altLang="en-US" sz="2600" i="1">
                <a:cs typeface="Times New Roman (Hebrew)" panose="02020603050405020304" pitchFamily="18" charset="0"/>
              </a:rPr>
              <a:t>trans</a:t>
            </a:r>
            <a:r>
              <a:rPr lang="en-US" altLang="en-US" sz="2600">
                <a:cs typeface="Times New Roman (Hebrew)" panose="02020603050405020304" pitchFamily="18" charset="0"/>
              </a:rPr>
              <a:t> ring → release of GroES and folded protein</a:t>
            </a:r>
          </a:p>
        </p:txBody>
      </p:sp>
      <p:sp>
        <p:nvSpPr>
          <p:cNvPr id="155653" name="Oval 9"/>
          <p:cNvSpPr>
            <a:spLocks noChangeArrowheads="1"/>
          </p:cNvSpPr>
          <p:nvPr/>
        </p:nvSpPr>
        <p:spPr bwMode="auto">
          <a:xfrm>
            <a:off x="6783388" y="3329425"/>
            <a:ext cx="384175" cy="40005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endParaRPr lang="en-US" altLang="en-US" sz="240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a:extLst>
              <a:ext uri="{28A0092B-C50C-407E-A947-70E740481C1C}">
                <a14:useLocalDpi xmlns:a14="http://schemas.microsoft.com/office/drawing/2010/main" val="0"/>
              </a:ext>
            </a:extLst>
          </a:blip>
          <a:srcRect l="1675" t="7872" r="2985" b="7693"/>
          <a:stretch>
            <a:fillRect/>
          </a:stretch>
        </p:blipFill>
        <p:spPr bwMode="auto">
          <a:xfrm>
            <a:off x="1618414" y="2170113"/>
            <a:ext cx="69278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6" name="Text Box 3"/>
          <p:cNvSpPr txBox="1">
            <a:spLocks noChangeArrowheads="1"/>
          </p:cNvSpPr>
          <p:nvPr/>
        </p:nvSpPr>
        <p:spPr bwMode="auto">
          <a:xfrm>
            <a:off x="139700" y="1076325"/>
            <a:ext cx="90043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Open questions: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How does </a:t>
            </a:r>
            <a:r>
              <a:rPr lang="en-US" altLang="en-US" sz="2600" dirty="0" err="1" smtClean="0">
                <a:latin typeface="+mj-lt"/>
                <a:ea typeface="Times New Roman (Hebrew)" charset="0"/>
              </a:rPr>
              <a:t>GroEL</a:t>
            </a:r>
            <a:r>
              <a:rPr lang="en-US" altLang="en-US" sz="2600" dirty="0" smtClean="0">
                <a:latin typeface="+mj-lt"/>
                <a:ea typeface="Times New Roman (Hebrew)" charset="0"/>
              </a:rPr>
              <a:t> induce unfolding of the protein?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p:cNvPicPr>
            <a:picLocks noChangeAspect="1"/>
          </p:cNvPicPr>
          <p:nvPr/>
        </p:nvPicPr>
        <p:blipFill>
          <a:blip r:embed="rId3">
            <a:extLst>
              <a:ext uri="{28A0092B-C50C-407E-A947-70E740481C1C}">
                <a14:useLocalDpi xmlns:a14="http://schemas.microsoft.com/office/drawing/2010/main" val="0"/>
              </a:ext>
            </a:extLst>
          </a:blip>
          <a:srcRect t="22276" b="22276"/>
          <a:stretch>
            <a:fillRect/>
          </a:stretch>
        </p:blipFill>
        <p:spPr bwMode="auto">
          <a:xfrm>
            <a:off x="1714500" y="3045438"/>
            <a:ext cx="5715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AutoShape 7"/>
          <p:cNvSpPr>
            <a:spLocks/>
          </p:cNvSpPr>
          <p:nvPr/>
        </p:nvSpPr>
        <p:spPr bwMode="auto">
          <a:xfrm rot="5400000">
            <a:off x="4423569" y="1146969"/>
            <a:ext cx="392113" cy="3698875"/>
          </a:xfrm>
          <a:prstGeom prst="leftBrace">
            <a:avLst>
              <a:gd name="adj1" fmla="val 93895"/>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59748" name="AutoShape 8"/>
          <p:cNvSpPr>
            <a:spLocks/>
          </p:cNvSpPr>
          <p:nvPr/>
        </p:nvSpPr>
        <p:spPr bwMode="auto">
          <a:xfrm rot="5400000">
            <a:off x="6746876" y="2566987"/>
            <a:ext cx="392112" cy="893763"/>
          </a:xfrm>
          <a:prstGeom prst="leftBrace">
            <a:avLst>
              <a:gd name="adj1" fmla="val 22129"/>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59749" name="Text Box 9"/>
          <p:cNvSpPr txBox="1">
            <a:spLocks noChangeArrowheads="1"/>
          </p:cNvSpPr>
          <p:nvPr/>
        </p:nvSpPr>
        <p:spPr bwMode="auto">
          <a:xfrm>
            <a:off x="3917950" y="2333625"/>
            <a:ext cx="1401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HSP60</a:t>
            </a:r>
          </a:p>
        </p:txBody>
      </p:sp>
      <p:sp>
        <p:nvSpPr>
          <p:cNvPr id="159750" name="Text Box 10"/>
          <p:cNvSpPr txBox="1">
            <a:spLocks noChangeArrowheads="1"/>
          </p:cNvSpPr>
          <p:nvPr/>
        </p:nvSpPr>
        <p:spPr bwMode="auto">
          <a:xfrm>
            <a:off x="6281738" y="2309813"/>
            <a:ext cx="1401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HSP10</a:t>
            </a:r>
          </a:p>
        </p:txBody>
      </p:sp>
      <p:sp>
        <p:nvSpPr>
          <p:cNvPr id="159751" name="AutoShape 8"/>
          <p:cNvSpPr>
            <a:spLocks/>
          </p:cNvSpPr>
          <p:nvPr/>
        </p:nvSpPr>
        <p:spPr bwMode="auto">
          <a:xfrm rot="5400000">
            <a:off x="2098675" y="2530475"/>
            <a:ext cx="392113" cy="893763"/>
          </a:xfrm>
          <a:prstGeom prst="leftBrace">
            <a:avLst>
              <a:gd name="adj1" fmla="val 22129"/>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sp>
        <p:nvSpPr>
          <p:cNvPr id="159752" name="Text Box 10"/>
          <p:cNvSpPr txBox="1">
            <a:spLocks noChangeArrowheads="1"/>
          </p:cNvSpPr>
          <p:nvPr/>
        </p:nvSpPr>
        <p:spPr bwMode="auto">
          <a:xfrm>
            <a:off x="1593850" y="2301875"/>
            <a:ext cx="1401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cs typeface="Times New Roman (Hebrew)" panose="02020603050405020304" pitchFamily="18" charset="0"/>
              </a:rPr>
              <a:t>HSP10</a:t>
            </a:r>
          </a:p>
        </p:txBody>
      </p:sp>
      <p:sp>
        <p:nvSpPr>
          <p:cNvPr id="159753"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1" name="Text Box 3"/>
          <p:cNvSpPr txBox="1">
            <a:spLocks noChangeArrowheads="1"/>
          </p:cNvSpPr>
          <p:nvPr/>
        </p:nvSpPr>
        <p:spPr bwMode="auto">
          <a:xfrm>
            <a:off x="139700" y="1076325"/>
            <a:ext cx="90043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Open questions: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How strong is the negative cooperativity? (football model)</a:t>
            </a:r>
          </a:p>
        </p:txBody>
      </p:sp>
      <p:sp>
        <p:nvSpPr>
          <p:cNvPr id="159755" name="TextBox 1"/>
          <p:cNvSpPr txBox="1">
            <a:spLocks noChangeArrowheads="1"/>
          </p:cNvSpPr>
          <p:nvPr/>
        </p:nvSpPr>
        <p:spPr bwMode="auto">
          <a:xfrm>
            <a:off x="1731963" y="6075567"/>
            <a:ext cx="5951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a:spcBef>
                <a:spcPct val="0"/>
              </a:spcBef>
              <a:buFontTx/>
              <a:buNone/>
            </a:pPr>
            <a:r>
              <a:rPr lang="en-US" altLang="en-US" sz="2000" dirty="0" err="1">
                <a:cs typeface="Times New Roman (Hebrew)" panose="02020603050405020304" pitchFamily="18" charset="0"/>
              </a:rPr>
              <a:t>Nisemblat</a:t>
            </a:r>
            <a:r>
              <a:rPr lang="en-US" altLang="en-US" sz="2000" dirty="0">
                <a:cs typeface="Times New Roman (Hebrew)" panose="02020603050405020304" pitchFamily="18" charset="0"/>
              </a:rPr>
              <a:t> et al. (2015) PNAS 112: 6044-6049</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4" name="Group 10"/>
          <p:cNvGrpSpPr>
            <a:grpSpLocks/>
          </p:cNvGrpSpPr>
          <p:nvPr/>
        </p:nvGrpSpPr>
        <p:grpSpPr bwMode="auto">
          <a:xfrm>
            <a:off x="179388" y="3272446"/>
            <a:ext cx="8797925" cy="3224213"/>
            <a:chOff x="178896" y="1692077"/>
            <a:chExt cx="8797680" cy="3224902"/>
          </a:xfrm>
        </p:grpSpPr>
        <p:grpSp>
          <p:nvGrpSpPr>
            <p:cNvPr id="161797" name="Group 9"/>
            <p:cNvGrpSpPr>
              <a:grpSpLocks/>
            </p:cNvGrpSpPr>
            <p:nvPr/>
          </p:nvGrpSpPr>
          <p:grpSpPr bwMode="auto">
            <a:xfrm>
              <a:off x="178896" y="1692077"/>
              <a:ext cx="8797680" cy="3224902"/>
              <a:chOff x="178896" y="1692077"/>
              <a:chExt cx="8797680" cy="3224902"/>
            </a:xfrm>
          </p:grpSpPr>
          <p:pic>
            <p:nvPicPr>
              <p:cNvPr id="16180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896" y="1692077"/>
                <a:ext cx="8797680" cy="32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3" name="Rectangle 7"/>
              <p:cNvSpPr>
                <a:spLocks noChangeArrowheads="1"/>
              </p:cNvSpPr>
              <p:nvPr/>
            </p:nvSpPr>
            <p:spPr bwMode="auto">
              <a:xfrm>
                <a:off x="178896" y="1692077"/>
                <a:ext cx="413532" cy="21399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grpSp>
        <p:sp>
          <p:nvSpPr>
            <p:cNvPr id="161798" name="Text Box 2"/>
            <p:cNvSpPr txBox="1">
              <a:spLocks noChangeArrowheads="1"/>
            </p:cNvSpPr>
            <p:nvPr/>
          </p:nvSpPr>
          <p:spPr bwMode="auto">
            <a:xfrm>
              <a:off x="1489946"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1</a:t>
              </a:r>
              <a:endParaRPr lang="en-US" altLang="en-US" sz="2800" b="1">
                <a:cs typeface="Times New Roman (Hebrew)" panose="02020603050405020304" pitchFamily="18" charset="0"/>
              </a:endParaRPr>
            </a:p>
          </p:txBody>
        </p:sp>
        <p:sp>
          <p:nvSpPr>
            <p:cNvPr id="161799" name="Text Box 2"/>
            <p:cNvSpPr txBox="1">
              <a:spLocks noChangeArrowheads="1"/>
            </p:cNvSpPr>
            <p:nvPr/>
          </p:nvSpPr>
          <p:spPr bwMode="auto">
            <a:xfrm>
              <a:off x="3433907"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2</a:t>
              </a:r>
              <a:endParaRPr lang="en-US" altLang="en-US" sz="2800" b="1">
                <a:cs typeface="Times New Roman (Hebrew)" panose="02020603050405020304" pitchFamily="18" charset="0"/>
              </a:endParaRPr>
            </a:p>
          </p:txBody>
        </p:sp>
        <p:sp>
          <p:nvSpPr>
            <p:cNvPr id="161800" name="Text Box 2"/>
            <p:cNvSpPr txBox="1">
              <a:spLocks noChangeArrowheads="1"/>
            </p:cNvSpPr>
            <p:nvPr/>
          </p:nvSpPr>
          <p:spPr bwMode="auto">
            <a:xfrm>
              <a:off x="5377868"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3</a:t>
              </a:r>
              <a:endParaRPr lang="en-US" altLang="en-US" sz="2800" b="1">
                <a:cs typeface="Times New Roman (Hebrew)" panose="02020603050405020304" pitchFamily="18" charset="0"/>
              </a:endParaRPr>
            </a:p>
          </p:txBody>
        </p:sp>
        <p:sp>
          <p:nvSpPr>
            <p:cNvPr id="161801" name="Text Box 2"/>
            <p:cNvSpPr txBox="1">
              <a:spLocks noChangeArrowheads="1"/>
            </p:cNvSpPr>
            <p:nvPr/>
          </p:nvSpPr>
          <p:spPr bwMode="auto">
            <a:xfrm>
              <a:off x="7240553"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4</a:t>
              </a:r>
              <a:endParaRPr lang="en-US" altLang="en-US" sz="2800" b="1">
                <a:cs typeface="Times New Roman (Hebrew)" panose="02020603050405020304" pitchFamily="18" charset="0"/>
              </a:endParaRPr>
            </a:p>
          </p:txBody>
        </p:sp>
      </p:grpSp>
      <p:sp>
        <p:nvSpPr>
          <p:cNvPr id="16179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61796" name="Text Box 3"/>
          <p:cNvSpPr txBox="1">
            <a:spLocks noChangeArrowheads="1"/>
          </p:cNvSpPr>
          <p:nvPr/>
        </p:nvSpPr>
        <p:spPr bwMode="auto">
          <a:xfrm>
            <a:off x="139700" y="1076325"/>
            <a:ext cx="90043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football model:</a:t>
            </a:r>
          </a:p>
          <a:p>
            <a:pPr lvl="1" algn="l" rtl="0" eaLnBrk="1" hangingPunct="1">
              <a:spcBef>
                <a:spcPct val="50000"/>
              </a:spcBef>
              <a:buFont typeface="Times New Roman" panose="02020603050405020304" pitchFamily="18" charset="0"/>
              <a:buAutoNum type="arabicPeriod"/>
            </a:pPr>
            <a:r>
              <a:rPr lang="en-US" altLang="en-US" sz="2600">
                <a:cs typeface="Times New Roman (Hebrew)" panose="02020603050405020304" pitchFamily="18" charset="0"/>
              </a:rPr>
              <a:t>ATP + protein + GroES bind to the </a:t>
            </a:r>
            <a:r>
              <a:rPr lang="en-US" altLang="en-US" sz="2600" i="1">
                <a:cs typeface="Times New Roman (Hebrew)" panose="02020603050405020304" pitchFamily="18" charset="0"/>
              </a:rPr>
              <a:t>trans</a:t>
            </a:r>
            <a:r>
              <a:rPr lang="en-US" altLang="en-US" sz="2600">
                <a:cs typeface="Times New Roman (Hebrew)" panose="02020603050405020304" pitchFamily="18" charset="0"/>
              </a:rPr>
              <a:t> ring while the </a:t>
            </a:r>
            <a:r>
              <a:rPr lang="en-US" altLang="en-US" sz="2600" i="1">
                <a:cs typeface="Times New Roman (Hebrew)" panose="02020603050405020304" pitchFamily="18" charset="0"/>
              </a:rPr>
              <a:t>cis</a:t>
            </a:r>
            <a:r>
              <a:rPr lang="en-US" altLang="en-US" sz="2600">
                <a:cs typeface="Times New Roman (Hebrew)" panose="02020603050405020304" pitchFamily="18" charset="0"/>
              </a:rPr>
              <a:t> ring is already occupied → protein folding</a:t>
            </a:r>
          </a:p>
          <a:p>
            <a:pPr lvl="1" algn="l" rtl="0" eaLnBrk="1" hangingPunct="1">
              <a:spcBef>
                <a:spcPct val="50000"/>
              </a:spcBef>
              <a:buFont typeface="Times New Roman" panose="02020603050405020304" pitchFamily="18" charset="0"/>
              <a:buAutoNum type="arabicPeriod"/>
            </a:pPr>
            <a:r>
              <a:rPr lang="en-US" altLang="en-US" sz="2600">
                <a:cs typeface="Times New Roman (Hebrew)" panose="02020603050405020304" pitchFamily="18" charset="0"/>
              </a:rPr>
              <a:t>ATP hydrolysis in the </a:t>
            </a:r>
            <a:r>
              <a:rPr lang="en-US" altLang="en-US" sz="2600" i="1">
                <a:cs typeface="Times New Roman (Hebrew)" panose="02020603050405020304" pitchFamily="18" charset="0"/>
              </a:rPr>
              <a:t>cis</a:t>
            </a:r>
            <a:r>
              <a:rPr lang="en-US" altLang="en-US" sz="2600">
                <a:cs typeface="Times New Roman (Hebrew)" panose="02020603050405020304" pitchFamily="18" charset="0"/>
              </a:rPr>
              <a:t> ring</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10"/>
          <p:cNvGrpSpPr>
            <a:grpSpLocks/>
          </p:cNvGrpSpPr>
          <p:nvPr/>
        </p:nvGrpSpPr>
        <p:grpSpPr bwMode="auto">
          <a:xfrm>
            <a:off x="179388" y="3289071"/>
            <a:ext cx="8797925" cy="3224213"/>
            <a:chOff x="178896" y="1692077"/>
            <a:chExt cx="8797680" cy="3224902"/>
          </a:xfrm>
        </p:grpSpPr>
        <p:grpSp>
          <p:nvGrpSpPr>
            <p:cNvPr id="163845" name="Group 9"/>
            <p:cNvGrpSpPr>
              <a:grpSpLocks/>
            </p:cNvGrpSpPr>
            <p:nvPr/>
          </p:nvGrpSpPr>
          <p:grpSpPr bwMode="auto">
            <a:xfrm>
              <a:off x="178896" y="1692077"/>
              <a:ext cx="8797680" cy="3224902"/>
              <a:chOff x="178896" y="1692077"/>
              <a:chExt cx="8797680" cy="3224902"/>
            </a:xfrm>
          </p:grpSpPr>
          <p:pic>
            <p:nvPicPr>
              <p:cNvPr id="16385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896" y="1692077"/>
                <a:ext cx="8797680" cy="32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1" name="Rectangle 7"/>
              <p:cNvSpPr>
                <a:spLocks noChangeArrowheads="1"/>
              </p:cNvSpPr>
              <p:nvPr/>
            </p:nvSpPr>
            <p:spPr bwMode="auto">
              <a:xfrm>
                <a:off x="178896" y="1692077"/>
                <a:ext cx="413532" cy="21399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2400">
                  <a:cs typeface="Times New Roman (Hebrew)" panose="02020603050405020304" pitchFamily="18" charset="0"/>
                </a:endParaRPr>
              </a:p>
            </p:txBody>
          </p:sp>
        </p:grpSp>
        <p:sp>
          <p:nvSpPr>
            <p:cNvPr id="163846" name="Text Box 2"/>
            <p:cNvSpPr txBox="1">
              <a:spLocks noChangeArrowheads="1"/>
            </p:cNvSpPr>
            <p:nvPr/>
          </p:nvSpPr>
          <p:spPr bwMode="auto">
            <a:xfrm>
              <a:off x="1489946"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1</a:t>
              </a:r>
              <a:endParaRPr lang="en-US" altLang="en-US" sz="2800" b="1">
                <a:cs typeface="Times New Roman (Hebrew)" panose="02020603050405020304" pitchFamily="18" charset="0"/>
              </a:endParaRPr>
            </a:p>
          </p:txBody>
        </p:sp>
        <p:sp>
          <p:nvSpPr>
            <p:cNvPr id="163847" name="Text Box 2"/>
            <p:cNvSpPr txBox="1">
              <a:spLocks noChangeArrowheads="1"/>
            </p:cNvSpPr>
            <p:nvPr/>
          </p:nvSpPr>
          <p:spPr bwMode="auto">
            <a:xfrm>
              <a:off x="3433907"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2</a:t>
              </a:r>
              <a:endParaRPr lang="en-US" altLang="en-US" sz="2800" b="1">
                <a:cs typeface="Times New Roman (Hebrew)" panose="02020603050405020304" pitchFamily="18" charset="0"/>
              </a:endParaRPr>
            </a:p>
          </p:txBody>
        </p:sp>
        <p:sp>
          <p:nvSpPr>
            <p:cNvPr id="163848" name="Text Box 2"/>
            <p:cNvSpPr txBox="1">
              <a:spLocks noChangeArrowheads="1"/>
            </p:cNvSpPr>
            <p:nvPr/>
          </p:nvSpPr>
          <p:spPr bwMode="auto">
            <a:xfrm>
              <a:off x="5377868"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3</a:t>
              </a:r>
              <a:endParaRPr lang="en-US" altLang="en-US" sz="2800" b="1">
                <a:cs typeface="Times New Roman (Hebrew)" panose="02020603050405020304" pitchFamily="18" charset="0"/>
              </a:endParaRPr>
            </a:p>
          </p:txBody>
        </p:sp>
        <p:sp>
          <p:nvSpPr>
            <p:cNvPr id="163849" name="Text Box 2"/>
            <p:cNvSpPr txBox="1">
              <a:spLocks noChangeArrowheads="1"/>
            </p:cNvSpPr>
            <p:nvPr/>
          </p:nvSpPr>
          <p:spPr bwMode="auto">
            <a:xfrm>
              <a:off x="7240553" y="1906073"/>
              <a:ext cx="465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cs typeface="Times New Roman (Hebrew)" panose="02020603050405020304" pitchFamily="18" charset="0"/>
                </a:rPr>
                <a:t>4</a:t>
              </a:r>
              <a:endParaRPr lang="en-US" altLang="en-US" sz="2800" b="1">
                <a:cs typeface="Times New Roman (Hebrew)" panose="02020603050405020304" pitchFamily="18" charset="0"/>
              </a:endParaRPr>
            </a:p>
          </p:txBody>
        </p:sp>
      </p:grpSp>
      <p:sp>
        <p:nvSpPr>
          <p:cNvPr id="163843"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12" name="Text Box 3"/>
          <p:cNvSpPr txBox="1">
            <a:spLocks noChangeArrowheads="1"/>
          </p:cNvSpPr>
          <p:nvPr/>
        </p:nvSpPr>
        <p:spPr bwMode="auto">
          <a:xfrm>
            <a:off x="139700" y="1076325"/>
            <a:ext cx="90043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The football model:</a:t>
            </a:r>
          </a:p>
          <a:p>
            <a:pPr marL="971550" lvl="1" indent="-514350" algn="l" rtl="0" eaLnBrk="1" hangingPunct="1">
              <a:spcBef>
                <a:spcPct val="50000"/>
              </a:spcBef>
              <a:buFont typeface="+mj-lt"/>
              <a:buAutoNum type="arabicPeriod" startAt="3"/>
              <a:defRPr/>
            </a:pPr>
            <a:r>
              <a:rPr lang="en-US" altLang="en-US" sz="2600" dirty="0" smtClean="0">
                <a:latin typeface="+mj-lt"/>
                <a:ea typeface="Times New Roman (Hebrew)" charset="0"/>
              </a:rPr>
              <a:t>Release of </a:t>
            </a:r>
            <a:r>
              <a:rPr lang="en-US" altLang="en-US" sz="2600" dirty="0" err="1" smtClean="0">
                <a:ea typeface="Times New Roman (Hebrew)" charset="0"/>
              </a:rPr>
              <a:t>GroES</a:t>
            </a:r>
            <a:r>
              <a:rPr lang="en-US" altLang="en-US" sz="2600" dirty="0" smtClean="0">
                <a:latin typeface="+mj-lt"/>
                <a:ea typeface="Times New Roman (Hebrew)" charset="0"/>
              </a:rPr>
              <a:t> + folded protein from the </a:t>
            </a:r>
            <a:r>
              <a:rPr lang="en-US" altLang="en-US" sz="2600" i="1" dirty="0" smtClean="0">
                <a:latin typeface="+mj-lt"/>
                <a:ea typeface="Times New Roman (Hebrew)" charset="0"/>
              </a:rPr>
              <a:t>cis</a:t>
            </a:r>
            <a:r>
              <a:rPr lang="en-US" altLang="en-US" sz="2600" dirty="0" smtClean="0">
                <a:latin typeface="+mj-lt"/>
                <a:ea typeface="Times New Roman (Hebrew)" charset="0"/>
              </a:rPr>
              <a:t> ring</a:t>
            </a:r>
          </a:p>
          <a:p>
            <a:pPr marL="971550" lvl="1" indent="-514350" algn="l" rtl="0" eaLnBrk="1" hangingPunct="1">
              <a:spcBef>
                <a:spcPct val="50000"/>
              </a:spcBef>
              <a:buFont typeface="+mj-lt"/>
              <a:buAutoNum type="arabicPeriod" startAt="3"/>
              <a:defRPr/>
            </a:pPr>
            <a:r>
              <a:rPr lang="en-US" altLang="en-US" sz="2600" dirty="0" smtClean="0">
                <a:latin typeface="+mj-lt"/>
                <a:ea typeface="Times New Roman (Hebrew)" charset="0"/>
              </a:rPr>
              <a:t>Binding of a new misfolded protein to the </a:t>
            </a:r>
            <a:r>
              <a:rPr lang="en-US" altLang="en-US" sz="2600" i="1" dirty="0" smtClean="0">
                <a:latin typeface="+mj-lt"/>
                <a:ea typeface="Times New Roman (Hebrew)" charset="0"/>
              </a:rPr>
              <a:t>cis</a:t>
            </a:r>
            <a:r>
              <a:rPr lang="en-US" altLang="en-US" sz="2600" dirty="0" smtClean="0">
                <a:latin typeface="+mj-lt"/>
                <a:ea typeface="Times New Roman (Hebrew)" charset="0"/>
              </a:rPr>
              <a:t> ring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Times New Roman (Hebrew)" panose="02020603050405020304" pitchFamily="18" charset="0"/>
              </a:rPr>
              <a:t>The GroEL-GroES system</a:t>
            </a:r>
          </a:p>
        </p:txBody>
      </p:sp>
      <p:sp>
        <p:nvSpPr>
          <p:cNvPr id="6" name="Text Box 3"/>
          <p:cNvSpPr txBox="1">
            <a:spLocks noChangeArrowheads="1"/>
          </p:cNvSpPr>
          <p:nvPr/>
        </p:nvSpPr>
        <p:spPr bwMode="auto">
          <a:xfrm>
            <a:off x="139700" y="1076325"/>
            <a:ext cx="90043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rPr>
              <a:t>Open questions:</a:t>
            </a:r>
          </a:p>
          <a:p>
            <a:pPr lvl="1" algn="l" rtl="0" eaLnBrk="1" hangingPunct="1">
              <a:spcBef>
                <a:spcPct val="50000"/>
              </a:spcBef>
              <a:buFont typeface="Wingdings" panose="05000000000000000000" pitchFamily="2" charset="2"/>
              <a:buChar char="Ø"/>
              <a:defRPr/>
            </a:pPr>
            <a:r>
              <a:rPr lang="en-US" altLang="en-US" sz="2600" dirty="0" smtClean="0">
                <a:latin typeface="+mj-lt"/>
                <a:ea typeface="Times New Roman (Hebrew)" charset="0"/>
              </a:rPr>
              <a:t>Do chaperonins just provide an environment for misfolded proteins to fold, or do they actively accelerate the folding? – some studies suggest x10 acceleration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nvSpPr>
        <p:spPr bwMode="auto">
          <a:xfrm>
            <a:off x="285750" y="233363"/>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Theories on protein dynamics</a:t>
            </a:r>
          </a:p>
        </p:txBody>
      </p:sp>
      <p:sp>
        <p:nvSpPr>
          <p:cNvPr id="19459" name="Text Box 5"/>
          <p:cNvSpPr txBox="1">
            <a:spLocks noChangeArrowheads="1"/>
          </p:cNvSpPr>
          <p:nvPr/>
        </p:nvSpPr>
        <p:spPr bwMode="auto">
          <a:xfrm>
            <a:off x="144463" y="1092200"/>
            <a:ext cx="8999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2488" indent="-45720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spcBef>
                <a:spcPct val="50000"/>
              </a:spcBef>
            </a:pPr>
            <a:r>
              <a:rPr lang="en-US" altLang="en-US" sz="2600" b="1" i="1">
                <a:solidFill>
                  <a:srgbClr val="FF0066"/>
                </a:solidFill>
                <a:latin typeface="Arial" panose="020B0604020202020204" pitchFamily="34" charset="0"/>
                <a:cs typeface="Times New Roman (Hebrew)" panose="02020603050405020304" pitchFamily="18" charset="0"/>
              </a:rPr>
              <a:t>Induced fit</a:t>
            </a:r>
            <a:r>
              <a:rPr lang="en-US" altLang="en-US" sz="2600" b="1" i="1">
                <a:solidFill>
                  <a:srgbClr val="339933"/>
                </a:solidFill>
                <a:latin typeface="Arial" panose="020B0604020202020204" pitchFamily="34" charset="0"/>
                <a:cs typeface="Times New Roman (Hebrew)" panose="02020603050405020304" pitchFamily="18" charset="0"/>
              </a:rPr>
              <a:t> </a:t>
            </a:r>
            <a:r>
              <a:rPr lang="en-US" altLang="en-US" sz="2600" b="1">
                <a:solidFill>
                  <a:srgbClr val="339933"/>
                </a:solidFill>
                <a:latin typeface="Arial" panose="020B0604020202020204" pitchFamily="34" charset="0"/>
                <a:cs typeface="Times New Roman (Hebrew)" panose="02020603050405020304" pitchFamily="18" charset="0"/>
              </a:rPr>
              <a:t>theory </a:t>
            </a:r>
            <a:r>
              <a:rPr lang="en-US" altLang="en-US" sz="2000" b="1">
                <a:solidFill>
                  <a:srgbClr val="339933"/>
                </a:solidFill>
                <a:latin typeface="Arial" panose="020B0604020202020204" pitchFamily="34" charset="0"/>
                <a:cs typeface="Times New Roman (Hebrew)" panose="02020603050405020304" pitchFamily="18" charset="0"/>
              </a:rPr>
              <a:t>(Koshland 1959) </a:t>
            </a:r>
            <a:endParaRPr lang="en-US" altLang="en-US" sz="2400" b="1">
              <a:solidFill>
                <a:srgbClr val="339933"/>
              </a:solidFill>
              <a:latin typeface="Arial" panose="020B0604020202020204" pitchFamily="34" charset="0"/>
              <a:cs typeface="Times New Roman (Hebrew)" panose="02020603050405020304" pitchFamily="18" charset="0"/>
            </a:endParaRPr>
          </a:p>
          <a:p>
            <a:pPr lvl="1" algn="l" rtl="0" eaLnBrk="1" hangingPunct="1">
              <a:spcBef>
                <a:spcPct val="50000"/>
              </a:spcBef>
              <a:buFont typeface="Wingdings" panose="05000000000000000000" pitchFamily="2" charset="2"/>
              <a:buChar char="Ø"/>
            </a:pPr>
            <a:r>
              <a:rPr lang="en-US" altLang="en-US" sz="2600">
                <a:solidFill>
                  <a:srgbClr val="000000"/>
                </a:solidFill>
                <a:cs typeface="Times New Roman (Hebrew)" panose="02020603050405020304" pitchFamily="18" charset="0"/>
              </a:rPr>
              <a:t>Proteins can adapt their structure to bound ligand </a:t>
            </a:r>
          </a:p>
        </p:txBody>
      </p:sp>
      <p:sp>
        <p:nvSpPr>
          <p:cNvPr id="19460" name="Rectangle 2"/>
          <p:cNvSpPr>
            <a:spLocks noChangeArrowheads="1"/>
          </p:cNvSpPr>
          <p:nvPr/>
        </p:nvSpPr>
        <p:spPr bwMode="auto">
          <a:xfrm>
            <a:off x="0" y="61289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0"/>
              </a:spcBef>
              <a:buFontTx/>
              <a:buNone/>
            </a:pPr>
            <a:r>
              <a:rPr lang="en-US" altLang="en-US" sz="2400" dirty="0">
                <a:solidFill>
                  <a:srgbClr val="FF0066"/>
                </a:solidFill>
                <a:latin typeface="Arial" panose="020B0604020202020204" pitchFamily="34" charset="0"/>
                <a:cs typeface="Times New Roman (Hebrew)" panose="02020603050405020304" pitchFamily="18" charset="0"/>
              </a:rPr>
              <a:t>Small-scale</a:t>
            </a:r>
            <a:r>
              <a:rPr lang="en-US" altLang="en-US" sz="2400" dirty="0">
                <a:solidFill>
                  <a:srgbClr val="000000"/>
                </a:solidFill>
                <a:latin typeface="Arial" panose="020B0604020202020204" pitchFamily="34" charset="0"/>
                <a:cs typeface="Times New Roman (Hebrew)" panose="02020603050405020304" pitchFamily="18" charset="0"/>
              </a:rPr>
              <a:t> induced fit of neuraminidase following Tamiflu binding</a:t>
            </a:r>
          </a:p>
        </p:txBody>
      </p:sp>
      <p:pic>
        <p:nvPicPr>
          <p:cNvPr id="1946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5775" y="2153838"/>
            <a:ext cx="529907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2400" b="0" i="0" u="none" strike="noStrike" cap="none" normalizeH="0" baseline="0" smtClean="0">
            <a:ln>
              <a:noFill/>
            </a:ln>
            <a:solidFill>
              <a:schemeClr val="tx1"/>
            </a:solidFill>
            <a:effectLst/>
            <a:latin typeface="Times New Roman" pitchFamily="18" charset="0"/>
            <a:cs typeface="Times New Roman (Hebrew)" charset="0"/>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14390</TotalTime>
  <Words>7349</Words>
  <Application>Microsoft Office PowerPoint</Application>
  <PresentationFormat>On-screen Show (4:3)</PresentationFormat>
  <Paragraphs>610</Paragraphs>
  <Slides>89</Slides>
  <Notes>79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89</vt:i4>
      </vt:variant>
    </vt:vector>
  </HeadingPairs>
  <TitlesOfParts>
    <vt:vector size="98" baseType="lpstr">
      <vt:lpstr>Arial</vt:lpstr>
      <vt:lpstr>Helvetica Neue</vt:lpstr>
      <vt:lpstr>Symbol</vt:lpstr>
      <vt:lpstr>Times New Roman</vt:lpstr>
      <vt:lpstr>Times New Roman (Hebrew)</vt:lpstr>
      <vt:lpstr>Wingdings</vt:lpstr>
      <vt:lpstr>עיצוב ברירת מחדל</vt:lpstr>
      <vt:lpstr>1_עיצוב ברירת מחדל</vt:lpstr>
      <vt:lpstr>2_עיצוב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 Kessel</dc:creator>
  <cp:lastModifiedBy>Amit Kessel</cp:lastModifiedBy>
  <cp:revision>661</cp:revision>
  <dcterms:created xsi:type="dcterms:W3CDTF">2009-03-07T21:52:08Z</dcterms:created>
  <dcterms:modified xsi:type="dcterms:W3CDTF">2020-09-30T11:41:08Z</dcterms:modified>
</cp:coreProperties>
</file>